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52"/>
  </p:notesMasterIdLst>
  <p:sldIdLst>
    <p:sldId id="317" r:id="rId2"/>
    <p:sldId id="257" r:id="rId3"/>
    <p:sldId id="258" r:id="rId4"/>
    <p:sldId id="259" r:id="rId5"/>
    <p:sldId id="260" r:id="rId6"/>
    <p:sldId id="261" r:id="rId7"/>
    <p:sldId id="262" r:id="rId8"/>
    <p:sldId id="318" r:id="rId9"/>
    <p:sldId id="319" r:id="rId10"/>
    <p:sldId id="320" r:id="rId11"/>
    <p:sldId id="321" r:id="rId12"/>
    <p:sldId id="322" r:id="rId13"/>
    <p:sldId id="323" r:id="rId14"/>
    <p:sldId id="324" r:id="rId15"/>
    <p:sldId id="325" r:id="rId16"/>
    <p:sldId id="326" r:id="rId17"/>
    <p:sldId id="327" r:id="rId18"/>
    <p:sldId id="328" r:id="rId19"/>
    <p:sldId id="274" r:id="rId20"/>
    <p:sldId id="278" r:id="rId21"/>
    <p:sldId id="279" r:id="rId22"/>
    <p:sldId id="280" r:id="rId23"/>
    <p:sldId id="281"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355" r:id="rId51"/>
  </p:sldIdLst>
  <p:sldSz cx="12192000" cy="6858000"/>
  <p:notesSz cx="6858000" cy="9144000"/>
  <p:embeddedFontLst>
    <p:embeddedFont>
      <p:font typeface="Aptos Serif" panose="02020604070405020304" pitchFamily="18" charset="0"/>
      <p:regular r:id="rId53"/>
      <p:bold r:id="rId54"/>
      <p:italic r:id="rId55"/>
      <p:boldItalic r:id="rId56"/>
    </p:embeddedFont>
    <p:embeddedFont>
      <p:font typeface="Play" pitchFamily="2" charset="0"/>
      <p:regular r:id="rId57"/>
      <p:bold r:id="rId58"/>
    </p:embeddedFont>
    <p:embeddedFont>
      <p:font typeface="Roboto" panose="02000000000000000000" pitchFamily="2"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2" roundtripDataSignature="AMtx7mjLYryR0cmiKZHf6foTuKfsSRNt6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B1B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p:restoredTop sz="94654"/>
  </p:normalViewPr>
  <p:slideViewPr>
    <p:cSldViewPr snapToGrid="0">
      <p:cViewPr varScale="1">
        <p:scale>
          <a:sx n="104" d="100"/>
          <a:sy n="104" d="100"/>
        </p:scale>
        <p:origin x="8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3.fntdata"/><Relationship Id="rId76"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1.fntdata"/><Relationship Id="rId58" Type="http://schemas.openxmlformats.org/officeDocument/2006/relationships/font" Target="fonts/font6.fntdata"/><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9.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4.fntdata"/><Relationship Id="rId8" Type="http://schemas.openxmlformats.org/officeDocument/2006/relationships/slide" Target="slides/slide7.xml"/><Relationship Id="rId51" Type="http://schemas.openxmlformats.org/officeDocument/2006/relationships/slide" Target="slides/slide50.xml"/><Relationship Id="rId72"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2.fntdata"/><Relationship Id="rId62" Type="http://schemas.openxmlformats.org/officeDocument/2006/relationships/font" Target="fonts/font10.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font" Target="fonts/font8.fntdata"/><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B98FAF-C046-E344-9AD1-A5443A5EE7B9}" type="doc">
      <dgm:prSet loTypeId="urn:microsoft.com/office/officeart/2005/8/layout/gear1" loCatId="" qsTypeId="urn:microsoft.com/office/officeart/2005/8/quickstyle/simple1" qsCatId="simple" csTypeId="urn:microsoft.com/office/officeart/2005/8/colors/accent1_2" csCatId="accent1" phldr="1"/>
      <dgm:spPr/>
    </dgm:pt>
    <dgm:pt modelId="{31780774-92F9-8340-BD1F-A420CCC069D3}">
      <dgm:prSet phldrT="[Text]" custT="1"/>
      <dgm:spPr>
        <a:solidFill>
          <a:srgbClr val="A6C62A"/>
        </a:solidFill>
        <a:ln w="25400">
          <a:solidFill>
            <a:srgbClr val="A6C62A"/>
          </a:solidFill>
        </a:ln>
      </dgm:spPr>
      <dgm:t>
        <a:bodyPr lIns="0"/>
        <a:lstStyle/>
        <a:p>
          <a:r>
            <a:rPr lang="de-DE" sz="1450" b="1" dirty="0">
              <a:ln>
                <a:noFill/>
              </a:ln>
              <a:solidFill>
                <a:srgbClr val="167138"/>
              </a:solidFill>
              <a:latin typeface="Aptos" panose="020B0004020202020204" pitchFamily="34" charset="0"/>
            </a:rPr>
            <a:t>Institutionell</a:t>
          </a:r>
        </a:p>
      </dgm:t>
    </dgm:pt>
    <dgm:pt modelId="{ED3CAD67-46AB-0C42-ABCC-241632A32A0A}" type="parTrans" cxnId="{3DCF15EF-0B4D-4749-8CE6-673FD08A1BDC}">
      <dgm:prSet/>
      <dgm:spPr/>
      <dgm:t>
        <a:bodyPr/>
        <a:lstStyle/>
        <a:p>
          <a:endParaRPr lang="de-DE"/>
        </a:p>
      </dgm:t>
    </dgm:pt>
    <dgm:pt modelId="{197BE81B-26F5-614C-836B-65E65E65E932}" type="sibTrans" cxnId="{3DCF15EF-0B4D-4749-8CE6-673FD08A1BDC}">
      <dgm:prSet/>
      <dgm:spPr>
        <a:solidFill>
          <a:srgbClr val="A6C62A"/>
        </a:solidFill>
      </dgm:spPr>
      <dgm:t>
        <a:bodyPr/>
        <a:lstStyle/>
        <a:p>
          <a:endParaRPr lang="de-DE"/>
        </a:p>
      </dgm:t>
    </dgm:pt>
    <dgm:pt modelId="{E995CBBE-7249-534C-B179-200FCF68776E}" type="pres">
      <dgm:prSet presAssocID="{44B98FAF-C046-E344-9AD1-A5443A5EE7B9}" presName="composite" presStyleCnt="0">
        <dgm:presLayoutVars>
          <dgm:chMax val="3"/>
          <dgm:animLvl val="lvl"/>
          <dgm:resizeHandles val="exact"/>
        </dgm:presLayoutVars>
      </dgm:prSet>
      <dgm:spPr/>
    </dgm:pt>
    <dgm:pt modelId="{49852459-560D-4E4A-90EF-A1A1CBC934C1}" type="pres">
      <dgm:prSet presAssocID="{31780774-92F9-8340-BD1F-A420CCC069D3}" presName="gear1" presStyleLbl="node1" presStyleIdx="0" presStyleCnt="1">
        <dgm:presLayoutVars>
          <dgm:chMax val="1"/>
          <dgm:bulletEnabled val="1"/>
        </dgm:presLayoutVars>
      </dgm:prSet>
      <dgm:spPr/>
    </dgm:pt>
    <dgm:pt modelId="{1A6D0633-6582-464F-9DA8-E5601CAEF1DC}" type="pres">
      <dgm:prSet presAssocID="{31780774-92F9-8340-BD1F-A420CCC069D3}" presName="gear1srcNode" presStyleLbl="node1" presStyleIdx="0" presStyleCnt="1"/>
      <dgm:spPr/>
    </dgm:pt>
    <dgm:pt modelId="{1857137A-84A9-C547-B987-24656E069EE8}" type="pres">
      <dgm:prSet presAssocID="{31780774-92F9-8340-BD1F-A420CCC069D3}" presName="gear1dstNode" presStyleLbl="node1" presStyleIdx="0" presStyleCnt="1"/>
      <dgm:spPr/>
    </dgm:pt>
    <dgm:pt modelId="{B2D52F7D-F47B-774C-A02B-AA5818FBF9C3}" type="pres">
      <dgm:prSet presAssocID="{197BE81B-26F5-614C-836B-65E65E65E932}" presName="connector1" presStyleLbl="sibTrans2D1" presStyleIdx="0" presStyleCnt="1"/>
      <dgm:spPr/>
    </dgm:pt>
  </dgm:ptLst>
  <dgm:cxnLst>
    <dgm:cxn modelId="{505D5E07-94B2-BA4D-A4BA-7D74CC49BAFD}" type="presOf" srcId="{31780774-92F9-8340-BD1F-A420CCC069D3}" destId="{49852459-560D-4E4A-90EF-A1A1CBC934C1}" srcOrd="0" destOrd="0" presId="urn:microsoft.com/office/officeart/2005/8/layout/gear1"/>
    <dgm:cxn modelId="{C4CD0B09-14E8-3A40-A87B-593F82B22F1B}" type="presOf" srcId="{31780774-92F9-8340-BD1F-A420CCC069D3}" destId="{1A6D0633-6582-464F-9DA8-E5601CAEF1DC}" srcOrd="1" destOrd="0" presId="urn:microsoft.com/office/officeart/2005/8/layout/gear1"/>
    <dgm:cxn modelId="{6B2C692A-C222-524D-80D9-70D46A15648A}" type="presOf" srcId="{197BE81B-26F5-614C-836B-65E65E65E932}" destId="{B2D52F7D-F47B-774C-A02B-AA5818FBF9C3}" srcOrd="0" destOrd="0" presId="urn:microsoft.com/office/officeart/2005/8/layout/gear1"/>
    <dgm:cxn modelId="{C58DA169-5CBD-1345-850A-DE471C7B30C8}" type="presOf" srcId="{44B98FAF-C046-E344-9AD1-A5443A5EE7B9}" destId="{E995CBBE-7249-534C-B179-200FCF68776E}" srcOrd="0" destOrd="0" presId="urn:microsoft.com/office/officeart/2005/8/layout/gear1"/>
    <dgm:cxn modelId="{44ED1DD9-5467-4A4D-B428-CF745883FB2F}" type="presOf" srcId="{31780774-92F9-8340-BD1F-A420CCC069D3}" destId="{1857137A-84A9-C547-B987-24656E069EE8}" srcOrd="2" destOrd="0" presId="urn:microsoft.com/office/officeart/2005/8/layout/gear1"/>
    <dgm:cxn modelId="{3DCF15EF-0B4D-4749-8CE6-673FD08A1BDC}" srcId="{44B98FAF-C046-E344-9AD1-A5443A5EE7B9}" destId="{31780774-92F9-8340-BD1F-A420CCC069D3}" srcOrd="0" destOrd="0" parTransId="{ED3CAD67-46AB-0C42-ABCC-241632A32A0A}" sibTransId="{197BE81B-26F5-614C-836B-65E65E65E932}"/>
    <dgm:cxn modelId="{0957BCE6-5449-DD48-8761-3B699F327B26}" type="presParOf" srcId="{E995CBBE-7249-534C-B179-200FCF68776E}" destId="{49852459-560D-4E4A-90EF-A1A1CBC934C1}" srcOrd="0" destOrd="0" presId="urn:microsoft.com/office/officeart/2005/8/layout/gear1"/>
    <dgm:cxn modelId="{053AF037-356A-664D-88C1-1907EE571422}" type="presParOf" srcId="{E995CBBE-7249-534C-B179-200FCF68776E}" destId="{1A6D0633-6582-464F-9DA8-E5601CAEF1DC}" srcOrd="1" destOrd="0" presId="urn:microsoft.com/office/officeart/2005/8/layout/gear1"/>
    <dgm:cxn modelId="{946FA4A2-1FA5-6049-853F-A56E3852F19D}" type="presParOf" srcId="{E995CBBE-7249-534C-B179-200FCF68776E}" destId="{1857137A-84A9-C547-B987-24656E069EE8}" srcOrd="2" destOrd="0" presId="urn:microsoft.com/office/officeart/2005/8/layout/gear1"/>
    <dgm:cxn modelId="{080551E1-4511-D844-BC3D-51977B0FC55C}" type="presParOf" srcId="{E995CBBE-7249-534C-B179-200FCF68776E}" destId="{B2D52F7D-F47B-774C-A02B-AA5818FBF9C3}" srcOrd="3"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852459-560D-4E4A-90EF-A1A1CBC934C1}">
      <dsp:nvSpPr>
        <dsp:cNvPr id="0" name=""/>
        <dsp:cNvSpPr/>
      </dsp:nvSpPr>
      <dsp:spPr>
        <a:xfrm>
          <a:off x="1193928" y="863416"/>
          <a:ext cx="1899517" cy="1899517"/>
        </a:xfrm>
        <a:prstGeom prst="gear9">
          <a:avLst/>
        </a:prstGeom>
        <a:solidFill>
          <a:srgbClr val="A6C62A"/>
        </a:solidFill>
        <a:ln w="25400" cap="flat" cmpd="sng" algn="ctr">
          <a:solidFill>
            <a:srgbClr val="A6C62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19050" bIns="19050" numCol="1" spcCol="1270" anchor="ctr" anchorCtr="0">
          <a:noAutofit/>
        </a:bodyPr>
        <a:lstStyle/>
        <a:p>
          <a:pPr marL="0" lvl="0" indent="0" algn="ctr" defTabSz="644525">
            <a:lnSpc>
              <a:spcPct val="90000"/>
            </a:lnSpc>
            <a:spcBef>
              <a:spcPct val="0"/>
            </a:spcBef>
            <a:spcAft>
              <a:spcPct val="35000"/>
            </a:spcAft>
            <a:buNone/>
          </a:pPr>
          <a:r>
            <a:rPr lang="de-DE" sz="1450" b="1" kern="1200" dirty="0">
              <a:ln>
                <a:noFill/>
              </a:ln>
              <a:solidFill>
                <a:srgbClr val="167138"/>
              </a:solidFill>
              <a:latin typeface="Aptos" panose="020B0004020202020204" pitchFamily="34" charset="0"/>
            </a:rPr>
            <a:t>Institutionell</a:t>
          </a:r>
        </a:p>
      </dsp:txBody>
      <dsp:txXfrm>
        <a:off x="1575815" y="1308369"/>
        <a:ext cx="1135743" cy="976391"/>
      </dsp:txXfrm>
    </dsp:sp>
    <dsp:sp modelId="{B2D52F7D-F47B-774C-A02B-AA5818FBF9C3}">
      <dsp:nvSpPr>
        <dsp:cNvPr id="0" name=""/>
        <dsp:cNvSpPr/>
      </dsp:nvSpPr>
      <dsp:spPr>
        <a:xfrm>
          <a:off x="1262486" y="550233"/>
          <a:ext cx="2336406" cy="2336406"/>
        </a:xfrm>
        <a:prstGeom prst="circularArrow">
          <a:avLst>
            <a:gd name="adj1" fmla="val 4878"/>
            <a:gd name="adj2" fmla="val 312630"/>
            <a:gd name="adj3" fmla="val 3081097"/>
            <a:gd name="adj4" fmla="val 15307242"/>
            <a:gd name="adj5" fmla="val 5691"/>
          </a:avLst>
        </a:prstGeom>
        <a:solidFill>
          <a:srgbClr val="A6C62A"/>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14" name="Google Shape;11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Zu den Hauptursachen des Klimawandels zählen Entwaldung, Umweltverschmutzung und die nicht nachhaltige Nutzung von Ressourcen. </a:t>
            </a:r>
            <a:endParaRPr dirty="0"/>
          </a:p>
        </p:txBody>
      </p:sp>
      <p:sp>
        <p:nvSpPr>
          <p:cNvPr id="225" name="Google Shape;22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Folgen sind bereits sichtbar: steigende globale Temperaturen, schmelzende Gletscher, steigende Meeresspiegel und häufigere extreme Wetterereignisse wie Dürren und Überschwemmungen. Diese Veränderungen bedrohen die Artenvielfalt, die menschliche Gesundheit und die Weltwirtschaft.</a:t>
            </a:r>
            <a:endParaRPr dirty="0"/>
          </a:p>
        </p:txBody>
      </p:sp>
      <p:sp>
        <p:nvSpPr>
          <p:cNvPr id="232" name="Google Shape;23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Die Agenda 2030 ist der aktuelle globale „Aktionsplan“ für die Menschen und den Planeten. Sie baut auf früheren Initiativen wie dem Erdgipfel von Rio 1992 (Agenda 21) und den Millenniums-Entwicklungszielen (MDGs) aus dem Jahr 2000 auf, deren Ziel die Bekämpfung extremer Armut war. Im Jahr 2012 beschlossen die Staaten auf der „Rio+20“-Konferenz, ein umfassenderes Zielsystem zu schaffen, woraus die 17 SDGs hervorgingen.</a:t>
            </a:r>
            <a:endParaRPr dirty="0"/>
          </a:p>
        </p:txBody>
      </p:sp>
      <p:sp>
        <p:nvSpPr>
          <p:cNvPr id="246" name="Google Shape;246;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5" name="Google Shape;255;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 name="Google Shape;262;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 name="Google Shape;272;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7" name="Google Shape;28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4" name="Google Shape;274;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SDGs sind zwar internationaler Natur, doch ihr Erfolg hängt von Maßnahmen vor Ort ab. Die lokalen Behörden sind für die wichtigsten Versorgungsbereiche zuständig: Verkehr, Abfallwirtschaft, Wasserversorgung und Wohnungswesen. Schätzungen zufolge können über 65 % der SDG-Ziele nur erreicht werden, wenn lokale und regionale Behörden aktiv einbezogen werden.</a:t>
            </a:r>
            <a:endParaRPr dirty="0"/>
          </a:p>
        </p:txBody>
      </p:sp>
      <p:sp>
        <p:nvSpPr>
          <p:cNvPr id="299" name="Google Shape;299;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Das öffentliche Beschaffungswesen – also der Prozess, durch den Regierungen Waren und Dienstleistungen erwerben – macht in vielen Ländern 15 bis 20 % des BIP aus. Da dabei so viel Geld im Spiel ist, stellt es einen wirkungsvollen wirtschaftlichen Hebel dar. Durch die Entscheidung für nachhaltige Optionen können Regierungen Umweltschäden verringern (SDG 13), faire Arbeitsbedingungen fördern (SDG 8) und Unternehmen zu Innovationen anregen.</a:t>
            </a:r>
            <a:endParaRPr dirty="0"/>
          </a:p>
        </p:txBody>
      </p:sp>
      <p:sp>
        <p:nvSpPr>
          <p:cNvPr id="306" name="Google Shape;30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28" name="Google Shape;32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3" name="Google Shape;333;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 name="Google Shape;34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5" name="Google Shape;345;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lineare Wirtschaft basiert auf einem „Nehmen-Produzieren-Entsorgen“-Modell, das zur Erschöpfung der Ressourcen und zu Abfallkrisen führt. Die Kreislaufwirtschaft fügt einen entscheidenden Schritt hinzu: Wiederverwendung und Recycling. </a:t>
            </a:r>
            <a:endParaRPr dirty="0"/>
          </a:p>
        </p:txBody>
      </p:sp>
      <p:sp>
        <p:nvSpPr>
          <p:cNvPr id="352" name="Google Shape;352;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de-DE" sz="1200" b="0" i="0" u="none" strike="noStrike" cap="none" dirty="0">
                <a:solidFill>
                  <a:schemeClr val="dk1"/>
                </a:solidFill>
                <a:effectLst/>
                <a:latin typeface="Calibri"/>
                <a:ea typeface="Calibri"/>
                <a:cs typeface="Calibri"/>
                <a:sym typeface="Calibri"/>
              </a:rPr>
              <a:t>The </a:t>
            </a:r>
            <a:r>
              <a:rPr lang="de-DE" sz="1200" b="1" i="0" u="none" strike="noStrike" cap="none" dirty="0">
                <a:solidFill>
                  <a:schemeClr val="dk1"/>
                </a:solidFill>
                <a:effectLst/>
                <a:latin typeface="Calibri"/>
                <a:ea typeface="Calibri"/>
                <a:cs typeface="Calibri"/>
                <a:sym typeface="Calibri"/>
              </a:rPr>
              <a:t>Doughnut Economics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is</a:t>
            </a:r>
            <a:r>
              <a:rPr lang="de-DE" sz="1200" b="0" i="0" u="none" strike="noStrike" cap="none" dirty="0">
                <a:solidFill>
                  <a:schemeClr val="dk1"/>
                </a:solidFill>
                <a:effectLst/>
                <a:latin typeface="Calibri"/>
                <a:ea typeface="Calibri"/>
                <a:cs typeface="Calibri"/>
                <a:sym typeface="Calibri"/>
              </a:rPr>
              <a:t> a </a:t>
            </a:r>
            <a:r>
              <a:rPr lang="de-DE" sz="1200" b="0" i="0" u="none" strike="noStrike" cap="none" dirty="0" err="1">
                <a:solidFill>
                  <a:schemeClr val="dk1"/>
                </a:solidFill>
                <a:effectLst/>
                <a:latin typeface="Calibri"/>
                <a:ea typeface="Calibri"/>
                <a:cs typeface="Calibri"/>
                <a:sym typeface="Calibri"/>
              </a:rPr>
              <a:t>theory</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by</a:t>
            </a:r>
            <a:r>
              <a:rPr lang="de-DE" sz="1200" b="0" i="0" u="none" strike="noStrike" cap="none" dirty="0">
                <a:solidFill>
                  <a:schemeClr val="dk1"/>
                </a:solidFill>
                <a:effectLst/>
                <a:latin typeface="Calibri"/>
                <a:ea typeface="Calibri"/>
                <a:cs typeface="Calibri"/>
                <a:sym typeface="Calibri"/>
              </a:rPr>
              <a:t> Kate </a:t>
            </a:r>
            <a:r>
              <a:rPr lang="de-DE" sz="1200" b="0" i="0" u="none" strike="noStrike" cap="none" dirty="0" err="1">
                <a:solidFill>
                  <a:schemeClr val="dk1"/>
                </a:solidFill>
                <a:effectLst/>
                <a:latin typeface="Calibri"/>
                <a:ea typeface="Calibri"/>
                <a:cs typeface="Calibri"/>
                <a:sym typeface="Calibri"/>
              </a:rPr>
              <a:t>Raworth</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suggesting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that</a:t>
            </a:r>
            <a:r>
              <a:rPr lang="de-DE" sz="1200" b="0" i="0" u="none" strike="noStrike" cap="none" dirty="0">
                <a:solidFill>
                  <a:schemeClr val="dk1"/>
                </a:solidFill>
                <a:effectLst/>
                <a:latin typeface="Calibri"/>
                <a:ea typeface="Calibri"/>
                <a:cs typeface="Calibri"/>
                <a:sym typeface="Calibri"/>
              </a:rPr>
              <a:t> human well-</a:t>
            </a:r>
            <a:r>
              <a:rPr lang="de-DE" sz="1200" b="0" i="0" u="none" strike="noStrike" cap="none" dirty="0" err="1">
                <a:solidFill>
                  <a:schemeClr val="dk1"/>
                </a:solidFill>
                <a:effectLst/>
                <a:latin typeface="Calibri"/>
                <a:ea typeface="Calibri"/>
                <a:cs typeface="Calibri"/>
                <a:sym typeface="Calibri"/>
              </a:rPr>
              <a:t>being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requires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balancing</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our</a:t>
            </a:r>
            <a:r>
              <a:rPr lang="de-DE" sz="1200" b="0" i="0" u="none" strike="noStrike" cap="none" dirty="0">
                <a:solidFill>
                  <a:schemeClr val="dk1"/>
                </a:solidFill>
                <a:effectLst/>
                <a:latin typeface="Calibri"/>
                <a:ea typeface="Calibri"/>
                <a:cs typeface="Calibri"/>
                <a:sym typeface="Calibri"/>
              </a:rPr>
              <a:t> social </a:t>
            </a:r>
            <a:r>
              <a:rPr lang="de-DE" sz="1200" b="0" i="0" u="none" strike="noStrike" cap="none" dirty="0" err="1">
                <a:solidFill>
                  <a:schemeClr val="dk1"/>
                </a:solidFill>
                <a:effectLst/>
                <a:latin typeface="Calibri"/>
                <a:ea typeface="Calibri"/>
                <a:cs typeface="Calibri"/>
                <a:sym typeface="Calibri"/>
              </a:rPr>
              <a:t>needs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with</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the</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Earth's</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ecological</a:t>
            </a:r>
            <a:r>
              <a:rPr lang="de-DE" sz="1200" b="0" i="0" u="none" strike="noStrike" cap="none" dirty="0">
                <a:solidFill>
                  <a:schemeClr val="dk1"/>
                </a:solidFill>
                <a:effectLst/>
                <a:latin typeface="Calibri"/>
                <a:ea typeface="Calibri"/>
                <a:cs typeface="Calibri"/>
                <a:sym typeface="Calibri"/>
              </a:rPr>
              <a:t> </a:t>
            </a:r>
            <a:r>
              <a:rPr lang="de-DE" sz="1200" b="0" i="0" u="none" strike="noStrike" cap="none" dirty="0" err="1">
                <a:solidFill>
                  <a:schemeClr val="dk1"/>
                </a:solidFill>
                <a:effectLst/>
                <a:latin typeface="Calibri"/>
                <a:ea typeface="Calibri"/>
                <a:cs typeface="Calibri"/>
                <a:sym typeface="Calibri"/>
              </a:rPr>
              <a:t>ceiling</a:t>
            </a:r>
            <a:r>
              <a:rPr lang="de-DE" sz="1200" b="0" i="0" u="none" strike="noStrike" cap="none" dirty="0">
                <a:solidFill>
                  <a:schemeClr val="dk1"/>
                </a:solidFill>
                <a:effectLst/>
                <a:latin typeface="Calibri"/>
                <a:ea typeface="Calibri"/>
                <a:cs typeface="Calibri"/>
                <a:sym typeface="Calibri"/>
              </a:rPr>
              <a:t>".</a:t>
            </a:r>
            <a:endParaRPr lang="de-DE" dirty="0">
              <a:effectLst/>
            </a:endParaRPr>
          </a:p>
          <a:p>
            <a:pPr marL="0" lvl="0" indent="0" algn="l" rtl="0">
              <a:lnSpc>
                <a:spcPct val="100000"/>
              </a:lnSpc>
              <a:spcBef>
                <a:spcPts val="0"/>
              </a:spcBef>
              <a:spcAft>
                <a:spcPts val="0"/>
              </a:spcAft>
              <a:buSzPts val="1400"/>
              <a:buNone/>
            </a:pPr>
            <a:endParaRPr lang="de-DE" dirty="0"/>
          </a:p>
          <a:p>
            <a:pPr marL="0" lvl="0" indent="0" algn="l" rtl="0">
              <a:lnSpc>
                <a:spcPct val="100000"/>
              </a:lnSpc>
              <a:spcBef>
                <a:spcPts val="0"/>
              </a:spcBef>
              <a:spcAft>
                <a:spcPts val="0"/>
              </a:spcAft>
              <a:buSzPts val="1400"/>
              <a:buNone/>
            </a:pPr>
            <a:r>
              <a:rPr lang="de-DE" dirty="0"/>
              <a:t>Picture: https://</a:t>
            </a:r>
            <a:r>
              <a:rPr lang="de-DE" dirty="0" err="1"/>
              <a:t>earth.org</a:t>
            </a:r>
            <a:r>
              <a:rPr lang="de-DE" dirty="0"/>
              <a:t>/</a:t>
            </a:r>
            <a:r>
              <a:rPr lang="de-DE" dirty="0" err="1"/>
              <a:t>what-is-doughnut-economics</a:t>
            </a:r>
            <a:r>
              <a:rPr lang="de-DE" dirty="0"/>
              <a:t>/</a:t>
            </a:r>
            <a:endParaRPr dirty="0"/>
          </a:p>
        </p:txBody>
      </p:sp>
      <p:sp>
        <p:nvSpPr>
          <p:cNvPr id="364" name="Google Shape;364;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 name="Google Shape;37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GPP ist definiert als der Prozess, bei dem öffentliche Stellen Umweltkriterien in alle Phasen des Beschaffungsprozesses einbeziehen. Ziel ist es, die Entwicklung umweltverträglicher Produkte zu fördern, indem Lösungen ausgewählt werden, die über ihren gesamten Lebenszyklus hinweg die geringsten Auswirkungen haben.</a:t>
            </a:r>
            <a:endParaRPr dirty="0"/>
          </a:p>
        </p:txBody>
      </p:sp>
      <p:sp>
        <p:nvSpPr>
          <p:cNvPr id="377" name="Google Shape;37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Nachhaltigkeit ist kein neues Konzept; sie ist das Ergebnis jahrzehntelanger globaler Diplomatie. Ein wichtiger Wendepunkt war die Konferenz der Vereinten Nationen über die Umwelt des Menschen 1972 in Stockholm. Dies war die erste Weltkonferenz, auf der die Umwelt zu einem zentralen Thema gemacht wurde. Sie führte zur Stockholmer Erklärung und zur Gründung des Umweltprogramms der Vereinten Nationen (UNEP), der weltweit führenden Instanz in Umweltfragen.</a:t>
            </a:r>
          </a:p>
        </p:txBody>
      </p:sp>
      <p:sp>
        <p:nvSpPr>
          <p:cNvPr id="132" name="Google Shape;13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5" name="Google Shape;385;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Während sich GPP auf die Umwelt konzentriert, ist SPP ein umfassenderes Konzept. Es bedeutet, sicherzustellen, dass Beschaffungen auf der Grundlage der Lebenszykluskosten ein gutes Preis-Leistungs-Verhältnis bieten und gleichzeitig Vorteile für Umwelt, Gesellschaft und Wirtschaft schaffen.</a:t>
            </a:r>
            <a:endParaRPr dirty="0"/>
          </a:p>
        </p:txBody>
      </p:sp>
      <p:sp>
        <p:nvSpPr>
          <p:cNvPr id="396" name="Google Shape;396;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Ein erfolgreiches SPP erfordert Führungsstärke, die Ausrichtung auf übergeordnete politische Ziele und eine solide Verwaltung. Es muss alle Beteiligten (einschließlich Lieferanten und Bürger) einbeziehen und vor allem die Ergebnisse überwachen, um sicherzustellen, dass die Nachhaltigkeitsziele tatsächlich erreicht werden.</a:t>
            </a:r>
          </a:p>
          <a:p>
            <a:pPr marL="457200" marR="0" lvl="0" indent="-228600" algn="l" rtl="0">
              <a:lnSpc>
                <a:spcPct val="100000"/>
              </a:lnSpc>
              <a:spcBef>
                <a:spcPts val="0"/>
              </a:spcBef>
              <a:spcAft>
                <a:spcPts val="0"/>
              </a:spcAft>
              <a:buSzPts val="1400"/>
              <a:buNone/>
            </a:pPr>
            <a:endParaRPr dirty="0"/>
          </a:p>
        </p:txBody>
      </p:sp>
      <p:sp>
        <p:nvSpPr>
          <p:cNvPr id="404" name="Google Shape;404;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Zur Klarstellung: GPP ist eine Untergruppe von SPP. Jede „grüne“ Beschaffung ist nachhaltig, doch nachhaltige Beschaffung umfasst auch soziale Kriterien wie faire Arbeitsbedingungen, ethische Beschaffung und Barrierefreiheit für Menschen mit Behinderungen.</a:t>
            </a:r>
            <a:endParaRPr dirty="0"/>
          </a:p>
        </p:txBody>
      </p:sp>
      <p:sp>
        <p:nvSpPr>
          <p:cNvPr id="428" name="Google Shape;428;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a:extLst>
            <a:ext uri="{FF2B5EF4-FFF2-40B4-BE49-F238E27FC236}">
              <a16:creationId xmlns:a16="http://schemas.microsoft.com/office/drawing/2014/main" id="{407C7502-623D-7FCD-F7D7-4382CA31618D}"/>
            </a:ext>
          </a:extLst>
        </p:cNvPr>
        <p:cNvGrpSpPr/>
        <p:nvPr/>
      </p:nvGrpSpPr>
      <p:grpSpPr>
        <a:xfrm>
          <a:off x="0" y="0"/>
          <a:ext cx="0" cy="0"/>
          <a:chOff x="0" y="0"/>
          <a:chExt cx="0" cy="0"/>
        </a:xfrm>
      </p:grpSpPr>
      <p:sp>
        <p:nvSpPr>
          <p:cNvPr id="427" name="Google Shape;427;p60:notes">
            <a:extLst>
              <a:ext uri="{FF2B5EF4-FFF2-40B4-BE49-F238E27FC236}">
                <a16:creationId xmlns:a16="http://schemas.microsoft.com/office/drawing/2014/main" id="{E238C71C-727B-8641-B636-D231DA964C1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fördert umweltorientierte öffentliche Beschaffung (GPP), da dies der europäischen Industrie zugutekommt, die oft höhere Umwelt- und Sozialstandards hat als ihre globalen Konkurrenten. Durch die Festlegung hoher Standards bei öffentlichen Ausschreibungen trägt die EU dazu bei, den globalen Markt in Richtung einer nachhaltigeren Produktion zu lenken.</a:t>
            </a:r>
            <a:endParaRPr dirty="0"/>
          </a:p>
        </p:txBody>
      </p:sp>
      <p:sp>
        <p:nvSpPr>
          <p:cNvPr id="428" name="Google Shape;428;p60:notes">
            <a:extLst>
              <a:ext uri="{FF2B5EF4-FFF2-40B4-BE49-F238E27FC236}">
                <a16:creationId xmlns:a16="http://schemas.microsoft.com/office/drawing/2014/main" id="{ACB75E87-BDD7-D31B-0F18-C0F8793E6F2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71714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65" name="Google Shape;465;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Das europäische Interesse an der umweltorientierten öffentlichen Beschaffung (GPP) hat sich seit 2001 in sechs Phasen entwickelt und sich von einem freiwilligen Ansatz zu einem zentralen Bestandteil des Europäischen Grünen Deals und des Aktionsplans für die Kreislaufwirtschaft gewandelt.</a:t>
            </a:r>
            <a:endParaRPr dirty="0"/>
          </a:p>
        </p:txBody>
      </p:sp>
      <p:sp>
        <p:nvSpPr>
          <p:cNvPr id="481" name="Google Shape;481;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86aeba7f74_0_4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7" name="Google Shape;487;g386aeba7f74_0_4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86aeba7f74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stellt praktische Leitfäden zur Unterstützung der Behörden bereit. Das Handbuch „</a:t>
            </a:r>
            <a:r>
              <a:rPr lang="de-DE" dirty="0" err="1"/>
              <a:t>Buying</a:t>
            </a:r>
            <a:r>
              <a:rPr lang="de-DE" dirty="0"/>
              <a:t> Green!“ erläutert, wie Umweltkriterien im Rahmen des EU-Rechts anzuwenden sind. </a:t>
            </a:r>
            <a:endParaRPr dirty="0"/>
          </a:p>
        </p:txBody>
      </p:sp>
      <p:sp>
        <p:nvSpPr>
          <p:cNvPr id="497" name="Google Shape;497;g386aeba7f74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46" name="Google Shape;146;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386aeba7f74_1_2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Der Leitfaden „</a:t>
            </a:r>
            <a:r>
              <a:rPr lang="de-DE" dirty="0" err="1"/>
              <a:t>Buying</a:t>
            </a:r>
            <a:r>
              <a:rPr lang="de-DE" dirty="0"/>
              <a:t> </a:t>
            </a:r>
            <a:r>
              <a:rPr lang="de-DE" dirty="0" err="1"/>
              <a:t>Social</a:t>
            </a:r>
            <a:r>
              <a:rPr lang="de-DE" dirty="0"/>
              <a:t>“ (2021) konzentriert sich auf die Erzielung positiver sozialer Auswirkungen, wie beispielsweise die Gleichstellung der Geschlechter und Beschäftigungsmöglichkeiten für benachteiligte Arbeitnehmer.</a:t>
            </a:r>
            <a:endParaRPr dirty="0"/>
          </a:p>
        </p:txBody>
      </p:sp>
      <p:sp>
        <p:nvSpPr>
          <p:cNvPr id="505" name="Google Shape;505;g386aeba7f74_1_2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386aeba7f74_1_3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Der Green Deal zielt darauf ab, verbindliche Mindestkriterien für Umweltfreundlichkeit zu einem festen Bestandteil der EU-Gesetzgebung und -Förderung zu machen. Damit wird faktisch eine einheitliche Definition für umweltfreundliche Beschaffung in allen Mitgliedstaaten festgelegt.</a:t>
            </a:r>
            <a:endParaRPr dirty="0"/>
          </a:p>
        </p:txBody>
      </p:sp>
      <p:sp>
        <p:nvSpPr>
          <p:cNvPr id="513" name="Google Shape;513;g386aeba7f74_1_3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0" name="Google Shape;520;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unterstützt umweltorientierte öffentliche Beschaffung (GPP) durch verschiedene Instrumente: nationale Aktionspläne (in 23 von 27 Ländern), 20 spezifische EU-GPP-Kriterien sowie das allgemeine Ziel, 50 % aller Beschaffungen umweltfreundlich zu gestalten.</a:t>
            </a:r>
            <a:endParaRPr dirty="0"/>
          </a:p>
        </p:txBody>
      </p:sp>
      <p:sp>
        <p:nvSpPr>
          <p:cNvPr id="525" name="Google Shape;525;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386aeba7f74_1_4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EU-Kriterien sind nicht willkürlich; sie basieren auf der Ökobilanz (LCA). Sie legen den Anwendungsbereich des Produkts fest, ermitteln die wichtigsten Umweltauswirkungen und sehen Überprüfungssysteme vor, damit Behörden nachweisen können, dass sie nachhaltig einkaufen.</a:t>
            </a:r>
            <a:endParaRPr dirty="0"/>
          </a:p>
        </p:txBody>
      </p:sp>
      <p:sp>
        <p:nvSpPr>
          <p:cNvPr id="560" name="Google Shape;560;g386aeba7f74_1_4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386aeba7f7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Die EU hat Kriterien für 14 spezifische Kategorien festgelegt, die von Reinigungsmitteln und Strom bis hin zu Lebensmitteln, Verkehr und Rechenzentren reichen.</a:t>
            </a:r>
            <a:endParaRPr dirty="0"/>
          </a:p>
        </p:txBody>
      </p:sp>
      <p:sp>
        <p:nvSpPr>
          <p:cNvPr id="568" name="Google Shape;568;g386aeba7f7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386aeba7f74_0_1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6" name="Google Shape;596;g386aeba7f74_0_1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4" name="Google Shape;62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5" name="Google Shape;64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646" name="Google Shape;64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49</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Im selben Jahr wie die Stockholmer Konferenz veröffentlichte der Club </a:t>
            </a:r>
            <a:r>
              <a:rPr lang="de-DE" dirty="0" err="1"/>
              <a:t>of</a:t>
            </a:r>
            <a:r>
              <a:rPr lang="de-DE" dirty="0"/>
              <a:t> Rome einen bahnbrechenden Bericht mit dem Titel „Die Grenzen des Wachstums“. Unter Verwendung von Computermodellen des MIT warnten die Forscher, dass die Ressourcen der Erde bis zum Ende des 21. Jahrhunderts erschöpft sein würden, sollten das Bevölkerungswachstum und der Ressourcenverbrauch im bisherigen Tempo anhalten. Dieser Bericht war ein „Weckruf“, der für einen verantwortungsvollen Umgang mit Ressourcen plädierte, um einen vollständigen wirtschaftlichen und ökologischen Zusammenbruch zu verhindern.</a:t>
            </a:r>
          </a:p>
        </p:txBody>
      </p:sp>
      <p:sp>
        <p:nvSpPr>
          <p:cNvPr id="154" name="Google Shape;154;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4" name="Google Shape;654;p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55" name="Google Shape;655;p8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dirty="0"/>
              <a:t>Fünfzehn Jahre später lieferte der Brundtland-Bericht (mit dem offiziellen Titel „Unsere gemeinsame Zukunft“) die bekannteste Definition von nachhaltiger Entwicklung: „ein Prozess, der es ermöglicht, die Bedürfnisse der heutigen Generation zu befriedigen, ohne die Möglichkeiten künftiger Generationen zu beeinträchtigen, ihre eigenen Bedürfnisse zu befriedigen“. Dieses Konzept ist von entscheidender Bedeutung, da es den Begriff der Generationengerechtigkeit einführt, was bedeutet, dass wir so leben müssen, dass wir der Zukunft nichts „vorenthalten“.</a:t>
            </a:r>
            <a:endParaRPr dirty="0"/>
          </a:p>
        </p:txBody>
      </p:sp>
      <p:sp>
        <p:nvSpPr>
          <p:cNvPr id="163" name="Google Shape;16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73" name="Google Shape;173;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de-DE" dirty="0"/>
              <a:t>Nachhaltigkeit wird oft als ein von Säulen getragenes Gebäude dargestellt. Der Brundtland-Bericht nannte drei Säulen: ökologische, soziale und wirtschaftliche. Später kam jedoch eine vierte Säule hinzu: die institutionelle Säule. Dies unterstreicht, dass es bei Nachhaltigkeit nicht nur darum geht, „grün“ zu sein – damit sie tatsächlich funktioniert, sind starke </a:t>
            </a:r>
            <a:r>
              <a:rPr lang="de-DE" dirty="0" err="1"/>
              <a:t>Governance</a:t>
            </a:r>
            <a:r>
              <a:rPr lang="de-DE" dirty="0"/>
              <a:t>-Strukturen, klare Gesetze und politischer Wille erforderlich.</a:t>
            </a:r>
          </a:p>
          <a:p>
            <a:pPr marL="0" lvl="0" indent="0" algn="l" rtl="0">
              <a:lnSpc>
                <a:spcPct val="100000"/>
              </a:lnSpc>
              <a:spcBef>
                <a:spcPts val="0"/>
              </a:spcBef>
              <a:spcAft>
                <a:spcPts val="0"/>
              </a:spcAft>
              <a:buSzPts val="1400"/>
              <a:buNone/>
            </a:pPr>
            <a:endParaRPr dirty="0"/>
          </a:p>
        </p:txBody>
      </p:sp>
      <p:sp>
        <p:nvSpPr>
          <p:cNvPr id="204" name="Google Shape;20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t>Unter Klimawandel versteht man langfristige Veränderungen der Temperaturen und Wetterverhältnisse. Zwar sind einige dieser Veränderungen natürlichen Ursprungs, doch wird in den Quellen deutlich gemacht, dass menschliche Aktivitäten seit dem 19. Jahrhundert die Hauptursache dafür sind, vor allem durch die Verbrennung fossiler Brennstoffe. Dabei werden Treibhausgase wie CO₂, Methan und Lachgas freigesetzt, die Wärme in der Atmosphäre speichern.</a:t>
            </a:r>
            <a:endParaRPr dirty="0"/>
          </a:p>
        </p:txBody>
      </p:sp>
      <p:sp>
        <p:nvSpPr>
          <p:cNvPr id="217" name="Google Shape;21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101"/>
        <p:cNvGrpSpPr/>
        <p:nvPr/>
      </p:nvGrpSpPr>
      <p:grpSpPr>
        <a:xfrm>
          <a:off x="0" y="0"/>
          <a:ext cx="0" cy="0"/>
          <a:chOff x="0" y="0"/>
          <a:chExt cx="0" cy="0"/>
        </a:xfrm>
      </p:grpSpPr>
      <p:sp>
        <p:nvSpPr>
          <p:cNvPr id="102" name="Google Shape;102;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104" name="Google Shape;104;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105" name="Google Shape;105;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6" name="Google Shape;106;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7" name="Google Shape;107;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108"/>
        <p:cNvGrpSpPr/>
        <p:nvPr/>
      </p:nvGrpSpPr>
      <p:grpSpPr>
        <a:xfrm>
          <a:off x="0" y="0"/>
          <a:ext cx="0" cy="0"/>
          <a:chOff x="0" y="0"/>
          <a:chExt cx="0" cy="0"/>
        </a:xfrm>
      </p:grpSpPr>
      <p:sp>
        <p:nvSpPr>
          <p:cNvPr id="109" name="Google Shape;109;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110" name="Google Shape;110;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37"/>
        <p:cNvGrpSpPr/>
        <p:nvPr/>
      </p:nvGrpSpPr>
      <p:grpSpPr>
        <a:xfrm>
          <a:off x="0" y="0"/>
          <a:ext cx="0" cy="0"/>
          <a:chOff x="0" y="0"/>
          <a:chExt cx="0" cy="0"/>
        </a:xfrm>
      </p:grpSpPr>
      <p:sp>
        <p:nvSpPr>
          <p:cNvPr id="38" name="Google Shape;3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0" name="Google Shape;4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1" name="Google Shape;4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42"/>
        <p:cNvGrpSpPr/>
        <p:nvPr/>
      </p:nvGrpSpPr>
      <p:grpSpPr>
        <a:xfrm>
          <a:off x="0" y="0"/>
          <a:ext cx="0" cy="0"/>
          <a:chOff x="0" y="0"/>
          <a:chExt cx="0" cy="0"/>
        </a:xfrm>
      </p:grpSpPr>
      <p:sp>
        <p:nvSpPr>
          <p:cNvPr id="43" name="Google Shape;43;p24"/>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4" name="Google Shape;44;p24"/>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5" name="Google Shape;45;p24"/>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6" name="Google Shape;46;p24"/>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7" name="Google Shape;47;p2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8" name="Google Shape;48;p2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24"/>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1" name="Google Shape;51;p24"/>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2" name="Google Shape;62;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 name="Google Shape;63;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64" name="Google Shape;64;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5" name="Google Shape;65;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6" name="Google Shape;66;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8" name="Google Shape;68;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69"/>
        <p:cNvGrpSpPr/>
        <p:nvPr/>
      </p:nvGrpSpPr>
      <p:grpSpPr>
        <a:xfrm>
          <a:off x="0" y="0"/>
          <a:ext cx="0" cy="0"/>
          <a:chOff x="0" y="0"/>
          <a:chExt cx="0" cy="0"/>
        </a:xfrm>
      </p:grpSpPr>
      <p:sp>
        <p:nvSpPr>
          <p:cNvPr id="70" name="Google Shape;70;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2" name="Google Shape;72;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3" name="Google Shape;73;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4" name="Google Shape;74;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5" name="Google Shape;75;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76" name="Google Shape;76;p26"/>
          <p:cNvGrpSpPr/>
          <p:nvPr/>
        </p:nvGrpSpPr>
        <p:grpSpPr>
          <a:xfrm rot="-5400000">
            <a:off x="-1340601" y="4196010"/>
            <a:ext cx="3053166" cy="2270813"/>
            <a:chOff x="4881398" y="2159825"/>
            <a:chExt cx="3881604" cy="2778984"/>
          </a:xfrm>
        </p:grpSpPr>
        <p:sp>
          <p:nvSpPr>
            <p:cNvPr id="77" name="Google Shape;77;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8" name="Google Shape;78;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9" name="Google Shape;79;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5"/>
        <p:cNvGrpSpPr/>
        <p:nvPr/>
      </p:nvGrpSpPr>
      <p:grpSpPr>
        <a:xfrm>
          <a:off x="0" y="0"/>
          <a:ext cx="0" cy="0"/>
          <a:chOff x="0" y="0"/>
          <a:chExt cx="0" cy="0"/>
        </a:xfrm>
      </p:grpSpPr>
      <p:sp>
        <p:nvSpPr>
          <p:cNvPr id="86" name="Google Shape;86;p85"/>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lvl="0" algn="l">
              <a:lnSpc>
                <a:spcPct val="8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85"/>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88" name="Google Shape;88;p8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85"/>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0" name="Google Shape;90;p8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SzPts val="1100"/>
              <a:buNone/>
              <a:defRPr/>
            </a:lvl1pPr>
            <a:lvl2pPr marL="0" marR="0" lvl="1" indent="0" algn="l">
              <a:lnSpc>
                <a:spcPct val="100000"/>
              </a:lnSpc>
              <a:spcBef>
                <a:spcPts val="0"/>
              </a:spcBef>
              <a:spcAft>
                <a:spcPts val="0"/>
              </a:spcAft>
              <a:buSzPts val="1100"/>
              <a:buNone/>
              <a:defRPr/>
            </a:lvl2pPr>
            <a:lvl3pPr marL="0" marR="0" lvl="2" indent="0" algn="l">
              <a:lnSpc>
                <a:spcPct val="100000"/>
              </a:lnSpc>
              <a:spcBef>
                <a:spcPts val="0"/>
              </a:spcBef>
              <a:spcAft>
                <a:spcPts val="0"/>
              </a:spcAft>
              <a:buSzPts val="1100"/>
              <a:buNone/>
              <a:defRPr/>
            </a:lvl3pPr>
            <a:lvl4pPr marL="0" marR="0" lvl="3" indent="0" algn="l">
              <a:lnSpc>
                <a:spcPct val="100000"/>
              </a:lnSpc>
              <a:spcBef>
                <a:spcPts val="0"/>
              </a:spcBef>
              <a:spcAft>
                <a:spcPts val="0"/>
              </a:spcAft>
              <a:buSzPts val="1100"/>
              <a:buNone/>
              <a:defRPr/>
            </a:lvl4pPr>
            <a:lvl5pPr marL="0" marR="0" lvl="4" indent="0" algn="l">
              <a:lnSpc>
                <a:spcPct val="100000"/>
              </a:lnSpc>
              <a:spcBef>
                <a:spcPts val="0"/>
              </a:spcBef>
              <a:spcAft>
                <a:spcPts val="0"/>
              </a:spcAft>
              <a:buSzPts val="1100"/>
              <a:buNone/>
              <a:defRPr/>
            </a:lvl5pPr>
            <a:lvl6pPr marL="0" marR="0" lvl="5" indent="0" algn="l">
              <a:lnSpc>
                <a:spcPct val="100000"/>
              </a:lnSpc>
              <a:spcBef>
                <a:spcPts val="0"/>
              </a:spcBef>
              <a:spcAft>
                <a:spcPts val="0"/>
              </a:spcAft>
              <a:buSzPts val="1100"/>
              <a:buNone/>
              <a:defRPr/>
            </a:lvl6pPr>
            <a:lvl7pPr marL="0" marR="0" lvl="6" indent="0" algn="l">
              <a:lnSpc>
                <a:spcPct val="100000"/>
              </a:lnSpc>
              <a:spcBef>
                <a:spcPts val="0"/>
              </a:spcBef>
              <a:spcAft>
                <a:spcPts val="0"/>
              </a:spcAft>
              <a:buSzPts val="1100"/>
              <a:buNone/>
              <a:defRPr/>
            </a:lvl7pPr>
            <a:lvl8pPr marL="0" marR="0" lvl="7" indent="0" algn="l">
              <a:lnSpc>
                <a:spcPct val="100000"/>
              </a:lnSpc>
              <a:spcBef>
                <a:spcPts val="0"/>
              </a:spcBef>
              <a:spcAft>
                <a:spcPts val="0"/>
              </a:spcAft>
              <a:buSzPts val="1100"/>
              <a:buNone/>
              <a:defRPr/>
            </a:lvl8pPr>
            <a:lvl9pPr marL="0" marR="0" lvl="8" indent="0" algn="l">
              <a:lnSpc>
                <a:spcPct val="100000"/>
              </a:lnSpc>
              <a:spcBef>
                <a:spcPts val="0"/>
              </a:spcBef>
              <a:spcAft>
                <a:spcPts val="0"/>
              </a:spcAft>
              <a:buSzPts val="1100"/>
              <a:buNone/>
              <a:defRPr/>
            </a:lvl9pPr>
          </a:lstStyle>
          <a:p>
            <a:pPr marL="0" lvl="0" indent="0" algn="l"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91"/>
        <p:cNvGrpSpPr/>
        <p:nvPr/>
      </p:nvGrpSpPr>
      <p:grpSpPr>
        <a:xfrm>
          <a:off x="0" y="0"/>
          <a:ext cx="0" cy="0"/>
          <a:chOff x="0" y="0"/>
          <a:chExt cx="0" cy="0"/>
        </a:xfrm>
      </p:grpSpPr>
      <p:sp>
        <p:nvSpPr>
          <p:cNvPr id="92" name="Google Shape;92;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3" name="Google Shape;93;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94" name="Google Shape;94;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5" name="Google Shape;95;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6" name="Google Shape;96;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8" name="Google Shape;98;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9" name="Google Shape;99;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0" name="Google Shape;100;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3">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un.org/en/conferences/environment/rio1992" TargetMode="External"/><Relationship Id="rId7" Type="http://schemas.openxmlformats.org/officeDocument/2006/relationships/hyperlink" Target="https://sustainabledevelopment.un.org/post2015/ow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sustainabledevelopment.un.org/rio20" TargetMode="External"/><Relationship Id="rId5" Type="http://schemas.openxmlformats.org/officeDocument/2006/relationships/hyperlink" Target="https://www.un.org/millenniumgoals/" TargetMode="External"/><Relationship Id="rId4" Type="http://schemas.openxmlformats.org/officeDocument/2006/relationships/hyperlink" Target="https://sdgs.un.org/publications/agenda2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ustainabledevelopment.un.org/post2015/negotiation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s://sdgs.un.org/goals" TargetMode="External"/><Relationship Id="rId5" Type="http://schemas.openxmlformats.org/officeDocument/2006/relationships/hyperlink" Target="https://sdgs.un.org/2030agenda" TargetMode="External"/><Relationship Id="rId4" Type="http://schemas.openxmlformats.org/officeDocument/2006/relationships/hyperlink" Target="https://sdgs.un.org/frameworks/parisagreemen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jp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unenvironment.org/"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9.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hyperlink" Target="https://sdgs.un.org/2030agenda" TargetMode="External"/><Relationship Id="rId13" Type="http://schemas.openxmlformats.org/officeDocument/2006/relationships/hyperlink" Target="https://procuraplus.org/fileadmin/user_upload/ManualProcura_online_version_new_logo.pdf" TargetMode="External"/><Relationship Id="rId3" Type="http://schemas.openxmlformats.org/officeDocument/2006/relationships/hyperlink" Target="https://www.are.admin.ch/are/en/home/media/publications/sustainable-development/brundtland-report.html" TargetMode="External"/><Relationship Id="rId7" Type="http://schemas.openxmlformats.org/officeDocument/2006/relationships/hyperlink" Target="https://asvis.it/goal-e-target-obiettivi-e-traguardi-per-il-2030/" TargetMode="External"/><Relationship Id="rId12" Type="http://schemas.openxmlformats.org/officeDocument/2006/relationships/hyperlink" Target="https://thedocs.worldbank.org/en/doc/e77a9257967cac8b62484c7e8c974e70-0290012024/original/WB-SUSTAINABLE-PROCUREMENT-16574-CH1.pdf" TargetMode="External"/><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hyperlink" Target="https://unric.org/it/che-cosa-sono-i-cambiamenti-climatici/" TargetMode="External"/><Relationship Id="rId11" Type="http://schemas.openxmlformats.org/officeDocument/2006/relationships/hyperlink" Target="https://gpp.mase.gov.it/Struttura-dei-CAM" TargetMode="External"/><Relationship Id="rId5" Type="http://schemas.openxmlformats.org/officeDocument/2006/relationships/hyperlink" Target="https://www.un.org/en/conferences/environment/stockholm1972" TargetMode="External"/><Relationship Id="rId10" Type="http://schemas.openxmlformats.org/officeDocument/2006/relationships/hyperlink" Target="https://gpp.mase.gov.it/Home/PianoAzioneNazionaleGPP?utm_source=chatgpt.com" TargetMode="External"/><Relationship Id="rId4" Type="http://schemas.openxmlformats.org/officeDocument/2006/relationships/hyperlink" Target="https://www.clubofrome.org/publication/the-limits-to-growth/#:~:text=Published%201972%20%E2%80%93%20The%20message%20of,long%2C%20even%20with%20advanced%20technology" TargetMode="External"/><Relationship Id="rId9" Type="http://schemas.openxmlformats.org/officeDocument/2006/relationships/hyperlink" Target="https://sdgs.un.org/goals" TargetMode="External"/><Relationship Id="rId14" Type="http://schemas.openxmlformats.org/officeDocument/2006/relationships/hyperlink" Target="https://www.oneplanetnetwork.org/sites/default/files/10yfp_spp_programme_principles_of_sustainable_public_procurement.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 descr="Ein Bild, das Text, Schrift, Screenshot, Grafiken enthält.&#10;&#10;Automatisch generierte Beschreibung"/>
          <p:cNvPicPr preferRelativeResize="0"/>
          <p:nvPr/>
        </p:nvPicPr>
        <p:blipFill rotWithShape="1">
          <a:blip r:embed="rId3">
            <a:alphaModFix/>
          </a:blip>
          <a:srcRect/>
          <a:stretch/>
        </p:blipFill>
        <p:spPr>
          <a:xfrm>
            <a:off x="6737131" y="4836746"/>
            <a:ext cx="5273749" cy="1904297"/>
          </a:xfrm>
          <a:prstGeom prst="rect">
            <a:avLst/>
          </a:prstGeom>
          <a:noFill/>
          <a:ln>
            <a:noFill/>
          </a:ln>
        </p:spPr>
      </p:pic>
      <p:sp>
        <p:nvSpPr>
          <p:cNvPr id="117" name="Google Shape;117;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118" name="Google Shape;118;p1"/>
          <p:cNvSpPr txBox="1"/>
          <p:nvPr/>
        </p:nvSpPr>
        <p:spPr>
          <a:xfrm>
            <a:off x="6309904" y="2699012"/>
            <a:ext cx="5882100" cy="1077178"/>
          </a:xfrm>
          <a:prstGeom prst="rect">
            <a:avLst/>
          </a:prstGeom>
          <a:noFill/>
          <a:ln>
            <a:noFill/>
          </a:ln>
        </p:spPr>
        <p:txBody>
          <a:bodyPr spcFirstLastPara="1" wrap="square" lIns="91425" tIns="45700" rIns="91425" bIns="45700" anchor="t" anchorCtr="0">
            <a:spAutoFit/>
          </a:bodyPr>
          <a:lstStyle/>
          <a:p>
            <a:pPr lvl="0"/>
            <a:r>
              <a:rPr lang="de-DE" sz="3200" b="1" dirty="0">
                <a:solidFill>
                  <a:srgbClr val="3F3F3F"/>
                </a:solidFill>
                <a:latin typeface="Aptos Serif" panose="02020604070405020304" pitchFamily="18" charset="0"/>
                <a:ea typeface="Play"/>
                <a:cs typeface="Aptos Serif" panose="02020604070405020304" pitchFamily="18" charset="0"/>
                <a:sym typeface="Play"/>
              </a:rPr>
              <a:t>Modul 1: Einführung in die nachhaltige Beschaffung</a:t>
            </a:r>
          </a:p>
        </p:txBody>
      </p:sp>
      <p:pic>
        <p:nvPicPr>
          <p:cNvPr id="119" name="Google Shape;119;p1" descr="Ein Bild, das Screenshot, Grafiken, Schrift, Grafikdesign enthält.&#10;&#10;Automatisch generierte Beschreibung"/>
          <p:cNvPicPr preferRelativeResize="0"/>
          <p:nvPr/>
        </p:nvPicPr>
        <p:blipFill rotWithShape="1">
          <a:blip r:embed="rId4">
            <a:alphaModFix/>
          </a:blip>
          <a:srcRect/>
          <a:stretch/>
        </p:blipFill>
        <p:spPr>
          <a:xfrm>
            <a:off x="2686857" y="2224159"/>
            <a:ext cx="3409143" cy="1861207"/>
          </a:xfrm>
          <a:prstGeom prst="rect">
            <a:avLst/>
          </a:prstGeom>
          <a:noFill/>
          <a:ln>
            <a:noFill/>
          </a:ln>
        </p:spPr>
      </p:pic>
      <p:sp>
        <p:nvSpPr>
          <p:cNvPr id="121" name="Google Shape;121;p1"/>
          <p:cNvSpPr txBox="1"/>
          <p:nvPr/>
        </p:nvSpPr>
        <p:spPr>
          <a:xfrm>
            <a:off x="6309904" y="1984089"/>
            <a:ext cx="4891496" cy="369291"/>
          </a:xfrm>
          <a:prstGeom prst="rect">
            <a:avLst/>
          </a:prstGeom>
          <a:noFill/>
          <a:ln>
            <a:noFill/>
          </a:ln>
        </p:spPr>
        <p:txBody>
          <a:bodyPr spcFirstLastPara="1" wrap="square" lIns="91425" tIns="45700" rIns="91425" bIns="45700" anchor="t" anchorCtr="0">
            <a:spAutoFit/>
          </a:bodyPr>
          <a:lstStyle/>
          <a:p>
            <a:pPr lvl="0"/>
            <a:r>
              <a:rPr lang="de-DE" sz="1800" dirty="0">
                <a:solidFill>
                  <a:srgbClr val="3F3F3F"/>
                </a:solidFill>
                <a:latin typeface="Aptos" panose="020B0004020202020204" pitchFamily="34" charset="0"/>
                <a:ea typeface="Play"/>
                <a:cs typeface="Play"/>
                <a:sym typeface="Play"/>
              </a:rPr>
              <a:t>Lehrplan für nachhaltige Beschaffung </a:t>
            </a:r>
          </a:p>
        </p:txBody>
      </p:sp>
      <p:pic>
        <p:nvPicPr>
          <p:cNvPr id="3" name="Grafik 2" descr="Ein Bild, das Text, Screenshot, Schrift enthält.&#10;&#10;KI-generierte Inhalte können fehlerhaft sein.">
            <a:extLst>
              <a:ext uri="{FF2B5EF4-FFF2-40B4-BE49-F238E27FC236}">
                <a16:creationId xmlns:a16="http://schemas.microsoft.com/office/drawing/2014/main" id="{F25F6492-FEBB-3B1B-71C2-28018DA5642D}"/>
              </a:ext>
            </a:extLst>
          </p:cNvPr>
          <p:cNvPicPr>
            <a:picLocks noChangeAspect="1"/>
          </p:cNvPicPr>
          <p:nvPr/>
        </p:nvPicPr>
        <p:blipFill>
          <a:blip r:embed="rId5"/>
          <a:stretch>
            <a:fillRect/>
          </a:stretch>
        </p:blipFill>
        <p:spPr>
          <a:xfrm>
            <a:off x="0" y="5383033"/>
            <a:ext cx="3687417" cy="1474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6"/>
          <p:cNvSpPr txBox="1">
            <a:spLocks noGrp="1"/>
          </p:cNvSpPr>
          <p:nvPr>
            <p:ph type="title"/>
          </p:nvPr>
        </p:nvSpPr>
        <p:spPr>
          <a:xfrm>
            <a:off x="594359" y="325496"/>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Ursachen und Folgen </a:t>
            </a:r>
            <a:endParaRPr dirty="0">
              <a:latin typeface="Aptos Serif" panose="02020604070405020304" pitchFamily="18" charset="0"/>
              <a:ea typeface="Arial"/>
              <a:cs typeface="Aptos Serif" panose="02020604070405020304" pitchFamily="18" charset="0"/>
              <a:sym typeface="Arial"/>
            </a:endParaRPr>
          </a:p>
        </p:txBody>
      </p:sp>
      <p:sp>
        <p:nvSpPr>
          <p:cNvPr id="228" name="Google Shape;228;p36"/>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Treibhausgasemissionen (CO</a:t>
            </a:r>
            <a:r>
              <a:rPr lang="de-DE" sz="2000" b="0" baseline="-25000" dirty="0">
                <a:solidFill>
                  <a:srgbClr val="3F3F3F"/>
                </a:solidFill>
                <a:latin typeface="Aptos" panose="020B0004020202020204" pitchFamily="34" charset="0"/>
                <a:sym typeface="Arial"/>
              </a:rPr>
              <a:t>2</a:t>
            </a:r>
            <a:r>
              <a:rPr lang="de-DE" sz="2000" b="0" dirty="0">
                <a:solidFill>
                  <a:srgbClr val="3F3F3F"/>
                </a:solidFill>
                <a:latin typeface="Aptos" panose="020B0004020202020204" pitchFamily="34" charset="0"/>
                <a:sym typeface="Arial"/>
              </a:rPr>
              <a:t>, Methan, Lachgas) – Energie, Industrie, Verkehr, Bauwesen, Landwirtschaft und Landnutzung gehören zu den Hauptverursachern</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Entwaldung</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Umweltverschmutzung</a:t>
            </a:r>
            <a:endParaRPr sz="2000" dirty="0">
              <a:latin typeface="Aptos" panose="020B0004020202020204" pitchFamily="34" charset="0"/>
            </a:endParaRPr>
          </a:p>
          <a:p>
            <a:pPr marL="571500" lvl="0" indent="-342900" algn="l" rtl="0">
              <a:lnSpc>
                <a:spcPct val="11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nicht nachhaltige Nutzung natürlicher Ressourcen </a:t>
            </a:r>
            <a:endParaRPr sz="2000" dirty="0">
              <a:latin typeface="Aptos" panose="020B0004020202020204" pitchFamily="34" charset="0"/>
            </a:endParaRPr>
          </a:p>
        </p:txBody>
      </p:sp>
      <p:sp>
        <p:nvSpPr>
          <p:cNvPr id="2" name="Textfeld 1">
            <a:extLst>
              <a:ext uri="{FF2B5EF4-FFF2-40B4-BE49-F238E27FC236}">
                <a16:creationId xmlns:a16="http://schemas.microsoft.com/office/drawing/2014/main" id="{DD61486C-2BE3-B781-3F5F-FCCB5DF1EBE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3" name="Picture 2">
            <a:extLst>
              <a:ext uri="{FF2B5EF4-FFF2-40B4-BE49-F238E27FC236}">
                <a16:creationId xmlns:a16="http://schemas.microsoft.com/office/drawing/2014/main" id="{44876F46-C393-69F5-D5DA-C638EA40450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531" t="36774" b="27982"/>
          <a:stretch>
            <a:fillRect/>
          </a:stretch>
        </p:blipFill>
        <p:spPr bwMode="auto">
          <a:xfrm>
            <a:off x="8214851" y="2281918"/>
            <a:ext cx="3677757" cy="24170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7"/>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Autofit/>
          </a:bodyPr>
          <a:lstStyle/>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steigende globale Durchschnittstemperaturen</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schmelzende Gletscher und steigende Meeresspiegel</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extreme Wetterereignisse (Hurrikane, Dürren, Hitzewellen, Überschwemmungen)</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Verlust der biologischen Vielfalt</a:t>
            </a:r>
            <a:endParaRPr sz="2000" dirty="0">
              <a:latin typeface="Aptos" panose="020B0004020202020204" pitchFamily="34" charset="0"/>
            </a:endParaRPr>
          </a:p>
          <a:p>
            <a:pPr marL="571500" lvl="0" indent="-342900" algn="l" rtl="0">
              <a:lnSpc>
                <a:spcPct val="110000"/>
              </a:lnSpc>
              <a:spcBef>
                <a:spcPts val="2200"/>
              </a:spcBef>
              <a:spcAft>
                <a:spcPts val="0"/>
              </a:spcAft>
              <a:buSzPct val="129729"/>
              <a:buChar char="•"/>
            </a:pPr>
            <a:r>
              <a:rPr lang="de-DE" sz="2000" b="0" dirty="0">
                <a:solidFill>
                  <a:srgbClr val="3F3F3F"/>
                </a:solidFill>
                <a:latin typeface="Aptos" panose="020B0004020202020204" pitchFamily="34" charset="0"/>
                <a:sym typeface="Arial"/>
              </a:rPr>
              <a:t>Auswirkungen auf Landwirtschaft, menschliche Gesundheit und Wirtschaft</a:t>
            </a:r>
            <a:endParaRPr sz="2000" b="0" dirty="0">
              <a:solidFill>
                <a:srgbClr val="3F3F3F"/>
              </a:solidFill>
              <a:latin typeface="Aptos" panose="020B0004020202020204" pitchFamily="34" charset="0"/>
              <a:sym typeface="Arial"/>
            </a:endParaRPr>
          </a:p>
        </p:txBody>
      </p:sp>
      <p:sp>
        <p:nvSpPr>
          <p:cNvPr id="235" name="Google Shape;235;p37"/>
          <p:cNvSpPr txBox="1">
            <a:spLocks noGrp="1"/>
          </p:cNvSpPr>
          <p:nvPr>
            <p:ph type="title"/>
          </p:nvPr>
        </p:nvSpPr>
        <p:spPr>
          <a:xfrm>
            <a:off x="593725" y="188913"/>
            <a:ext cx="6788150" cy="159385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Ursachen und Folgen </a:t>
            </a:r>
            <a:endParaRPr dirty="0">
              <a:latin typeface="Aptos Serif" panose="02020604070405020304" pitchFamily="18" charset="0"/>
              <a:ea typeface="Arial"/>
              <a:cs typeface="Aptos Serif" panose="02020604070405020304" pitchFamily="18" charset="0"/>
              <a:sym typeface="Arial"/>
            </a:endParaRPr>
          </a:p>
        </p:txBody>
      </p:sp>
      <p:sp>
        <p:nvSpPr>
          <p:cNvPr id="2" name="Textfeld 1">
            <a:extLst>
              <a:ext uri="{FF2B5EF4-FFF2-40B4-BE49-F238E27FC236}">
                <a16:creationId xmlns:a16="http://schemas.microsoft.com/office/drawing/2014/main" id="{E87B3284-AE92-01F1-F812-FA6C0F42B2F4}"/>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3" name="Picture 2">
            <a:extLst>
              <a:ext uri="{FF2B5EF4-FFF2-40B4-BE49-F238E27FC236}">
                <a16:creationId xmlns:a16="http://schemas.microsoft.com/office/drawing/2014/main" id="{E81F32D2-165C-8FAD-48EC-C3B777EA9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9604" y="2281918"/>
            <a:ext cx="2730712" cy="28611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8"/>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a:latin typeface="Aptos Serif" panose="02020604070405020304" pitchFamily="18" charset="0"/>
                <a:ea typeface="Arial"/>
                <a:cs typeface="Aptos Serif" panose="02020604070405020304" pitchFamily="18" charset="0"/>
                <a:sym typeface="Arial"/>
              </a:rPr>
              <a:t>Agenda 2030 für nachhaltige Entwicklung</a:t>
            </a:r>
            <a:endParaRPr>
              <a:latin typeface="Aptos Serif" panose="02020604070405020304" pitchFamily="18" charset="0"/>
              <a:ea typeface="Arial"/>
              <a:cs typeface="Aptos Serif" panose="02020604070405020304" pitchFamily="18" charset="0"/>
              <a:sym typeface="Arial"/>
            </a:endParaRPr>
          </a:p>
        </p:txBody>
      </p:sp>
      <p:sp>
        <p:nvSpPr>
          <p:cNvPr id="242" name="Google Shape;242;p38"/>
          <p:cNvSpPr txBox="1"/>
          <p:nvPr/>
        </p:nvSpPr>
        <p:spPr>
          <a:xfrm>
            <a:off x="6309904" y="4127157"/>
            <a:ext cx="5882096"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Ein Aktionsplan für Menschen, Planet und Wohlstand</a:t>
            </a:r>
            <a:endParaRPr sz="2000" dirty="0">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9"/>
          <p:cNvSpPr txBox="1">
            <a:spLocks noGrp="1"/>
          </p:cNvSpPr>
          <p:nvPr>
            <p:ph type="title"/>
          </p:nvPr>
        </p:nvSpPr>
        <p:spPr>
          <a:xfrm>
            <a:off x="594360" y="278129"/>
            <a:ext cx="9778365" cy="9368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Geschichte</a:t>
            </a:r>
            <a:endParaRPr dirty="0">
              <a:latin typeface="Aptos Serif" panose="02020604070405020304" pitchFamily="18" charset="0"/>
              <a:ea typeface="Arial"/>
              <a:cs typeface="Aptos Serif" panose="02020604070405020304" pitchFamily="18" charset="0"/>
              <a:sym typeface="Arial"/>
            </a:endParaRPr>
          </a:p>
        </p:txBody>
      </p:sp>
      <p:sp>
        <p:nvSpPr>
          <p:cNvPr id="249" name="Google Shape;249;p39"/>
          <p:cNvSpPr txBox="1">
            <a:spLocks noGrp="1"/>
          </p:cNvSpPr>
          <p:nvPr>
            <p:ph type="body" idx="1"/>
          </p:nvPr>
        </p:nvSpPr>
        <p:spPr>
          <a:xfrm>
            <a:off x="101053" y="2311052"/>
            <a:ext cx="11010379" cy="3597470"/>
          </a:xfrm>
          <a:prstGeom prst="rect">
            <a:avLst/>
          </a:prstGeom>
          <a:noFill/>
          <a:ln>
            <a:noFill/>
          </a:ln>
        </p:spPr>
        <p:txBody>
          <a:bodyPr spcFirstLastPara="1" wrap="square" lIns="0" tIns="45700" rIns="0" bIns="0" anchor="t" anchorCtr="0">
            <a:no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	Die </a:t>
            </a:r>
            <a:r>
              <a:rPr lang="de-DE" b="1" dirty="0">
                <a:latin typeface="Aptos" panose="020B0004020202020204" pitchFamily="34" charset="0"/>
                <a:sym typeface="Arial"/>
              </a:rPr>
              <a:t>Agenda 2030 für Nachhaltige Entwicklung</a:t>
            </a:r>
            <a:r>
              <a:rPr lang="de-DE" dirty="0">
                <a:latin typeface="Aptos" panose="020B0004020202020204" pitchFamily="34" charset="0"/>
                <a:sym typeface="Arial"/>
              </a:rPr>
              <a:t>, die </a:t>
            </a:r>
            <a:r>
              <a:rPr lang="de-DE" b="1" dirty="0">
                <a:latin typeface="Aptos" panose="020B0004020202020204" pitchFamily="34" charset="0"/>
                <a:sym typeface="Arial"/>
              </a:rPr>
              <a:t>2015</a:t>
            </a:r>
            <a:r>
              <a:rPr lang="de-DE" dirty="0">
                <a:latin typeface="Aptos" panose="020B0004020202020204" pitchFamily="34" charset="0"/>
                <a:sym typeface="Arial"/>
              </a:rPr>
              <a:t> von allen Mitgliedstaaten der Vereinten Nationen verabschiedet wurde, bietet einen </a:t>
            </a:r>
            <a:r>
              <a:rPr lang="de-DE" b="1" dirty="0">
                <a:latin typeface="Aptos" panose="020B0004020202020204" pitchFamily="34" charset="0"/>
                <a:sym typeface="Arial"/>
              </a:rPr>
              <a:t>gemeinsamen Entwurf für Frieden und Wohlstand </a:t>
            </a:r>
            <a:r>
              <a:rPr lang="de-DE" dirty="0">
                <a:latin typeface="Aptos" panose="020B0004020202020204" pitchFamily="34" charset="0"/>
                <a:sym typeface="Arial"/>
              </a:rPr>
              <a:t>für die Menschen und den Planeten, jetzt und in Zukunft. </a:t>
            </a:r>
            <a:endParaRPr sz="1600" dirty="0">
              <a:latin typeface="Aptos" panose="020B0004020202020204" pitchFamily="34" charset="0"/>
              <a:sym typeface="Arial"/>
            </a:endParaRPr>
          </a:p>
        </p:txBody>
      </p:sp>
      <p:sp>
        <p:nvSpPr>
          <p:cNvPr id="250" name="Google Shape;250;p39"/>
          <p:cNvSpPr txBox="1">
            <a:spLocks noGrp="1"/>
          </p:cNvSpPr>
          <p:nvPr>
            <p:ph type="body" idx="2"/>
          </p:nvPr>
        </p:nvSpPr>
        <p:spPr>
          <a:xfrm>
            <a:off x="6128046" y="4312378"/>
            <a:ext cx="5501640" cy="2545622"/>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SzPts val="2000"/>
              <a:buNone/>
            </a:pPr>
            <a:r>
              <a:rPr lang="de-DE" dirty="0">
                <a:solidFill>
                  <a:srgbClr val="4D4D4D"/>
                </a:solidFill>
                <a:latin typeface="Aptos" panose="020B0004020202020204" pitchFamily="34" charset="0"/>
                <a:sym typeface="Arial"/>
              </a:rPr>
              <a:t>	Im Mittelpunkt stehen die </a:t>
            </a:r>
            <a:r>
              <a:rPr lang="de-DE" b="1" dirty="0">
                <a:solidFill>
                  <a:srgbClr val="4D4D4D"/>
                </a:solidFill>
                <a:latin typeface="Aptos" panose="020B0004020202020204" pitchFamily="34" charset="0"/>
                <a:sym typeface="Arial"/>
              </a:rPr>
              <a:t>17 Ziele für nachhaltige Entwicklung (</a:t>
            </a:r>
            <a:r>
              <a:rPr lang="de-DE" b="1" dirty="0" err="1">
                <a:solidFill>
                  <a:srgbClr val="4D4D4D"/>
                </a:solidFill>
                <a:latin typeface="Aptos" panose="020B0004020202020204" pitchFamily="34" charset="0"/>
                <a:sym typeface="Arial"/>
              </a:rPr>
              <a:t>Sustainable</a:t>
            </a:r>
            <a:r>
              <a:rPr lang="de-DE" b="1" dirty="0">
                <a:solidFill>
                  <a:srgbClr val="4D4D4D"/>
                </a:solidFill>
                <a:latin typeface="Aptos" panose="020B0004020202020204" pitchFamily="34" charset="0"/>
                <a:sym typeface="Arial"/>
              </a:rPr>
              <a:t> Development Goals /SDGs)</a:t>
            </a:r>
            <a:r>
              <a:rPr lang="de-DE" dirty="0">
                <a:solidFill>
                  <a:srgbClr val="4D4D4D"/>
                </a:solidFill>
                <a:latin typeface="Aptos" panose="020B0004020202020204" pitchFamily="34" charset="0"/>
                <a:sym typeface="Arial"/>
              </a:rPr>
              <a:t>, die einen </a:t>
            </a:r>
            <a:r>
              <a:rPr lang="de-DE" b="1" dirty="0">
                <a:solidFill>
                  <a:srgbClr val="4D4D4D"/>
                </a:solidFill>
                <a:latin typeface="Aptos" panose="020B0004020202020204" pitchFamily="34" charset="0"/>
                <a:sym typeface="Arial"/>
              </a:rPr>
              <a:t>dringenden Aufruf zum Handeln aller Länder </a:t>
            </a:r>
            <a:r>
              <a:rPr lang="de-DE" dirty="0">
                <a:solidFill>
                  <a:srgbClr val="4D4D4D"/>
                </a:solidFill>
                <a:latin typeface="Aptos" panose="020B0004020202020204" pitchFamily="34" charset="0"/>
                <a:sym typeface="Arial"/>
              </a:rPr>
              <a:t>im Rahmen einer globalen Partnerschaft darstellen.</a:t>
            </a:r>
            <a:endParaRPr dirty="0">
              <a:latin typeface="Aptos" panose="020B0004020202020204" pitchFamily="34" charset="0"/>
            </a:endParaRPr>
          </a:p>
        </p:txBody>
      </p:sp>
      <p:pic>
        <p:nvPicPr>
          <p:cNvPr id="251" name="Google Shape;251;p39"/>
          <p:cNvPicPr preferRelativeResize="0"/>
          <p:nvPr/>
        </p:nvPicPr>
        <p:blipFill rotWithShape="1">
          <a:blip r:embed="rId3">
            <a:alphaModFix/>
          </a:blip>
          <a:srcRect l="2900"/>
          <a:stretch/>
        </p:blipFill>
        <p:spPr>
          <a:xfrm>
            <a:off x="-1" y="4546948"/>
            <a:ext cx="5970239" cy="2311052"/>
          </a:xfrm>
          <a:prstGeom prst="rect">
            <a:avLst/>
          </a:prstGeom>
          <a:noFill/>
          <a:ln>
            <a:noFill/>
          </a:ln>
        </p:spPr>
      </p:pic>
      <p:sp>
        <p:nvSpPr>
          <p:cNvPr id="2" name="Textfeld 1">
            <a:extLst>
              <a:ext uri="{FF2B5EF4-FFF2-40B4-BE49-F238E27FC236}">
                <a16:creationId xmlns:a16="http://schemas.microsoft.com/office/drawing/2014/main" id="{91066901-CE91-3C6A-5C81-3CD4C13F7F72}"/>
              </a:ext>
            </a:extLst>
          </p:cNvPr>
          <p:cNvSpPr txBox="1"/>
          <p:nvPr/>
        </p:nvSpPr>
        <p:spPr>
          <a:xfrm>
            <a:off x="6063955" y="6627168"/>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0"/>
          <p:cNvSpPr txBox="1">
            <a:spLocks noGrp="1"/>
          </p:cNvSpPr>
          <p:nvPr>
            <p:ph type="body" idx="1"/>
          </p:nvPr>
        </p:nvSpPr>
        <p:spPr>
          <a:xfrm>
            <a:off x="594359" y="2281917"/>
            <a:ext cx="5854962" cy="4465723"/>
          </a:xfrm>
          <a:prstGeom prst="rect">
            <a:avLst/>
          </a:prstGeom>
          <a:noFill/>
          <a:ln>
            <a:noFill/>
          </a:ln>
        </p:spPr>
        <p:txBody>
          <a:bodyPr spcFirstLastPara="1" wrap="square" lIns="0" tIns="228600" rIns="0" bIns="0" anchor="t" anchorCtr="0">
            <a:noAutofit/>
          </a:bodyPr>
          <a:lstStyle/>
          <a:p>
            <a:pPr marL="228600" lvl="0" indent="0" algn="l" rtl="0">
              <a:lnSpc>
                <a:spcPct val="120000"/>
              </a:lnSpc>
              <a:spcBef>
                <a:spcPts val="2200"/>
              </a:spcBef>
              <a:spcAft>
                <a:spcPts val="0"/>
              </a:spcAft>
              <a:buSzPts val="2400"/>
              <a:buNone/>
            </a:pPr>
            <a:r>
              <a:rPr lang="de-DE" sz="1800" dirty="0">
                <a:solidFill>
                  <a:srgbClr val="4D4D4D"/>
                </a:solidFill>
                <a:latin typeface="Aptos" panose="020B0004020202020204" pitchFamily="34" charset="0"/>
                <a:sym typeface="Arial"/>
              </a:rPr>
              <a:t>Die SDGs bauen auf jahrzehntelanger Arbeit von Ländern und der UNO auf:</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1992</a:t>
            </a:r>
            <a:r>
              <a:rPr lang="de-DE" sz="1800" b="0" dirty="0">
                <a:solidFill>
                  <a:srgbClr val="4D4D4D"/>
                </a:solidFill>
                <a:latin typeface="Aptos" panose="020B0004020202020204" pitchFamily="34" charset="0"/>
                <a:sym typeface="Arial"/>
              </a:rPr>
              <a:t> verabschiedeten </a:t>
            </a:r>
            <a:r>
              <a:rPr lang="de-DE" sz="1800" dirty="0">
                <a:solidFill>
                  <a:srgbClr val="4D4D4D"/>
                </a:solidFill>
                <a:latin typeface="Aptos" panose="020B0004020202020204" pitchFamily="34" charset="0"/>
                <a:sym typeface="Arial"/>
              </a:rPr>
              <a:t>mehr als 178 Länder </a:t>
            </a:r>
            <a:r>
              <a:rPr lang="de-DE" sz="1800" b="0" dirty="0">
                <a:solidFill>
                  <a:srgbClr val="4D4D4D"/>
                </a:solidFill>
                <a:latin typeface="Aptos" panose="020B0004020202020204" pitchFamily="34" charset="0"/>
                <a:sym typeface="Arial"/>
              </a:rPr>
              <a:t>auf dem </a:t>
            </a:r>
            <a:r>
              <a:rPr lang="de-DE" sz="1800" b="0" u="sng" dirty="0">
                <a:solidFill>
                  <a:srgbClr val="4D4D4D"/>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Earth Summit </a:t>
            </a:r>
            <a:r>
              <a:rPr lang="de-DE" sz="1800" b="0" dirty="0">
                <a:solidFill>
                  <a:srgbClr val="4D4D4D"/>
                </a:solidFill>
                <a:latin typeface="Aptos" panose="020B0004020202020204" pitchFamily="34" charset="0"/>
                <a:sym typeface="Arial"/>
              </a:rPr>
              <a:t>in Rio de Janeiro die </a:t>
            </a:r>
            <a:r>
              <a:rPr lang="de-DE" sz="1800" b="0" u="sng"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Agenda 21</a:t>
            </a:r>
            <a:r>
              <a:rPr lang="de-DE" sz="1800" b="0" dirty="0">
                <a:solidFill>
                  <a:srgbClr val="4D4D4D"/>
                </a:solidFill>
                <a:latin typeface="Aptos" panose="020B0004020202020204" pitchFamily="34" charset="0"/>
                <a:sym typeface="Arial"/>
              </a:rPr>
              <a:t>.</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1997</a:t>
            </a:r>
            <a:r>
              <a:rPr lang="de-DE" sz="1800" b="0" dirty="0">
                <a:solidFill>
                  <a:srgbClr val="4D4D4D"/>
                </a:solidFill>
                <a:latin typeface="Aptos" panose="020B0004020202020204" pitchFamily="34" charset="0"/>
                <a:sym typeface="Arial"/>
              </a:rPr>
              <a:t> wurde das Kyoto-Protokoll verabschiedet.</a:t>
            </a:r>
            <a:endParaRPr sz="1800" dirty="0">
              <a:latin typeface="Aptos" panose="020B0004020202020204" pitchFamily="34" charset="0"/>
            </a:endParaRPr>
          </a:p>
          <a:p>
            <a:pPr marL="571500" lvl="0" indent="-342900" algn="l" rtl="0">
              <a:lnSpc>
                <a:spcPct val="120000"/>
              </a:lnSpc>
              <a:spcBef>
                <a:spcPts val="2200"/>
              </a:spcBef>
              <a:spcAft>
                <a:spcPts val="0"/>
              </a:spcAft>
              <a:buSzPts val="2400"/>
              <a:buFont typeface="Arial"/>
              <a:buChar char="•"/>
            </a:pPr>
            <a:r>
              <a:rPr lang="de-DE" sz="1800" dirty="0">
                <a:solidFill>
                  <a:srgbClr val="4D4D4D"/>
                </a:solidFill>
                <a:latin typeface="Aptos" panose="020B0004020202020204" pitchFamily="34" charset="0"/>
                <a:sym typeface="Arial"/>
              </a:rPr>
              <a:t>2000</a:t>
            </a:r>
            <a:r>
              <a:rPr lang="de-DE" sz="1800" b="0" dirty="0">
                <a:solidFill>
                  <a:srgbClr val="4D4D4D"/>
                </a:solidFill>
                <a:latin typeface="Aptos" panose="020B0004020202020204" pitchFamily="34" charset="0"/>
                <a:sym typeface="Arial"/>
              </a:rPr>
              <a:t> führte der Millennium Summit zur Ausarbeitung von acht </a:t>
            </a:r>
            <a:r>
              <a:rPr lang="de-DE" sz="1800" b="0" u="sng" dirty="0">
                <a:solidFill>
                  <a:srgbClr val="4D4D4D"/>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Millenniums-Entwicklungszielen (MDGs) </a:t>
            </a:r>
            <a:r>
              <a:rPr lang="de-DE" sz="1800" b="0" dirty="0">
                <a:solidFill>
                  <a:srgbClr val="4D4D4D"/>
                </a:solidFill>
                <a:latin typeface="Aptos" panose="020B0004020202020204" pitchFamily="34" charset="0"/>
                <a:sym typeface="Arial"/>
              </a:rPr>
              <a:t>zur Verringerung der extremen Armut bis 2015.</a:t>
            </a:r>
            <a:endParaRPr sz="1800" dirty="0">
              <a:latin typeface="Aptos" panose="020B0004020202020204" pitchFamily="34" charset="0"/>
            </a:endParaRPr>
          </a:p>
        </p:txBody>
      </p:sp>
      <p:sp>
        <p:nvSpPr>
          <p:cNvPr id="258" name="Google Shape;258;p40"/>
          <p:cNvSpPr txBox="1"/>
          <p:nvPr/>
        </p:nvSpPr>
        <p:spPr>
          <a:xfrm>
            <a:off x="6449321" y="2281918"/>
            <a:ext cx="5326668" cy="4344350"/>
          </a:xfrm>
          <a:prstGeom prst="rect">
            <a:avLst/>
          </a:prstGeom>
          <a:noFill/>
          <a:ln>
            <a:noFill/>
          </a:ln>
        </p:spPr>
        <p:txBody>
          <a:bodyPr spcFirstLastPara="1" wrap="square" lIns="0" tIns="228600" rIns="0" bIns="0" anchor="t" anchorCtr="0">
            <a:normAutofit/>
          </a:bodyPr>
          <a:lstStyle/>
          <a:p>
            <a:pPr marL="571500" marR="0" lvl="0" indent="-342900" algn="l" rtl="0">
              <a:lnSpc>
                <a:spcPct val="100000"/>
              </a:lnSpc>
              <a:spcBef>
                <a:spcPts val="2200"/>
              </a:spcBef>
              <a:spcAft>
                <a:spcPts val="0"/>
              </a:spcAft>
              <a:buClr>
                <a:schemeClr val="accent4"/>
              </a:buClr>
              <a:buSzPts val="2400"/>
              <a:buFont typeface="Arial"/>
              <a:buChar char="•"/>
            </a:pPr>
            <a:r>
              <a:rPr lang="de-DE" sz="1800" b="1" i="0" u="none" strike="noStrike" cap="none">
                <a:solidFill>
                  <a:srgbClr val="4D4D4D"/>
                </a:solidFill>
                <a:latin typeface="Aptos" panose="020B0004020202020204" pitchFamily="34" charset="0"/>
                <a:sym typeface="Arial"/>
              </a:rPr>
              <a:t>2012</a:t>
            </a:r>
            <a:r>
              <a:rPr lang="de-DE" sz="1800" b="0" i="0" u="none" strike="noStrike" cap="none">
                <a:solidFill>
                  <a:srgbClr val="4D4D4D"/>
                </a:solidFill>
                <a:latin typeface="Aptos" panose="020B0004020202020204" pitchFamily="34" charset="0"/>
                <a:sym typeface="Arial"/>
              </a:rPr>
              <a:t> beschlossen die Mitgliedstaaten auf der </a:t>
            </a:r>
            <a:r>
              <a:rPr lang="de-DE" sz="1800" b="0" i="0" u="sng" strike="noStrike" cap="none">
                <a:solidFill>
                  <a:srgbClr val="4D4D4D"/>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Konferenz der Vereinten Nationen über nachhaltige Entwicklung (Rio+20)</a:t>
            </a:r>
            <a:r>
              <a:rPr lang="de-DE" sz="1800" b="0" i="0" u="none" strike="noStrike" cap="none">
                <a:solidFill>
                  <a:srgbClr val="4D4D4D"/>
                </a:solidFill>
                <a:latin typeface="Aptos" panose="020B0004020202020204" pitchFamily="34" charset="0"/>
                <a:sym typeface="Arial"/>
              </a:rPr>
              <a:t> einen Prozess zur Entwicklung einer Reihe von SDGs einzuleiten.</a:t>
            </a:r>
            <a:endParaRPr sz="1800">
              <a:latin typeface="Aptos" panose="020B0004020202020204" pitchFamily="34" charset="0"/>
            </a:endParaRPr>
          </a:p>
          <a:p>
            <a:pPr marL="571500" marR="0" lvl="0" indent="-342900" algn="l" rtl="0">
              <a:lnSpc>
                <a:spcPct val="100000"/>
              </a:lnSpc>
              <a:spcBef>
                <a:spcPts val="2200"/>
              </a:spcBef>
              <a:spcAft>
                <a:spcPts val="0"/>
              </a:spcAft>
              <a:buClr>
                <a:schemeClr val="accent4"/>
              </a:buClr>
              <a:buSzPts val="2400"/>
              <a:buFont typeface="Arial"/>
              <a:buChar char="•"/>
            </a:pPr>
            <a:r>
              <a:rPr lang="de-DE" sz="1800" b="1" i="0" u="none" strike="noStrike" cap="none">
                <a:solidFill>
                  <a:srgbClr val="4D4D4D"/>
                </a:solidFill>
                <a:latin typeface="Aptos" panose="020B0004020202020204" pitchFamily="34" charset="0"/>
                <a:sym typeface="Arial"/>
              </a:rPr>
              <a:t>2013</a:t>
            </a:r>
            <a:r>
              <a:rPr lang="de-DE" sz="1800" b="0" i="0" u="none" strike="noStrike" cap="none">
                <a:solidFill>
                  <a:srgbClr val="4D4D4D"/>
                </a:solidFill>
                <a:latin typeface="Aptos" panose="020B0004020202020204" pitchFamily="34" charset="0"/>
                <a:sym typeface="Arial"/>
              </a:rPr>
              <a:t> richtete die Generalversammlung eine 30-köpfige </a:t>
            </a:r>
            <a:r>
              <a:rPr lang="de-DE" sz="1800" b="0" i="0" u="sng" strike="noStrike" cap="none">
                <a:solidFill>
                  <a:srgbClr val="4D4D4D"/>
                </a:solidFill>
                <a:latin typeface="Aptos" panose="020B0004020202020204" pitchFamily="34" charset="0"/>
                <a:sym typeface="Arial"/>
                <a:hlinkClick r:id="rId7">
                  <a:extLst>
                    <a:ext uri="{A12FA001-AC4F-418D-AE19-62706E023703}">
                      <ahyp:hlinkClr xmlns:ahyp="http://schemas.microsoft.com/office/drawing/2018/hyperlinkcolor" val="tx"/>
                    </a:ext>
                  </a:extLst>
                </a:hlinkClick>
              </a:rPr>
              <a:t>offene Arbeitsgruppe </a:t>
            </a:r>
            <a:r>
              <a:rPr lang="de-DE" sz="1800" b="0" i="0" u="none" strike="noStrike" cap="none">
                <a:solidFill>
                  <a:srgbClr val="4D4D4D"/>
                </a:solidFill>
                <a:latin typeface="Aptos" panose="020B0004020202020204" pitchFamily="34" charset="0"/>
                <a:sym typeface="Arial"/>
              </a:rPr>
              <a:t>ein, um einen Vorschlag zu den SDGs zu erarbeiten.</a:t>
            </a:r>
            <a:endParaRPr sz="1800" b="0" i="0" u="none" strike="noStrike" cap="none">
              <a:solidFill>
                <a:schemeClr val="accent4"/>
              </a:solidFill>
              <a:latin typeface="Aptos" panose="020B0004020202020204" pitchFamily="34" charset="0"/>
              <a:sym typeface="Arial"/>
            </a:endParaRPr>
          </a:p>
        </p:txBody>
      </p:sp>
      <p:sp>
        <p:nvSpPr>
          <p:cNvPr id="259" name="Google Shape;259;p40"/>
          <p:cNvSpPr txBox="1"/>
          <p:nvPr/>
        </p:nvSpPr>
        <p:spPr>
          <a:xfrm>
            <a:off x="594360" y="278129"/>
            <a:ext cx="9778365" cy="936896"/>
          </a:xfrm>
          <a:prstGeom prst="rect">
            <a:avLst/>
          </a:prstGeom>
          <a:noFill/>
          <a:ln>
            <a:noFill/>
          </a:ln>
        </p:spPr>
        <p:txBody>
          <a:bodyPr spcFirstLastPara="1" wrap="square" lIns="0" tIns="0" rIns="0" bIns="0" anchor="b" anchorCtr="0">
            <a:noAutofit/>
          </a:bodyPr>
          <a:lstStyle/>
          <a:p>
            <a:pPr marL="0" marR="0" lvl="0" indent="0" algn="l" rtl="0">
              <a:lnSpc>
                <a:spcPct val="80000"/>
              </a:lnSpc>
              <a:spcBef>
                <a:spcPts val="0"/>
              </a:spcBef>
              <a:spcAft>
                <a:spcPts val="0"/>
              </a:spcAft>
              <a:buClr>
                <a:srgbClr val="3F3F3F"/>
              </a:buClr>
              <a:buSzPts val="4400"/>
              <a:buFont typeface="Play"/>
              <a:buNone/>
            </a:pPr>
            <a:r>
              <a:rPr lang="de-DE" sz="4400" b="1" i="0" u="none" strike="noStrike" cap="none" dirty="0">
                <a:solidFill>
                  <a:srgbClr val="3F3F3F"/>
                </a:solidFill>
                <a:latin typeface="Aptos Serif" panose="02020604070405020304" pitchFamily="18" charset="0"/>
                <a:cs typeface="Aptos Serif" panose="02020604070405020304" pitchFamily="18" charset="0"/>
                <a:sym typeface="Arial"/>
              </a:rPr>
              <a:t>Geschichte</a:t>
            </a:r>
            <a:endParaRPr sz="4400" b="1" i="0" u="none" strike="noStrike" cap="none" dirty="0">
              <a:solidFill>
                <a:srgbClr val="3F3F3F"/>
              </a:solidFill>
              <a:latin typeface="Aptos Serif" panose="02020604070405020304" pitchFamily="18" charset="0"/>
              <a:cs typeface="Aptos Serif" panose="02020604070405020304" pitchFamily="18" charset="0"/>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1"/>
          <p:cNvSpPr txBox="1">
            <a:spLocks noGrp="1"/>
          </p:cNvSpPr>
          <p:nvPr>
            <p:ph type="title"/>
          </p:nvPr>
        </p:nvSpPr>
        <p:spPr>
          <a:xfrm>
            <a:off x="4020671" y="5332176"/>
            <a:ext cx="2192055" cy="1380760"/>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2015</a:t>
            </a:r>
            <a:r>
              <a:rPr lang="de-DE" dirty="0">
                <a:latin typeface="Arial"/>
                <a:ea typeface="Arial"/>
                <a:cs typeface="Arial"/>
                <a:sym typeface="Arial"/>
              </a:rPr>
              <a:t> </a:t>
            </a:r>
            <a:endParaRPr dirty="0">
              <a:latin typeface="Arial"/>
              <a:ea typeface="Arial"/>
              <a:cs typeface="Arial"/>
              <a:sym typeface="Arial"/>
            </a:endParaRPr>
          </a:p>
        </p:txBody>
      </p:sp>
      <p:sp>
        <p:nvSpPr>
          <p:cNvPr id="265" name="Google Shape;265;p41"/>
          <p:cNvSpPr txBox="1">
            <a:spLocks noGrp="1"/>
          </p:cNvSpPr>
          <p:nvPr>
            <p:ph type="body" idx="1"/>
          </p:nvPr>
        </p:nvSpPr>
        <p:spPr>
          <a:xfrm>
            <a:off x="807359" y="477527"/>
            <a:ext cx="5990154" cy="2204581"/>
          </a:xfrm>
          <a:prstGeom prst="rect">
            <a:avLst/>
          </a:prstGeom>
          <a:noFill/>
          <a:ln>
            <a:noFill/>
          </a:ln>
        </p:spPr>
        <p:txBody>
          <a:bodyPr spcFirstLastPara="1" wrap="square" lIns="0" tIns="274300" rIns="91425" bIns="45700" anchor="t" anchorCtr="0">
            <a:normAutofit/>
          </a:bodyPr>
          <a:lstStyle/>
          <a:p>
            <a:pPr marL="228600" lvl="0" indent="0" algn="l" rtl="0">
              <a:lnSpc>
                <a:spcPct val="90000"/>
              </a:lnSpc>
              <a:spcBef>
                <a:spcPts val="1800"/>
              </a:spcBef>
              <a:spcAft>
                <a:spcPts val="0"/>
              </a:spcAft>
              <a:buSzPts val="2000"/>
              <a:buNone/>
            </a:pPr>
            <a:r>
              <a:rPr lang="de-DE" dirty="0">
                <a:solidFill>
                  <a:srgbClr val="4D4D4D"/>
                </a:solidFill>
                <a:latin typeface="Aptos" panose="020B0004020202020204" pitchFamily="34" charset="0"/>
                <a:sym typeface="Arial"/>
              </a:rPr>
              <a:t>Im </a:t>
            </a:r>
            <a:r>
              <a:rPr lang="de-DE" b="1" dirty="0">
                <a:solidFill>
                  <a:srgbClr val="4D4D4D"/>
                </a:solidFill>
                <a:latin typeface="Aptos" panose="020B0004020202020204" pitchFamily="34" charset="0"/>
                <a:sym typeface="Arial"/>
              </a:rPr>
              <a:t>Januar 2015 </a:t>
            </a:r>
            <a:r>
              <a:rPr lang="de-DE" dirty="0">
                <a:solidFill>
                  <a:srgbClr val="4D4D4D"/>
                </a:solidFill>
                <a:latin typeface="Aptos" panose="020B0004020202020204" pitchFamily="34" charset="0"/>
                <a:sym typeface="Arial"/>
              </a:rPr>
              <a:t>begann die Generalversammlung mit den Verhandlungen über die </a:t>
            </a:r>
            <a:r>
              <a:rPr lang="de-DE" u="sng" dirty="0">
                <a:solidFill>
                  <a:srgbClr val="4D4D4D"/>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Entwicklungsagenda für die Zeit nach 2015</a:t>
            </a:r>
            <a:r>
              <a:rPr lang="de-DE" dirty="0">
                <a:solidFill>
                  <a:srgbClr val="4D4D4D"/>
                </a:solidFill>
                <a:latin typeface="Aptos" panose="020B0004020202020204" pitchFamily="34" charset="0"/>
                <a:sym typeface="Arial"/>
              </a:rPr>
              <a:t>. </a:t>
            </a:r>
            <a:endParaRPr dirty="0">
              <a:latin typeface="Aptos" panose="020B0004020202020204" pitchFamily="34" charset="0"/>
              <a:sym typeface="Arial"/>
            </a:endParaRPr>
          </a:p>
        </p:txBody>
      </p:sp>
      <p:sp>
        <p:nvSpPr>
          <p:cNvPr id="266" name="Google Shape;266;p41"/>
          <p:cNvSpPr txBox="1">
            <a:spLocks noGrp="1"/>
          </p:cNvSpPr>
          <p:nvPr>
            <p:ph type="body" idx="2"/>
          </p:nvPr>
        </p:nvSpPr>
        <p:spPr>
          <a:xfrm>
            <a:off x="6744351" y="1579817"/>
            <a:ext cx="4867276" cy="5553962"/>
          </a:xfrm>
          <a:prstGeom prst="rect">
            <a:avLst/>
          </a:prstGeom>
          <a:noFill/>
          <a:ln>
            <a:noFill/>
          </a:ln>
        </p:spPr>
        <p:txBody>
          <a:bodyPr spcFirstLastPara="1" wrap="square" lIns="0" tIns="45700" rIns="91425" bIns="45700" anchor="t" anchorCtr="0">
            <a:normAutofit/>
          </a:bodyPr>
          <a:lstStyle/>
          <a:p>
            <a:pPr marL="228600" lvl="0" indent="0" algn="l" rtl="0">
              <a:lnSpc>
                <a:spcPct val="90000"/>
              </a:lnSpc>
              <a:spcBef>
                <a:spcPts val="1800"/>
              </a:spcBef>
              <a:spcAft>
                <a:spcPts val="0"/>
              </a:spcAft>
              <a:buSzPts val="2000"/>
              <a:buNone/>
            </a:pPr>
            <a:r>
              <a:rPr lang="de-DE" b="1" dirty="0">
                <a:solidFill>
                  <a:srgbClr val="4D4D4D"/>
                </a:solidFill>
                <a:latin typeface="Aptos" panose="020B0004020202020204" pitchFamily="34" charset="0"/>
                <a:sym typeface="Arial"/>
              </a:rPr>
              <a:t>2015 war ein wegweisendes Jahr für den Multilateralismus </a:t>
            </a:r>
            <a:r>
              <a:rPr lang="de-DE" dirty="0">
                <a:solidFill>
                  <a:srgbClr val="4D4D4D"/>
                </a:solidFill>
                <a:latin typeface="Aptos" panose="020B0004020202020204" pitchFamily="34" charset="0"/>
                <a:sym typeface="Arial"/>
              </a:rPr>
              <a:t>und die internationale Politikgestaltung, in dem </a:t>
            </a:r>
            <a:r>
              <a:rPr lang="de-DE" b="1" dirty="0">
                <a:solidFill>
                  <a:srgbClr val="4D4D4D"/>
                </a:solidFill>
                <a:latin typeface="Aptos" panose="020B0004020202020204" pitchFamily="34" charset="0"/>
                <a:sym typeface="Arial"/>
              </a:rPr>
              <a:t>mehrere wichtige Abkommen </a:t>
            </a:r>
            <a:r>
              <a:rPr lang="de-DE" dirty="0">
                <a:solidFill>
                  <a:srgbClr val="4D4D4D"/>
                </a:solidFill>
                <a:latin typeface="Aptos" panose="020B0004020202020204" pitchFamily="34" charset="0"/>
                <a:sym typeface="Arial"/>
              </a:rPr>
              <a:t>verabschiedet wurden, darunter</a:t>
            </a:r>
            <a:endParaRPr i="0" u="sng" strike="noStrike"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90000"/>
              </a:lnSpc>
              <a:spcBef>
                <a:spcPts val="1800"/>
              </a:spcBef>
              <a:spcAft>
                <a:spcPts val="0"/>
              </a:spcAft>
              <a:buSzPts val="2000"/>
              <a:buNone/>
            </a:pPr>
            <a:endParaRPr u="sng"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90000"/>
              </a:lnSpc>
              <a:spcBef>
                <a:spcPts val="1800"/>
              </a:spcBef>
              <a:spcAft>
                <a:spcPts val="0"/>
              </a:spcAft>
              <a:buSzPts val="2000"/>
              <a:buNone/>
            </a:pPr>
            <a:endParaRPr b="0" i="0" u="sng" strike="noStrike" dirty="0">
              <a:solidFill>
                <a:srgbClr val="4D4D4D"/>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endParaRPr>
          </a:p>
          <a:p>
            <a:pPr marL="228600" lvl="0" indent="0" algn="l" rtl="0">
              <a:lnSpc>
                <a:spcPct val="110000"/>
              </a:lnSpc>
              <a:spcBef>
                <a:spcPts val="1800"/>
              </a:spcBef>
              <a:spcAft>
                <a:spcPts val="0"/>
              </a:spcAft>
              <a:buSzPts val="2000"/>
              <a:buNone/>
            </a:pPr>
            <a:r>
              <a:rPr lang="de-DE" b="1" u="sng" dirty="0">
                <a:solidFill>
                  <a:srgbClr val="105854"/>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Pariser Klimaschutzabkommen </a:t>
            </a:r>
            <a:r>
              <a:rPr lang="de-DE" u="sng" dirty="0">
                <a:solidFill>
                  <a:srgbClr val="105854"/>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(Dezember 2015)</a:t>
            </a:r>
            <a:endParaRPr dirty="0">
              <a:solidFill>
                <a:srgbClr val="105854"/>
              </a:solidFill>
              <a:latin typeface="Aptos" panose="020B0004020202020204" pitchFamily="34" charset="0"/>
              <a:sym typeface="Arial"/>
            </a:endParaRPr>
          </a:p>
        </p:txBody>
      </p:sp>
      <p:sp>
        <p:nvSpPr>
          <p:cNvPr id="267" name="Google Shape;267;p41"/>
          <p:cNvSpPr/>
          <p:nvPr/>
        </p:nvSpPr>
        <p:spPr>
          <a:xfrm>
            <a:off x="2568960" y="2218085"/>
            <a:ext cx="939452" cy="864296"/>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8" name="Google Shape;268;p41"/>
          <p:cNvSpPr txBox="1"/>
          <p:nvPr/>
        </p:nvSpPr>
        <p:spPr>
          <a:xfrm>
            <a:off x="711664" y="3482654"/>
            <a:ext cx="5593497" cy="646290"/>
          </a:xfrm>
          <a:prstGeom prst="rect">
            <a:avLst/>
          </a:prstGeom>
          <a:noFill/>
          <a:ln>
            <a:noFill/>
          </a:ln>
        </p:spPr>
        <p:txBody>
          <a:bodyPr spcFirstLastPara="1" wrap="square" lIns="91425" tIns="45700" rIns="91425" bIns="45700" anchor="t" anchorCtr="0">
            <a:spAutoFit/>
          </a:bodyPr>
          <a:lstStyle/>
          <a:p>
            <a:pPr marL="228600" marR="0" lvl="0" indent="0" algn="l" rtl="0">
              <a:lnSpc>
                <a:spcPct val="90000"/>
              </a:lnSpc>
              <a:spcBef>
                <a:spcPts val="0"/>
              </a:spcBef>
              <a:spcAft>
                <a:spcPts val="0"/>
              </a:spcAft>
              <a:buNone/>
            </a:pPr>
            <a:r>
              <a:rPr lang="de-DE" sz="2000" b="0" i="0" u="none" strike="noStrike" cap="none" dirty="0">
                <a:solidFill>
                  <a:srgbClr val="4D4D4D"/>
                </a:solidFill>
                <a:latin typeface="Aptos" panose="020B0004020202020204" pitchFamily="34" charset="0"/>
                <a:sym typeface="Arial"/>
              </a:rPr>
              <a:t>Verabschiedung der </a:t>
            </a:r>
            <a:r>
              <a:rPr lang="de-DE" sz="2000" b="1" i="0" u="sng" strike="noStrike" cap="none" dirty="0">
                <a:solidFill>
                  <a:srgbClr val="4D4D4D"/>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Agenda 2030 für nachhaltige Entwicklung</a:t>
            </a:r>
            <a:r>
              <a:rPr lang="de-DE" sz="2000" b="1" i="0" u="none" strike="noStrike" cap="none" dirty="0">
                <a:solidFill>
                  <a:srgbClr val="4D4D4D"/>
                </a:solidFill>
                <a:latin typeface="Aptos" panose="020B0004020202020204" pitchFamily="34" charset="0"/>
                <a:sym typeface="Arial"/>
              </a:rPr>
              <a:t> </a:t>
            </a:r>
            <a:r>
              <a:rPr lang="de-DE" sz="2000" b="0" i="0" u="none" strike="noStrike" cap="none" dirty="0">
                <a:solidFill>
                  <a:srgbClr val="4D4D4D"/>
                </a:solidFill>
                <a:latin typeface="Aptos" panose="020B0004020202020204" pitchFamily="34" charset="0"/>
                <a:sym typeface="Arial"/>
              </a:rPr>
              <a:t>mit</a:t>
            </a:r>
            <a:r>
              <a:rPr lang="de-DE" sz="2000" b="1" i="0" u="none" strike="noStrike" cap="none" dirty="0">
                <a:solidFill>
                  <a:srgbClr val="4D4D4D"/>
                </a:solidFill>
                <a:latin typeface="Aptos" panose="020B0004020202020204" pitchFamily="34" charset="0"/>
                <a:sym typeface="Arial"/>
              </a:rPr>
              <a:t> </a:t>
            </a:r>
            <a:r>
              <a:rPr lang="de-DE" sz="2000" b="1" i="0" u="sng" strike="noStrike" cap="none" dirty="0">
                <a:solidFill>
                  <a:srgbClr val="4D4D4D"/>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17 SDGs</a:t>
            </a:r>
            <a:r>
              <a:rPr lang="de-DE" sz="2000" b="1" i="0" u="none" strike="noStrike" cap="none" dirty="0">
                <a:solidFill>
                  <a:srgbClr val="4D4D4D"/>
                </a:solidFill>
                <a:latin typeface="Aptos" panose="020B0004020202020204" pitchFamily="34" charset="0"/>
                <a:sym typeface="Arial"/>
              </a:rPr>
              <a:t>.</a:t>
            </a:r>
            <a:endParaRPr sz="2000" b="1" i="0" u="none" strike="noStrike" cap="none" dirty="0">
              <a:solidFill>
                <a:srgbClr val="4D4D4D"/>
              </a:solidFill>
              <a:latin typeface="Aptos" panose="020B0004020202020204" pitchFamily="34" charset="0"/>
              <a:sym typeface="Arial"/>
            </a:endParaRPr>
          </a:p>
        </p:txBody>
      </p:sp>
      <p:sp>
        <p:nvSpPr>
          <p:cNvPr id="269" name="Google Shape;269;p41"/>
          <p:cNvSpPr/>
          <p:nvPr/>
        </p:nvSpPr>
        <p:spPr>
          <a:xfrm>
            <a:off x="8397778" y="3469709"/>
            <a:ext cx="939452" cy="864296"/>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Globale Ziele für nachhaltige Entwicklung: SDGs </a:t>
            </a:r>
            <a:endParaRPr sz="4800" dirty="0">
              <a:latin typeface="Aptos Serif" panose="02020604070405020304" pitchFamily="18" charset="0"/>
              <a:ea typeface="Arial"/>
              <a:cs typeface="Aptos Serif" panose="02020604070405020304" pitchFamily="18" charset="0"/>
              <a:sym typeface="Arial"/>
            </a:endParaRPr>
          </a:p>
        </p:txBody>
      </p:sp>
      <p:sp>
        <p:nvSpPr>
          <p:cNvPr id="275" name="Google Shape;275;p42"/>
          <p:cNvSpPr txBox="1">
            <a:spLocks noGrp="1"/>
          </p:cNvSpPr>
          <p:nvPr>
            <p:ph type="body" idx="4294967295"/>
          </p:nvPr>
        </p:nvSpPr>
        <p:spPr>
          <a:xfrm>
            <a:off x="6309904" y="4259906"/>
            <a:ext cx="5486400" cy="1646238"/>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accent4"/>
              </a:buClr>
              <a:buSzPts val="2400"/>
              <a:buNone/>
            </a:pPr>
            <a:r>
              <a:rPr lang="de-DE" sz="2400" dirty="0">
                <a:latin typeface="Aptos" panose="020B0004020202020204" pitchFamily="34" charset="0"/>
                <a:sym typeface="Arial"/>
              </a:rPr>
              <a:t>17 Ziele für nachhaltige Entwicklung </a:t>
            </a:r>
            <a:endParaRPr sz="2400" dirty="0">
              <a:latin typeface="Aptos" panose="020B0004020202020204" pitchFamily="34" charset="0"/>
              <a:sym typeface="Arial"/>
            </a:endParaRPr>
          </a:p>
        </p:txBody>
      </p:sp>
      <p:sp>
        <p:nvSpPr>
          <p:cNvPr id="5" name="Textfeld 4">
            <a:extLst>
              <a:ext uri="{FF2B5EF4-FFF2-40B4-BE49-F238E27FC236}">
                <a16:creationId xmlns:a16="http://schemas.microsoft.com/office/drawing/2014/main" id="{0D9351AF-931C-F522-2BEA-8B6E7D6644C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3"/>
          <p:cNvSpPr txBox="1">
            <a:spLocks noGrp="1"/>
          </p:cNvSpPr>
          <p:nvPr>
            <p:ph type="title"/>
          </p:nvPr>
        </p:nvSpPr>
        <p:spPr>
          <a:xfrm>
            <a:off x="6318884" y="3499667"/>
            <a:ext cx="5873116" cy="254281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3200" dirty="0">
                <a:latin typeface="Aptos Serif" panose="02020604070405020304" pitchFamily="18" charset="0"/>
                <a:ea typeface="Arial"/>
                <a:cs typeface="Aptos Serif" panose="02020604070405020304" pitchFamily="18" charset="0"/>
                <a:sym typeface="Arial"/>
              </a:rPr>
              <a:t>17 SDGs und 169 Unterziele</a:t>
            </a:r>
            <a:endParaRPr sz="3200" dirty="0">
              <a:latin typeface="Aptos Serif" panose="02020604070405020304" pitchFamily="18" charset="0"/>
              <a:ea typeface="Arial"/>
              <a:cs typeface="Aptos Serif" panose="02020604070405020304" pitchFamily="18" charset="0"/>
              <a:sym typeface="Arial"/>
            </a:endParaRPr>
          </a:p>
        </p:txBody>
      </p:sp>
      <p:pic>
        <p:nvPicPr>
          <p:cNvPr id="281" name="Google Shape;281;p43"/>
          <p:cNvPicPr preferRelativeResize="0"/>
          <p:nvPr/>
        </p:nvPicPr>
        <p:blipFill rotWithShape="1">
          <a:blip r:embed="rId3">
            <a:alphaModFix/>
          </a:blip>
          <a:srcRect l="7836" b="1431"/>
          <a:stretch/>
        </p:blipFill>
        <p:spPr>
          <a:xfrm>
            <a:off x="0" y="910864"/>
            <a:ext cx="7954027" cy="4212281"/>
          </a:xfrm>
          <a:prstGeom prst="rect">
            <a:avLst/>
          </a:prstGeom>
          <a:noFill/>
          <a:ln>
            <a:noFill/>
          </a:ln>
        </p:spPr>
      </p:pic>
      <p:sp>
        <p:nvSpPr>
          <p:cNvPr id="282" name="Google Shape;282;p43"/>
          <p:cNvSpPr/>
          <p:nvPr/>
        </p:nvSpPr>
        <p:spPr>
          <a:xfrm>
            <a:off x="5949860" y="1011732"/>
            <a:ext cx="1810183"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dirty="0">
                <a:solidFill>
                  <a:schemeClr val="lt1"/>
                </a:solidFill>
                <a:latin typeface="Aptos" panose="020B0004020202020204" pitchFamily="34" charset="0"/>
                <a:sym typeface="Arial"/>
              </a:rPr>
              <a:t>WIRTSCHAFTLICH</a:t>
            </a:r>
            <a:endParaRPr sz="1400" b="0" i="0" u="none" strike="noStrike" cap="none" dirty="0">
              <a:solidFill>
                <a:srgbClr val="000000"/>
              </a:solidFill>
              <a:latin typeface="Aptos" panose="020B0004020202020204" pitchFamily="34" charset="0"/>
              <a:sym typeface="Arial"/>
            </a:endParaRPr>
          </a:p>
        </p:txBody>
      </p:sp>
      <p:sp>
        <p:nvSpPr>
          <p:cNvPr id="283" name="Google Shape;283;p43"/>
          <p:cNvSpPr/>
          <p:nvPr/>
        </p:nvSpPr>
        <p:spPr>
          <a:xfrm>
            <a:off x="6958208" y="2306010"/>
            <a:ext cx="1197251"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dirty="0">
                <a:solidFill>
                  <a:schemeClr val="lt1"/>
                </a:solidFill>
                <a:latin typeface="Aptos" panose="020B0004020202020204" pitchFamily="34" charset="0"/>
                <a:sym typeface="Arial"/>
              </a:rPr>
              <a:t>SOZIAL</a:t>
            </a:r>
            <a:endParaRPr sz="1400" b="0" i="0" u="none" strike="noStrike" cap="none" dirty="0">
              <a:solidFill>
                <a:srgbClr val="000000"/>
              </a:solidFill>
              <a:latin typeface="Aptos" panose="020B0004020202020204" pitchFamily="34" charset="0"/>
              <a:sym typeface="Arial"/>
            </a:endParaRPr>
          </a:p>
        </p:txBody>
      </p:sp>
      <p:sp>
        <p:nvSpPr>
          <p:cNvPr id="284" name="Google Shape;284;p43"/>
          <p:cNvSpPr/>
          <p:nvPr/>
        </p:nvSpPr>
        <p:spPr>
          <a:xfrm>
            <a:off x="6778666" y="4201296"/>
            <a:ext cx="1376793" cy="288000"/>
          </a:xfrm>
          <a:prstGeom prst="rect">
            <a:avLst/>
          </a:prstGeom>
          <a:solidFill>
            <a:srgbClr val="045854"/>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1" i="0" u="none" strike="noStrike" cap="none">
                <a:solidFill>
                  <a:schemeClr val="lt1"/>
                </a:solidFill>
                <a:latin typeface="Aptos" panose="020B0004020202020204" pitchFamily="34" charset="0"/>
                <a:sym typeface="Arial"/>
              </a:rPr>
              <a:t>UMWELT</a:t>
            </a:r>
            <a:endParaRPr sz="1400" b="0" i="0" u="none" strike="noStrike" cap="none">
              <a:solidFill>
                <a:srgbClr val="000000"/>
              </a:solidFill>
              <a:latin typeface="Aptos" panose="020B0004020202020204" pitchFamily="34" charset="0"/>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4"/>
          <p:cNvSpPr txBox="1">
            <a:spLocks noGrp="1"/>
          </p:cNvSpPr>
          <p:nvPr>
            <p:ph type="title"/>
          </p:nvPr>
        </p:nvSpPr>
        <p:spPr>
          <a:xfrm>
            <a:off x="6318874" y="3499675"/>
            <a:ext cx="5670000" cy="25428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Was sind die SDGs?</a:t>
            </a:r>
            <a:endParaRPr dirty="0">
              <a:latin typeface="Aptos Serif" panose="02020604070405020304" pitchFamily="18" charset="0"/>
              <a:ea typeface="Arial"/>
              <a:cs typeface="Aptos Serif" panose="02020604070405020304" pitchFamily="18" charset="0"/>
              <a:sym typeface="Arial"/>
            </a:endParaRPr>
          </a:p>
        </p:txBody>
      </p:sp>
      <p:sp>
        <p:nvSpPr>
          <p:cNvPr id="290" name="Google Shape;290;p44"/>
          <p:cNvSpPr txBox="1">
            <a:spLocks noGrp="1"/>
          </p:cNvSpPr>
          <p:nvPr>
            <p:ph type="body" idx="1"/>
          </p:nvPr>
        </p:nvSpPr>
        <p:spPr>
          <a:xfrm>
            <a:off x="228104" y="1369541"/>
            <a:ext cx="6586055" cy="3785611"/>
          </a:xfrm>
          <a:prstGeom prst="rect">
            <a:avLst/>
          </a:prstGeom>
          <a:noFill/>
          <a:ln>
            <a:noFill/>
          </a:ln>
        </p:spPr>
        <p:txBody>
          <a:bodyPr spcFirstLastPara="1" wrap="square" lIns="91425" tIns="45700" rIns="91425" bIns="45700" anchor="ctr" anchorCtr="0">
            <a:spAutoFit/>
          </a:bodyPr>
          <a:lstStyle/>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SDGs sind die </a:t>
            </a:r>
            <a:r>
              <a:rPr lang="de-DE" b="1" dirty="0">
                <a:solidFill>
                  <a:schemeClr val="dk1"/>
                </a:solidFill>
                <a:latin typeface="Aptos" panose="020B0004020202020204" pitchFamily="34" charset="0"/>
                <a:sym typeface="Arial"/>
              </a:rPr>
              <a:t>Ziele der Vereinten Nationen für nachhaltige Entwicklung</a:t>
            </a:r>
            <a:r>
              <a:rPr lang="de-DE" dirty="0">
                <a:solidFill>
                  <a:schemeClr val="dk1"/>
                </a:solidFill>
                <a:latin typeface="Aptos" panose="020B0004020202020204" pitchFamily="34" charset="0"/>
                <a:sym typeface="Arial"/>
              </a:rPr>
              <a:t>.</a:t>
            </a:r>
            <a:endParaRPr dirty="0">
              <a:latin typeface="Aptos" panose="020B0004020202020204" pitchFamily="34" charset="0"/>
            </a:endParaRPr>
          </a:p>
          <a:p>
            <a:pPr marL="342900" lvl="0" indent="-190500" algn="l" rtl="0">
              <a:lnSpc>
                <a:spcPct val="100000"/>
              </a:lnSpc>
              <a:spcBef>
                <a:spcPts val="0"/>
              </a:spcBef>
              <a:spcAft>
                <a:spcPts val="0"/>
              </a:spcAft>
              <a:buClr>
                <a:schemeClr val="dk1"/>
              </a:buClr>
              <a:buSzPts val="2400"/>
              <a:buFont typeface="Arial"/>
              <a:buNone/>
            </a:pPr>
            <a:endParaRPr b="1" i="0" u="none" strike="noStrike" cap="none"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Sie umfassen </a:t>
            </a:r>
            <a:r>
              <a:rPr lang="de-DE" b="1" dirty="0">
                <a:solidFill>
                  <a:schemeClr val="dk1"/>
                </a:solidFill>
                <a:latin typeface="Aptos" panose="020B0004020202020204" pitchFamily="34" charset="0"/>
                <a:sym typeface="Arial"/>
              </a:rPr>
              <a:t>17 thematische Ziele</a:t>
            </a:r>
            <a:r>
              <a:rPr lang="de-DE" dirty="0">
                <a:solidFill>
                  <a:schemeClr val="dk1"/>
                </a:solidFill>
                <a:latin typeface="Aptos" panose="020B0004020202020204" pitchFamily="34" charset="0"/>
                <a:sym typeface="Arial"/>
              </a:rPr>
              <a:t>, die wiederum in </a:t>
            </a:r>
            <a:r>
              <a:rPr lang="de-DE" b="1" dirty="0">
                <a:solidFill>
                  <a:schemeClr val="dk1"/>
                </a:solidFill>
                <a:latin typeface="Aptos" panose="020B0004020202020204" pitchFamily="34" charset="0"/>
                <a:sym typeface="Arial"/>
              </a:rPr>
              <a:t>169 Unterziele </a:t>
            </a:r>
            <a:r>
              <a:rPr lang="de-DE" dirty="0">
                <a:solidFill>
                  <a:schemeClr val="dk1"/>
                </a:solidFill>
                <a:latin typeface="Aptos" panose="020B0004020202020204" pitchFamily="34" charset="0"/>
                <a:sym typeface="Arial"/>
              </a:rPr>
              <a:t>unterteilt sind, die quantitative Ziele ausdrücken. </a:t>
            </a:r>
            <a:r>
              <a:rPr lang="de-DE" b="1" dirty="0">
                <a:solidFill>
                  <a:schemeClr val="dk1"/>
                </a:solidFill>
                <a:latin typeface="Aptos" panose="020B0004020202020204" pitchFamily="34" charset="0"/>
                <a:sym typeface="Arial"/>
              </a:rPr>
              <a:t>Messbar mit 230 potenziellen Indikatoren.</a:t>
            </a:r>
            <a:endParaRPr dirty="0">
              <a:solidFill>
                <a:schemeClr val="dk1"/>
              </a:solidFill>
              <a:latin typeface="Aptos" panose="020B0004020202020204" pitchFamily="34" charset="0"/>
              <a:sym typeface="Arial"/>
            </a:endParaRPr>
          </a:p>
          <a:p>
            <a:pPr marL="342900" lvl="0" indent="-190500" algn="l" rtl="0">
              <a:lnSpc>
                <a:spcPct val="100000"/>
              </a:lnSpc>
              <a:spcBef>
                <a:spcPts val="0"/>
              </a:spcBef>
              <a:spcAft>
                <a:spcPts val="0"/>
              </a:spcAft>
              <a:buClr>
                <a:schemeClr val="dk1"/>
              </a:buClr>
              <a:buSzPts val="2400"/>
              <a:buFont typeface="Arial"/>
              <a:buNone/>
            </a:pPr>
            <a:endParaRPr b="1"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Die Ziele wurden von </a:t>
            </a:r>
            <a:r>
              <a:rPr lang="de-DE" b="1" dirty="0">
                <a:solidFill>
                  <a:schemeClr val="dk1"/>
                </a:solidFill>
                <a:latin typeface="Aptos" panose="020B0004020202020204" pitchFamily="34" charset="0"/>
                <a:sym typeface="Arial"/>
              </a:rPr>
              <a:t>193 Ländern </a:t>
            </a:r>
            <a:r>
              <a:rPr lang="de-DE" dirty="0">
                <a:solidFill>
                  <a:schemeClr val="dk1"/>
                </a:solidFill>
                <a:latin typeface="Aptos" panose="020B0004020202020204" pitchFamily="34" charset="0"/>
                <a:sym typeface="Arial"/>
              </a:rPr>
              <a:t>unterzeichnet.</a:t>
            </a:r>
            <a:endParaRPr dirty="0">
              <a:latin typeface="Aptos" panose="020B0004020202020204" pitchFamily="34" charset="0"/>
            </a:endParaRPr>
          </a:p>
          <a:p>
            <a:pPr marL="342900" lvl="0" indent="-190500" algn="l" rtl="0">
              <a:lnSpc>
                <a:spcPct val="100000"/>
              </a:lnSpc>
              <a:spcBef>
                <a:spcPts val="0"/>
              </a:spcBef>
              <a:spcAft>
                <a:spcPts val="0"/>
              </a:spcAft>
              <a:buClr>
                <a:schemeClr val="dk1"/>
              </a:buClr>
              <a:buSzPts val="2400"/>
              <a:buFont typeface="Arial"/>
              <a:buNone/>
            </a:pPr>
            <a:endParaRPr b="1" dirty="0">
              <a:solidFill>
                <a:schemeClr val="dk1"/>
              </a:solidFill>
              <a:latin typeface="Aptos" panose="020B0004020202020204" pitchFamily="34" charset="0"/>
              <a:sym typeface="Arial"/>
            </a:endParaRPr>
          </a:p>
          <a:p>
            <a:pPr marL="342900" lvl="0" indent="-342900" algn="l" rtl="0">
              <a:lnSpc>
                <a:spcPct val="100000"/>
              </a:lnSpc>
              <a:spcBef>
                <a:spcPts val="0"/>
              </a:spcBef>
              <a:spcAft>
                <a:spcPts val="0"/>
              </a:spcAft>
              <a:buClr>
                <a:schemeClr val="dk1"/>
              </a:buClr>
              <a:buSzPts val="2400"/>
              <a:buFont typeface="Arial"/>
              <a:buChar char="•"/>
            </a:pPr>
            <a:r>
              <a:rPr lang="de-DE" dirty="0">
                <a:solidFill>
                  <a:schemeClr val="dk1"/>
                </a:solidFill>
                <a:latin typeface="Aptos" panose="020B0004020202020204" pitchFamily="34" charset="0"/>
                <a:sym typeface="Arial"/>
              </a:rPr>
              <a:t>Sie </a:t>
            </a:r>
            <a:r>
              <a:rPr lang="de-DE" b="1" dirty="0">
                <a:solidFill>
                  <a:schemeClr val="dk1"/>
                </a:solidFill>
                <a:latin typeface="Aptos" panose="020B0004020202020204" pitchFamily="34" charset="0"/>
                <a:sym typeface="Arial"/>
              </a:rPr>
              <a:t>ersetzen</a:t>
            </a:r>
            <a:r>
              <a:rPr lang="de-DE" dirty="0">
                <a:solidFill>
                  <a:schemeClr val="dk1"/>
                </a:solidFill>
                <a:latin typeface="Aptos" panose="020B0004020202020204" pitchFamily="34" charset="0"/>
                <a:sym typeface="Arial"/>
              </a:rPr>
              <a:t> die Millenniums-Entwicklungsziele, die von 2000 bis 2015 galten.</a:t>
            </a:r>
            <a:endParaRPr sz="1800" dirty="0">
              <a:latin typeface="Aptos" panose="020B0004020202020204" pitchFamily="34" charset="0"/>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45"/>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t>Was sind die Merkmale der SDGs?</a:t>
            </a:r>
            <a:endParaRPr/>
          </a:p>
        </p:txBody>
      </p:sp>
      <p:sp>
        <p:nvSpPr>
          <p:cNvPr id="277" name="Google Shape;277;p45"/>
          <p:cNvSpPr txBox="1">
            <a:spLocks noGrp="1"/>
          </p:cNvSpPr>
          <p:nvPr>
            <p:ph type="body" idx="1"/>
          </p:nvPr>
        </p:nvSpPr>
        <p:spPr>
          <a:xfrm>
            <a:off x="594359" y="2281918"/>
            <a:ext cx="11217685" cy="3708517"/>
          </a:xfrm>
          <a:prstGeom prst="rect">
            <a:avLst/>
          </a:prstGeom>
          <a:noFill/>
          <a:ln>
            <a:noFill/>
          </a:ln>
        </p:spPr>
        <p:txBody>
          <a:bodyPr spcFirstLastPara="1" wrap="square" lIns="0" tIns="228600" rIns="0" bIns="0" anchor="t" anchorCtr="0">
            <a:normAutofit fontScale="70000" lnSpcReduction="20000"/>
          </a:bodyPr>
          <a:lstStyle/>
          <a:p>
            <a:pPr marL="571500" lvl="0" indent="-342900" algn="l" rtl="0">
              <a:lnSpc>
                <a:spcPct val="80000"/>
              </a:lnSpc>
              <a:spcBef>
                <a:spcPts val="2200"/>
              </a:spcBef>
              <a:spcAft>
                <a:spcPts val="0"/>
              </a:spcAft>
              <a:buSzPct val="117647"/>
              <a:buFont typeface="Noto Sans Symbols"/>
              <a:buChar char="✔"/>
            </a:pPr>
            <a:r>
              <a:rPr lang="de-DE" b="0"/>
              <a:t>Sie haben eine </a:t>
            </a:r>
            <a:r>
              <a:rPr lang="de-DE"/>
              <a:t>globale und lokale Dimension </a:t>
            </a:r>
            <a:endParaRPr/>
          </a:p>
          <a:p>
            <a:pPr marL="571500" lvl="0" indent="-342900" algn="l" rtl="0">
              <a:lnSpc>
                <a:spcPct val="80000"/>
              </a:lnSpc>
              <a:spcBef>
                <a:spcPts val="2200"/>
              </a:spcBef>
              <a:spcAft>
                <a:spcPts val="0"/>
              </a:spcAft>
              <a:buSzPct val="117647"/>
              <a:buFont typeface="Noto Sans Symbols"/>
              <a:buChar char="✔"/>
            </a:pPr>
            <a:r>
              <a:rPr lang="de-DE" b="0"/>
              <a:t>Sie sind </a:t>
            </a:r>
            <a:r>
              <a:rPr lang="de-DE"/>
              <a:t>klar</a:t>
            </a:r>
            <a:r>
              <a:rPr lang="de-DE" b="0"/>
              <a:t> </a:t>
            </a:r>
            <a:endParaRPr/>
          </a:p>
          <a:p>
            <a:pPr marL="571500" lvl="0" indent="-342900" algn="l" rtl="0">
              <a:lnSpc>
                <a:spcPct val="80000"/>
              </a:lnSpc>
              <a:spcBef>
                <a:spcPts val="2200"/>
              </a:spcBef>
              <a:spcAft>
                <a:spcPts val="0"/>
              </a:spcAft>
              <a:buSzPct val="117647"/>
              <a:buFont typeface="Noto Sans Symbols"/>
              <a:buChar char="✔"/>
            </a:pPr>
            <a:r>
              <a:rPr lang="de-DE" b="0"/>
              <a:t>Sie sind </a:t>
            </a:r>
            <a:r>
              <a:rPr lang="de-DE"/>
              <a:t>skalierbar und langfristig angelegt</a:t>
            </a:r>
            <a:endParaRPr/>
          </a:p>
          <a:p>
            <a:pPr marL="571500" lvl="0" indent="-342900" algn="l" rtl="0">
              <a:lnSpc>
                <a:spcPct val="80000"/>
              </a:lnSpc>
              <a:spcBef>
                <a:spcPts val="2200"/>
              </a:spcBef>
              <a:spcAft>
                <a:spcPts val="0"/>
              </a:spcAft>
              <a:buSzPct val="117647"/>
              <a:buFont typeface="Noto Sans Symbols"/>
              <a:buChar char="✔"/>
            </a:pPr>
            <a:r>
              <a:rPr lang="de-DE" b="0"/>
              <a:t>Sie sind </a:t>
            </a:r>
            <a:r>
              <a:rPr lang="de-DE"/>
              <a:t>anpassungsfähig </a:t>
            </a:r>
            <a:r>
              <a:rPr lang="de-DE" b="0"/>
              <a:t>an Regierungen, lokale Institutionen, Unternehmen verschiedener Größen und Branchen </a:t>
            </a:r>
            <a:endParaRPr/>
          </a:p>
          <a:p>
            <a:pPr marL="571500" lvl="0" indent="-342900" algn="l" rtl="0">
              <a:lnSpc>
                <a:spcPct val="80000"/>
              </a:lnSpc>
              <a:spcBef>
                <a:spcPts val="2200"/>
              </a:spcBef>
              <a:spcAft>
                <a:spcPts val="0"/>
              </a:spcAft>
              <a:buSzPct val="117647"/>
              <a:buFont typeface="Noto Sans Symbols"/>
              <a:buChar char="✔"/>
            </a:pPr>
            <a:r>
              <a:rPr lang="de-DE" b="0"/>
              <a:t>Sie sind </a:t>
            </a:r>
            <a:r>
              <a:rPr lang="de-DE"/>
              <a:t>sektorübergreifend und nicht sektoral</a:t>
            </a:r>
            <a:endParaRPr/>
          </a:p>
          <a:p>
            <a:pPr marL="571500" lvl="0" indent="-342900" algn="l" rtl="0">
              <a:lnSpc>
                <a:spcPct val="80000"/>
              </a:lnSpc>
              <a:spcBef>
                <a:spcPts val="2200"/>
              </a:spcBef>
              <a:spcAft>
                <a:spcPts val="0"/>
              </a:spcAft>
              <a:buSzPct val="117647"/>
              <a:buFont typeface="Noto Sans Symbols"/>
              <a:buChar char="✔"/>
            </a:pPr>
            <a:r>
              <a:rPr lang="de-DE" b="0"/>
              <a:t>Sie </a:t>
            </a:r>
            <a:r>
              <a:rPr lang="de-DE"/>
              <a:t>definieren sektorale Verantwortlichkeiten </a:t>
            </a:r>
            <a:r>
              <a:rPr lang="de-DE" b="0"/>
              <a:t>zwischen den </a:t>
            </a:r>
            <a:r>
              <a:rPr lang="de-DE"/>
              <a:t>verschiedenen Interessengruppen </a:t>
            </a:r>
            <a:endParaRPr/>
          </a:p>
          <a:p>
            <a:pPr marL="571500" lvl="0" indent="-342900" algn="l" rtl="0">
              <a:lnSpc>
                <a:spcPct val="80000"/>
              </a:lnSpc>
              <a:spcBef>
                <a:spcPts val="2200"/>
              </a:spcBef>
              <a:spcAft>
                <a:spcPts val="0"/>
              </a:spcAft>
              <a:buSzPct val="117647"/>
              <a:buFont typeface="Noto Sans Symbols"/>
              <a:buChar char="✔"/>
            </a:pPr>
            <a:r>
              <a:rPr lang="de-DE" b="0"/>
              <a:t>Sie begünstigen die Messung </a:t>
            </a:r>
            <a:r>
              <a:rPr lang="de-DE"/>
              <a:t>positiver (Rechenschaftspflicht) und vergleichbarer Auswirkungen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6"/>
          <p:cNvSpPr txBox="1">
            <a:spLocks noGrp="1"/>
          </p:cNvSpPr>
          <p:nvPr>
            <p:ph type="title"/>
          </p:nvPr>
        </p:nvSpPr>
        <p:spPr>
          <a:xfrm>
            <a:off x="594359" y="362566"/>
            <a:ext cx="8524926"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Agenda – Inhalt 1:</a:t>
            </a:r>
            <a:br>
              <a:rPr lang="de-DE" dirty="0">
                <a:latin typeface="Aptos Serif" panose="02020604070405020304" pitchFamily="18" charset="0"/>
                <a:cs typeface="Aptos Serif" panose="02020604070405020304" pitchFamily="18" charset="0"/>
              </a:rPr>
            </a:br>
            <a:r>
              <a:rPr lang="de-DE" dirty="0">
                <a:latin typeface="Aptos Serif" panose="02020604070405020304" pitchFamily="18" charset="0"/>
                <a:cs typeface="Aptos Serif" panose="02020604070405020304" pitchFamily="18" charset="0"/>
              </a:rPr>
              <a:t>Grundlagen der Nachhaltigkeit</a:t>
            </a:r>
            <a:endParaRPr dirty="0">
              <a:latin typeface="Aptos Serif" panose="02020604070405020304" pitchFamily="18" charset="0"/>
              <a:cs typeface="Aptos Serif" panose="02020604070405020304" pitchFamily="18" charset="0"/>
            </a:endParaRPr>
          </a:p>
        </p:txBody>
      </p:sp>
      <p:sp>
        <p:nvSpPr>
          <p:cNvPr id="128" name="Google Shape;128;p6"/>
          <p:cNvSpPr txBox="1">
            <a:spLocks noGrp="1"/>
          </p:cNvSpPr>
          <p:nvPr>
            <p:ph type="body" idx="1"/>
          </p:nvPr>
        </p:nvSpPr>
        <p:spPr>
          <a:xfrm>
            <a:off x="594359" y="2281918"/>
            <a:ext cx="8895630"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solidFill>
                  <a:srgbClr val="3F3F3F"/>
                </a:solidFill>
                <a:latin typeface="Aptos" panose="020B0004020202020204" pitchFamily="34" charset="0"/>
              </a:rPr>
              <a:t>Was bedeutet „Nachhaltigkeit“?</a:t>
            </a:r>
            <a:endParaRPr dirty="0">
              <a:solidFill>
                <a:srgbClr val="3F3F3F"/>
              </a:solidFill>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solidFill>
                  <a:srgbClr val="3F3F3F"/>
                </a:solidFill>
                <a:latin typeface="Aptos" panose="020B0004020202020204" pitchFamily="34" charset="0"/>
              </a:rPr>
              <a:t>Was bedeutet Klimawandel? </a:t>
            </a:r>
            <a:endParaRPr dirty="0">
              <a:solidFill>
                <a:srgbClr val="3F3F3F"/>
              </a:solidFill>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solidFill>
                  <a:srgbClr val="3F3F3F"/>
                </a:solidFill>
                <a:latin typeface="Aptos" panose="020B0004020202020204" pitchFamily="34" charset="0"/>
              </a:rPr>
              <a:t>Agenda 2030</a:t>
            </a:r>
            <a:endParaRPr dirty="0">
              <a:solidFill>
                <a:srgbClr val="3F3F3F"/>
              </a:solidFill>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solidFill>
                  <a:srgbClr val="3F3F3F"/>
                </a:solidFill>
                <a:latin typeface="Aptos" panose="020B0004020202020204" pitchFamily="34" charset="0"/>
              </a:rPr>
              <a:t>(</a:t>
            </a:r>
            <a:r>
              <a:rPr lang="de-DE" dirty="0" err="1">
                <a:solidFill>
                  <a:srgbClr val="3F3F3F"/>
                </a:solidFill>
                <a:latin typeface="Aptos" panose="020B0004020202020204" pitchFamily="34" charset="0"/>
              </a:rPr>
              <a:t>Inter</a:t>
            </a:r>
            <a:r>
              <a:rPr lang="de-DE" dirty="0">
                <a:solidFill>
                  <a:srgbClr val="3F3F3F"/>
                </a:solidFill>
                <a:latin typeface="Aptos" panose="020B0004020202020204" pitchFamily="34" charset="0"/>
              </a:rPr>
              <a:t>)nationale Ziele für nachhaltige Entwicklung: SDGs </a:t>
            </a:r>
            <a:endParaRPr dirty="0">
              <a:solidFill>
                <a:srgbClr val="3F3F3F"/>
              </a:solidFill>
              <a:latin typeface="Aptos" panose="020B0004020202020204" pitchFamily="34" charset="0"/>
            </a:endParaRPr>
          </a:p>
          <a:p>
            <a:pPr marL="685800" lvl="0" indent="-304800" algn="l" rtl="0">
              <a:lnSpc>
                <a:spcPct val="80000"/>
              </a:lnSpc>
              <a:spcBef>
                <a:spcPts val="2200"/>
              </a:spcBef>
              <a:spcAft>
                <a:spcPts val="0"/>
              </a:spcAft>
              <a:buSzPts val="2400"/>
              <a:buFont typeface="Arial"/>
              <a:buNone/>
            </a:pPr>
            <a:endParaRPr dirty="0">
              <a:solidFill>
                <a:srgbClr val="3F3F3F"/>
              </a:solidFill>
              <a:latin typeface="Aptos" panose="020B0004020202020204" pitchFamily="34" charset="0"/>
            </a:endParaRPr>
          </a:p>
          <a:p>
            <a:pPr marL="228600" lvl="0" indent="0" algn="l" rtl="0">
              <a:lnSpc>
                <a:spcPct val="80000"/>
              </a:lnSpc>
              <a:spcBef>
                <a:spcPts val="2200"/>
              </a:spcBef>
              <a:spcAft>
                <a:spcPts val="0"/>
              </a:spcAft>
              <a:buSzPts val="2400"/>
              <a:buNone/>
            </a:pPr>
            <a:endParaRPr dirty="0">
              <a:solidFill>
                <a:srgbClr val="3F3F3F"/>
              </a:solidFill>
              <a:latin typeface="Aptos" panose="020B00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6"/>
          <p:cNvSpPr txBox="1">
            <a:spLocks noGrp="1"/>
          </p:cNvSpPr>
          <p:nvPr>
            <p:ph type="title"/>
          </p:nvPr>
        </p:nvSpPr>
        <p:spPr>
          <a:xfrm>
            <a:off x="3661409" y="4851399"/>
            <a:ext cx="7936230" cy="119107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Kommunen: Wichtige Akteure für die SDGs</a:t>
            </a:r>
            <a:endParaRPr dirty="0">
              <a:latin typeface="Aptos Serif" panose="02020604070405020304" pitchFamily="18" charset="0"/>
              <a:ea typeface="Arial"/>
              <a:cs typeface="Aptos Serif" panose="02020604070405020304" pitchFamily="18" charset="0"/>
              <a:sym typeface="Arial"/>
            </a:endParaRPr>
          </a:p>
        </p:txBody>
      </p:sp>
      <p:sp>
        <p:nvSpPr>
          <p:cNvPr id="302" name="Google Shape;302;p46"/>
          <p:cNvSpPr txBox="1">
            <a:spLocks noGrp="1"/>
          </p:cNvSpPr>
          <p:nvPr>
            <p:ph type="body" idx="2"/>
          </p:nvPr>
        </p:nvSpPr>
        <p:spPr>
          <a:xfrm>
            <a:off x="3661409" y="631372"/>
            <a:ext cx="8521066" cy="3644901"/>
          </a:xfrm>
          <a:prstGeom prst="rect">
            <a:avLst/>
          </a:prstGeom>
          <a:noFill/>
          <a:ln>
            <a:noFill/>
          </a:ln>
        </p:spPr>
        <p:txBody>
          <a:bodyPr spcFirstLastPara="1" wrap="square" lIns="0" tIns="45700" rIns="91425" bIns="45700" anchor="t" anchorCtr="0">
            <a:normAutofit lnSpcReduction="10000"/>
          </a:bodyPr>
          <a:lstStyle/>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Kommunen </a:t>
            </a:r>
            <a:r>
              <a:rPr lang="de-DE" dirty="0">
                <a:solidFill>
                  <a:srgbClr val="393939"/>
                </a:solidFill>
                <a:latin typeface="Aptos" panose="020B0004020202020204" pitchFamily="34" charset="0"/>
                <a:sym typeface="Arial"/>
              </a:rPr>
              <a:t>sind den Bürger*innen am nächsten und verwalten wichtige Dienstleistungen: </a:t>
            </a:r>
            <a:r>
              <a:rPr lang="de-DE" b="1" dirty="0">
                <a:solidFill>
                  <a:srgbClr val="393939"/>
                </a:solidFill>
                <a:latin typeface="Aptos" panose="020B0004020202020204" pitchFamily="34" charset="0"/>
                <a:sym typeface="Arial"/>
              </a:rPr>
              <a:t>Verkehr, Wohnen, Bildung, Abfall, Wasser, Energie usw.</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Über 65 % der SDG-Ziele </a:t>
            </a:r>
            <a:r>
              <a:rPr lang="de-DE" dirty="0">
                <a:solidFill>
                  <a:srgbClr val="393939"/>
                </a:solidFill>
                <a:latin typeface="Aptos" panose="020B0004020202020204" pitchFamily="34" charset="0"/>
                <a:sym typeface="Arial"/>
              </a:rPr>
              <a:t>können nur mit </a:t>
            </a:r>
            <a:r>
              <a:rPr lang="de-DE" b="1" dirty="0">
                <a:solidFill>
                  <a:srgbClr val="393939"/>
                </a:solidFill>
                <a:latin typeface="Aptos" panose="020B0004020202020204" pitchFamily="34" charset="0"/>
                <a:sym typeface="Arial"/>
              </a:rPr>
              <a:t>Beteiligung der lokalen und regionalen Behörden </a:t>
            </a:r>
            <a:r>
              <a:rPr lang="de-DE" dirty="0">
                <a:solidFill>
                  <a:srgbClr val="393939"/>
                </a:solidFill>
                <a:latin typeface="Aptos" panose="020B0004020202020204" pitchFamily="34" charset="0"/>
                <a:sym typeface="Arial"/>
              </a:rPr>
              <a:t>erreicht werden.</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Städte und Gemeinden stehen bei der Bekämpfung von Klimawandel, Armut und Ungleichheit an vorderster Front.</a:t>
            </a:r>
            <a:endParaRPr dirty="0">
              <a:latin typeface="Aptos" panose="020B0004020202020204" pitchFamily="34" charset="0"/>
            </a:endParaRPr>
          </a:p>
          <a:p>
            <a:pPr marL="514350" lvl="0" indent="-285750" algn="l" rtl="0">
              <a:lnSpc>
                <a:spcPct val="90000"/>
              </a:lnSpc>
              <a:spcBef>
                <a:spcPts val="1800"/>
              </a:spcBef>
              <a:spcAft>
                <a:spcPts val="0"/>
              </a:spcAft>
              <a:buSzPts val="2000"/>
              <a:buFont typeface="Arial"/>
              <a:buChar char="•"/>
            </a:pPr>
            <a:r>
              <a:rPr lang="de-DE" b="1" dirty="0">
                <a:solidFill>
                  <a:srgbClr val="393939"/>
                </a:solidFill>
                <a:latin typeface="Aptos" panose="020B0004020202020204" pitchFamily="34" charset="0"/>
                <a:sym typeface="Arial"/>
              </a:rPr>
              <a:t>Lokale Maßnahmen haben globale Auswirkungen</a:t>
            </a:r>
            <a:r>
              <a:rPr lang="de-DE" dirty="0">
                <a:solidFill>
                  <a:srgbClr val="393939"/>
                </a:solidFill>
                <a:latin typeface="Aptos" panose="020B0004020202020204" pitchFamily="34" charset="0"/>
                <a:sym typeface="Arial"/>
              </a:rPr>
              <a:t>: Nachhaltige Ortsentwicklung, soziale Inklusion und grüne Innovationen tragen alle zu den globalen Zielen bei.</a:t>
            </a:r>
            <a:endParaRPr dirty="0">
              <a:solidFill>
                <a:srgbClr val="393939"/>
              </a:solidFill>
              <a:latin typeface="Aptos" panose="020B0004020202020204" pitchFamily="34" charset="0"/>
              <a:sym typeface="Arial"/>
            </a:endParaRPr>
          </a:p>
        </p:txBody>
      </p:sp>
      <p:pic>
        <p:nvPicPr>
          <p:cNvPr id="303" name="Google Shape;303;p46"/>
          <p:cNvPicPr preferRelativeResize="0"/>
          <p:nvPr/>
        </p:nvPicPr>
        <p:blipFill rotWithShape="1">
          <a:blip r:embed="rId3">
            <a:alphaModFix/>
          </a:blip>
          <a:srcRect/>
          <a:stretch/>
        </p:blipFill>
        <p:spPr>
          <a:xfrm>
            <a:off x="496682" y="631372"/>
            <a:ext cx="2943636" cy="2905530"/>
          </a:xfrm>
          <a:prstGeom prst="rect">
            <a:avLst/>
          </a:prstGeom>
          <a:noFill/>
          <a:ln>
            <a:noFill/>
          </a:ln>
        </p:spPr>
      </p:pic>
      <p:sp>
        <p:nvSpPr>
          <p:cNvPr id="2" name="Textfeld 1">
            <a:extLst>
              <a:ext uri="{FF2B5EF4-FFF2-40B4-BE49-F238E27FC236}">
                <a16:creationId xmlns:a16="http://schemas.microsoft.com/office/drawing/2014/main" id="{F2D50C33-4964-E87D-B533-9365642FA50A}"/>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SzPts val="4400"/>
              <a:buNone/>
            </a:pPr>
            <a:r>
              <a:rPr lang="de-DE" sz="3600" dirty="0">
                <a:latin typeface="Aptos Serif" panose="02020604070405020304" pitchFamily="18" charset="0"/>
                <a:ea typeface="Arial"/>
                <a:cs typeface="Aptos Serif" panose="02020604070405020304" pitchFamily="18" charset="0"/>
                <a:sym typeface="Arial"/>
              </a:rPr>
              <a:t>Nachhaltige öffentliche Beschaffung: </a:t>
            </a:r>
            <a:br>
              <a:rPr lang="de-DE" sz="3600" dirty="0">
                <a:latin typeface="Aptos Serif" panose="02020604070405020304" pitchFamily="18" charset="0"/>
                <a:ea typeface="Arial"/>
                <a:cs typeface="Aptos Serif" panose="02020604070405020304" pitchFamily="18" charset="0"/>
                <a:sym typeface="Arial"/>
              </a:rPr>
            </a:br>
            <a:r>
              <a:rPr lang="de-DE" sz="3600" dirty="0">
                <a:latin typeface="Aptos Serif" panose="02020604070405020304" pitchFamily="18" charset="0"/>
                <a:ea typeface="Arial"/>
                <a:cs typeface="Aptos Serif" panose="02020604070405020304" pitchFamily="18" charset="0"/>
                <a:sym typeface="Arial"/>
              </a:rPr>
              <a:t>Ein strategisches Instrument für die SDGs</a:t>
            </a:r>
            <a:endParaRPr sz="3600" dirty="0">
              <a:latin typeface="Aptos Serif" panose="02020604070405020304" pitchFamily="18" charset="0"/>
              <a:ea typeface="Arial"/>
              <a:cs typeface="Aptos Serif" panose="02020604070405020304" pitchFamily="18" charset="0"/>
              <a:sym typeface="Arial"/>
            </a:endParaRPr>
          </a:p>
        </p:txBody>
      </p:sp>
      <p:grpSp>
        <p:nvGrpSpPr>
          <p:cNvPr id="309" name="Google Shape;309;p4"/>
          <p:cNvGrpSpPr/>
          <p:nvPr/>
        </p:nvGrpSpPr>
        <p:grpSpPr>
          <a:xfrm>
            <a:off x="967230" y="2141887"/>
            <a:ext cx="10507245" cy="3718812"/>
            <a:chOff x="372870" y="316262"/>
            <a:chExt cx="10507245" cy="3718812"/>
          </a:xfrm>
        </p:grpSpPr>
        <p:sp>
          <p:nvSpPr>
            <p:cNvPr id="310" name="Google Shape;310;p4"/>
            <p:cNvSpPr/>
            <p:nvPr/>
          </p:nvSpPr>
          <p:spPr>
            <a:xfrm>
              <a:off x="779952"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4"/>
            <p:cNvSpPr/>
            <p:nvPr/>
          </p:nvSpPr>
          <p:spPr>
            <a:xfrm>
              <a:off x="1051341" y="587651"/>
              <a:ext cx="730660" cy="730660"/>
            </a:xfrm>
            <a:prstGeom prst="rect">
              <a:avLst/>
            </a:prstGeom>
            <a:blipFill>
              <a:blip r:embed="rId3"/>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a:ln w="0">
                  <a:solidFill>
                    <a:sysClr val="windowText" lastClr="000000"/>
                  </a:solidFill>
                </a:ln>
                <a:solidFill>
                  <a:srgbClr val="105854"/>
                </a:solidFill>
                <a:effectLst>
                  <a:outerShdw blurRad="38100" dist="25400" dir="5400000" algn="ctr" rotWithShape="0">
                    <a:srgbClr val="6E747A">
                      <a:alpha val="43000"/>
                    </a:srgbClr>
                  </a:outerShdw>
                </a:effectLst>
                <a:latin typeface="Arial"/>
                <a:ea typeface="Arial"/>
                <a:cs typeface="Arial"/>
                <a:sym typeface="Arial"/>
              </a:endParaRPr>
            </a:p>
          </p:txBody>
        </p:sp>
        <p:sp>
          <p:nvSpPr>
            <p:cNvPr id="312" name="Google Shape;312;p4"/>
            <p:cNvSpPr/>
            <p:nvPr/>
          </p:nvSpPr>
          <p:spPr>
            <a:xfrm>
              <a:off x="372870"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4"/>
            <p:cNvSpPr txBox="1"/>
            <p:nvPr/>
          </p:nvSpPr>
          <p:spPr>
            <a:xfrm>
              <a:off x="372870" y="1986344"/>
              <a:ext cx="2087602"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dirty="0">
                  <a:solidFill>
                    <a:srgbClr val="000000"/>
                  </a:solidFill>
                  <a:latin typeface="Aptos" panose="020B0004020202020204" pitchFamily="34" charset="0"/>
                  <a:sym typeface="Arial"/>
                </a:rPr>
                <a:t>Das öffentliche Beschaffungswesen macht in vielen Ländern 15 bis 20 % des BIP aus – ein mächtiger wirtschaftlicher Hebel.</a:t>
              </a:r>
              <a:endParaRPr sz="1400" b="0" i="0" u="none" strike="noStrike" cap="none" dirty="0">
                <a:solidFill>
                  <a:srgbClr val="000000"/>
                </a:solidFill>
                <a:latin typeface="Aptos" panose="020B0004020202020204" pitchFamily="34" charset="0"/>
                <a:sym typeface="Arial"/>
              </a:endParaRPr>
            </a:p>
          </p:txBody>
        </p:sp>
        <p:sp>
          <p:nvSpPr>
            <p:cNvPr id="314" name="Google Shape;314;p4"/>
            <p:cNvSpPr/>
            <p:nvPr/>
          </p:nvSpPr>
          <p:spPr>
            <a:xfrm>
              <a:off x="3638454"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4"/>
            <p:cNvSpPr/>
            <p:nvPr/>
          </p:nvSpPr>
          <p:spPr>
            <a:xfrm>
              <a:off x="3909843" y="587651"/>
              <a:ext cx="730660" cy="730660"/>
            </a:xfrm>
            <a:prstGeom prst="rect">
              <a:avLst/>
            </a:prstGeom>
            <a:blipFill rotWithShape="1">
              <a:blip r:embed="rId4">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4"/>
            <p:cNvSpPr/>
            <p:nvPr/>
          </p:nvSpPr>
          <p:spPr>
            <a:xfrm>
              <a:off x="2825803" y="1986344"/>
              <a:ext cx="2898740"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4"/>
            <p:cNvSpPr txBox="1"/>
            <p:nvPr/>
          </p:nvSpPr>
          <p:spPr>
            <a:xfrm>
              <a:off x="2825803" y="1986344"/>
              <a:ext cx="2898740"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Durch nachhaltige Beschaffung können Kommunalverwaltungen</a:t>
              </a:r>
              <a:endParaRPr>
                <a:latin typeface="Aptos" panose="020B0004020202020204" pitchFamily="34" charset="0"/>
              </a:endParaRPr>
            </a:p>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 die Umweltbelastung verringern (SDG 12, SDG 13)</a:t>
              </a:r>
              <a:endParaRPr>
                <a:latin typeface="Aptos" panose="020B0004020202020204" pitchFamily="34" charset="0"/>
              </a:endParaRPr>
            </a:p>
            <a:p>
              <a:pPr marL="285750" marR="0" lvl="0" indent="-285750" algn="ctr" rtl="0">
                <a:lnSpc>
                  <a:spcPct val="100000"/>
                </a:lnSpc>
                <a:spcBef>
                  <a:spcPts val="0"/>
                </a:spcBef>
                <a:spcAft>
                  <a:spcPts val="0"/>
                </a:spcAft>
                <a:buClr>
                  <a:srgbClr val="000000"/>
                </a:buClr>
                <a:buSzPts val="1400"/>
                <a:buFont typeface="Arial"/>
                <a:buChar char="-"/>
              </a:pPr>
              <a:r>
                <a:rPr lang="de-DE" sz="1400" b="0" i="0" u="none" strike="noStrike" cap="none">
                  <a:solidFill>
                    <a:srgbClr val="000000"/>
                  </a:solidFill>
                  <a:latin typeface="Aptos" panose="020B0004020202020204" pitchFamily="34" charset="0"/>
                  <a:sym typeface="Arial"/>
                </a:rPr>
                <a:t>Förderung menschenwürdiger Arbeit und sozialer Inklusion (SDG 8, SDG 10)</a:t>
              </a:r>
              <a:endParaRPr>
                <a:latin typeface="Aptos" panose="020B0004020202020204" pitchFamily="34" charset="0"/>
              </a:endParaRPr>
            </a:p>
            <a:p>
              <a:pPr marL="285750" marR="0" lvl="0" indent="-285750" algn="ctr" rtl="0">
                <a:lnSpc>
                  <a:spcPct val="100000"/>
                </a:lnSpc>
                <a:spcBef>
                  <a:spcPts val="0"/>
                </a:spcBef>
                <a:spcAft>
                  <a:spcPts val="0"/>
                </a:spcAft>
                <a:buClr>
                  <a:srgbClr val="000000"/>
                </a:buClr>
                <a:buSzPts val="1400"/>
                <a:buFont typeface="Arial"/>
                <a:buChar char="-"/>
              </a:pPr>
              <a:r>
                <a:rPr lang="de-DE" sz="1400" b="0" i="0" u="none" strike="noStrike" cap="none">
                  <a:solidFill>
                    <a:srgbClr val="000000"/>
                  </a:solidFill>
                  <a:latin typeface="Aptos" panose="020B0004020202020204" pitchFamily="34" charset="0"/>
                  <a:sym typeface="Arial"/>
                </a:rPr>
                <a:t>Förderung von Innovation und nachhaltiger Infrastruktur (SDG 9, SDG 11)</a:t>
              </a:r>
              <a:endParaRPr sz="1400" b="0" i="0" u="none" strike="noStrike" cap="none">
                <a:solidFill>
                  <a:srgbClr val="000000"/>
                </a:solidFill>
                <a:latin typeface="Aptos" panose="020B0004020202020204" pitchFamily="34" charset="0"/>
                <a:sym typeface="Arial"/>
              </a:endParaRPr>
            </a:p>
          </p:txBody>
        </p:sp>
        <p:sp>
          <p:nvSpPr>
            <p:cNvPr id="318" name="Google Shape;318;p4"/>
            <p:cNvSpPr/>
            <p:nvPr/>
          </p:nvSpPr>
          <p:spPr>
            <a:xfrm>
              <a:off x="6496956"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4"/>
            <p:cNvSpPr/>
            <p:nvPr/>
          </p:nvSpPr>
          <p:spPr>
            <a:xfrm>
              <a:off x="6768345" y="587651"/>
              <a:ext cx="730660" cy="730660"/>
            </a:xfrm>
            <a:prstGeom prst="rect">
              <a:avLst/>
            </a:prstGeom>
            <a:blipFill rotWithShape="1">
              <a:blip r:embed="rId5">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4"/>
            <p:cNvSpPr/>
            <p:nvPr/>
          </p:nvSpPr>
          <p:spPr>
            <a:xfrm>
              <a:off x="6089874"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4"/>
            <p:cNvSpPr txBox="1"/>
            <p:nvPr/>
          </p:nvSpPr>
          <p:spPr>
            <a:xfrm>
              <a:off x="6089874" y="1986344"/>
              <a:ext cx="2087602" cy="204873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Verankert die SDG-Prinzipien in der täglichen Entscheidungsfindung und in langfristigen Strategien.</a:t>
              </a:r>
              <a:endParaRPr sz="1400" b="0" i="0" u="none" strike="noStrike" cap="none">
                <a:solidFill>
                  <a:srgbClr val="000000"/>
                </a:solidFill>
                <a:latin typeface="Aptos" panose="020B0004020202020204" pitchFamily="34" charset="0"/>
                <a:sym typeface="Arial"/>
              </a:endParaRPr>
            </a:p>
          </p:txBody>
        </p:sp>
        <p:sp>
          <p:nvSpPr>
            <p:cNvPr id="322" name="Google Shape;322;p4"/>
            <p:cNvSpPr/>
            <p:nvPr/>
          </p:nvSpPr>
          <p:spPr>
            <a:xfrm>
              <a:off x="8949889" y="316262"/>
              <a:ext cx="1273437" cy="1273437"/>
            </a:xfrm>
            <a:prstGeom prst="ellipse">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4"/>
            <p:cNvSpPr/>
            <p:nvPr/>
          </p:nvSpPr>
          <p:spPr>
            <a:xfrm>
              <a:off x="9221277" y="587651"/>
              <a:ext cx="730660" cy="730660"/>
            </a:xfrm>
            <a:prstGeom prst="rect">
              <a:avLst/>
            </a:prstGeom>
            <a:blipFill rotWithShape="1">
              <a:blip r:embed="rId6">
                <a:alphaModFix/>
              </a:blip>
              <a:stretch>
                <a:fillRect/>
              </a:stretch>
            </a:blipFill>
            <a:ln w="25400" cap="flat" cmpd="sng">
              <a:solidFill>
                <a:srgbClr val="72727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4"/>
            <p:cNvSpPr/>
            <p:nvPr/>
          </p:nvSpPr>
          <p:spPr>
            <a:xfrm>
              <a:off x="8542807" y="1986344"/>
              <a:ext cx="2087602" cy="204873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4"/>
            <p:cNvSpPr txBox="1"/>
            <p:nvPr/>
          </p:nvSpPr>
          <p:spPr>
            <a:xfrm>
              <a:off x="8542815" y="1986350"/>
              <a:ext cx="2337300" cy="20487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Sendet klare Signale an die Märkte und unterstützt verantwortungsbewusste Unternehmen und Kreislaufwirtschaftsmodelle.</a:t>
              </a:r>
              <a:endParaRPr sz="14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9"/>
          <p:cNvSpPr txBox="1">
            <a:spLocks noGrp="1"/>
          </p:cNvSpPr>
          <p:nvPr>
            <p:ph type="ctrTitle"/>
          </p:nvPr>
        </p:nvSpPr>
        <p:spPr>
          <a:xfrm>
            <a:off x="5367867" y="411479"/>
            <a:ext cx="6428437"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dirty="0">
                <a:latin typeface="Aptos Serif" panose="02020604070405020304" pitchFamily="18" charset="0"/>
                <a:ea typeface="Arial"/>
                <a:cs typeface="Aptos Serif" panose="02020604070405020304" pitchFamily="18" charset="0"/>
                <a:sym typeface="Arial"/>
              </a:rPr>
              <a:t>Einführung in die nachhaltige Beschaffung</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2"/>
          <p:cNvSpPr txBox="1">
            <a:spLocks noGrp="1"/>
          </p:cNvSpPr>
          <p:nvPr>
            <p:ph type="title"/>
          </p:nvPr>
        </p:nvSpPr>
        <p:spPr>
          <a:xfrm>
            <a:off x="594359" y="402515"/>
            <a:ext cx="80235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Agenda - Teil 2:</a:t>
            </a:r>
            <a:br>
              <a:rPr lang="de-DE" dirty="0">
                <a:latin typeface="Aptos Serif" panose="02020604070405020304" pitchFamily="18" charset="0"/>
                <a:ea typeface="Arial"/>
                <a:cs typeface="Aptos Serif" panose="02020604070405020304" pitchFamily="18" charset="0"/>
                <a:sym typeface="Arial"/>
              </a:rPr>
            </a:br>
            <a:r>
              <a:rPr lang="de-DE" dirty="0">
                <a:latin typeface="Aptos Serif" panose="02020604070405020304" pitchFamily="18" charset="0"/>
                <a:ea typeface="Arial"/>
                <a:cs typeface="Aptos Serif" panose="02020604070405020304" pitchFamily="18" charset="0"/>
                <a:sym typeface="Arial"/>
              </a:rPr>
              <a:t>Einführung in die nachhaltige Beschaffung</a:t>
            </a:r>
            <a:endParaRPr dirty="0">
              <a:latin typeface="Aptos Serif" panose="02020604070405020304" pitchFamily="18" charset="0"/>
              <a:ea typeface="Arial"/>
              <a:cs typeface="Aptos Serif" panose="02020604070405020304" pitchFamily="18" charset="0"/>
              <a:sym typeface="Arial"/>
            </a:endParaRPr>
          </a:p>
        </p:txBody>
      </p:sp>
      <p:sp>
        <p:nvSpPr>
          <p:cNvPr id="336" name="Google Shape;336;p52"/>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304800" algn="l" rtl="0">
              <a:lnSpc>
                <a:spcPct val="80000"/>
              </a:lnSpc>
              <a:spcBef>
                <a:spcPts val="2200"/>
              </a:spcBef>
              <a:spcAft>
                <a:spcPts val="0"/>
              </a:spcAft>
              <a:buSzPts val="2400"/>
              <a:buFont typeface="Arial"/>
              <a:buNone/>
            </a:pPr>
            <a:endParaRPr/>
          </a:p>
          <a:p>
            <a:pPr marL="228600" lvl="0" indent="0" algn="l" rtl="0">
              <a:lnSpc>
                <a:spcPct val="80000"/>
              </a:lnSpc>
              <a:spcBef>
                <a:spcPts val="2200"/>
              </a:spcBef>
              <a:spcAft>
                <a:spcPts val="0"/>
              </a:spcAft>
              <a:buSzPts val="2400"/>
              <a:buNone/>
            </a:pPr>
            <a:endParaRPr/>
          </a:p>
        </p:txBody>
      </p:sp>
      <p:sp>
        <p:nvSpPr>
          <p:cNvPr id="337" name="Google Shape;337;p52"/>
          <p:cNvSpPr txBox="1"/>
          <p:nvPr/>
        </p:nvSpPr>
        <p:spPr>
          <a:xfrm>
            <a:off x="746759" y="2434318"/>
            <a:ext cx="10965077" cy="3708517"/>
          </a:xfrm>
          <a:prstGeom prst="rect">
            <a:avLst/>
          </a:prstGeom>
          <a:noFill/>
          <a:ln>
            <a:noFill/>
          </a:ln>
        </p:spPr>
        <p:txBody>
          <a:bodyPr spcFirstLastPara="1" wrap="square" lIns="0" tIns="228600" rIns="0" bIns="0" anchor="t" anchorCtr="0">
            <a:normAutofit/>
          </a:bodyPr>
          <a:lstStyle/>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Wirtschaftsmodelle im Vergleich </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Die GPP-Definition </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Europäische Instrumente </a:t>
            </a:r>
            <a:r>
              <a:rPr lang="de-DE" sz="2000" b="1" dirty="0">
                <a:solidFill>
                  <a:schemeClr val="accent4"/>
                </a:solidFill>
                <a:latin typeface="Aptos" panose="020B0004020202020204" pitchFamily="34" charset="0"/>
              </a:rPr>
              <a:t>für die </a:t>
            </a:r>
            <a:r>
              <a:rPr lang="de-DE" sz="2000" b="1" i="0" u="none" strike="noStrike" cap="none" dirty="0">
                <a:solidFill>
                  <a:schemeClr val="accent4"/>
                </a:solidFill>
                <a:latin typeface="Aptos" panose="020B0004020202020204" pitchFamily="34" charset="0"/>
                <a:sym typeface="Arial"/>
              </a:rPr>
              <a:t>Verbreitung von GPP</a:t>
            </a:r>
            <a:endParaRPr sz="2000" dirty="0">
              <a:latin typeface="Aptos" panose="020B0004020202020204" pitchFamily="34" charset="0"/>
            </a:endParaRPr>
          </a:p>
          <a:p>
            <a:pPr marL="685800" marR="0" lvl="0" indent="-457200" algn="l" rtl="0">
              <a:lnSpc>
                <a:spcPct val="80000"/>
              </a:lnSpc>
              <a:spcBef>
                <a:spcPts val="2200"/>
              </a:spcBef>
              <a:spcAft>
                <a:spcPts val="0"/>
              </a:spcAft>
              <a:buClr>
                <a:schemeClr val="accent4"/>
              </a:buClr>
              <a:buSzPts val="2400"/>
              <a:buFont typeface="Arial"/>
              <a:buAutoNum type="arabicPeriod"/>
            </a:pPr>
            <a:r>
              <a:rPr lang="de-DE" sz="2000" b="1" i="0" u="none" strike="noStrike" cap="none" dirty="0">
                <a:solidFill>
                  <a:schemeClr val="accent4"/>
                </a:solidFill>
                <a:latin typeface="Aptos" panose="020B0004020202020204" pitchFamily="34" charset="0"/>
                <a:sym typeface="Arial"/>
              </a:rPr>
              <a:t>Vorteile </a:t>
            </a:r>
            <a:r>
              <a:rPr lang="de-DE" sz="2000" b="1" dirty="0">
                <a:solidFill>
                  <a:schemeClr val="accent4"/>
                </a:solidFill>
                <a:latin typeface="Aptos" panose="020B0004020202020204" pitchFamily="34" charset="0"/>
              </a:rPr>
              <a:t>einer nachhaltigen öffentlichen Beschaffung</a:t>
            </a:r>
            <a:endParaRPr sz="2000" b="1" i="0" u="none" strike="noStrike" cap="none" dirty="0">
              <a:solidFill>
                <a:schemeClr val="accent4"/>
              </a:solidFill>
              <a:latin typeface="Aptos" panose="020B0004020202020204" pitchFamily="34" charset="0"/>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0"/>
          <p:cNvSpPr txBox="1">
            <a:spLocks noGrp="1"/>
          </p:cNvSpPr>
          <p:nvPr>
            <p:ph type="ctrTitle"/>
          </p:nvPr>
        </p:nvSpPr>
        <p:spPr>
          <a:xfrm>
            <a:off x="6344551" y="390458"/>
            <a:ext cx="5847449"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Wirtschaftsmodelle im Vergleich</a:t>
            </a:r>
            <a:endParaRPr sz="4800"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3"/>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Lineare versus Kreislaufwirtschaft</a:t>
            </a:r>
            <a:endParaRPr dirty="0">
              <a:latin typeface="Aptos Serif" panose="02020604070405020304" pitchFamily="18" charset="0"/>
              <a:ea typeface="Arial"/>
              <a:cs typeface="Aptos Serif" panose="02020604070405020304" pitchFamily="18" charset="0"/>
              <a:sym typeface="Arial"/>
            </a:endParaRPr>
          </a:p>
        </p:txBody>
      </p:sp>
      <p:sp>
        <p:nvSpPr>
          <p:cNvPr id="348" name="Google Shape;348;p53"/>
          <p:cNvSpPr txBox="1">
            <a:spLocks noGrp="1"/>
          </p:cNvSpPr>
          <p:nvPr>
            <p:ph type="body" idx="2"/>
          </p:nvPr>
        </p:nvSpPr>
        <p:spPr>
          <a:xfrm>
            <a:off x="7736908" y="1842898"/>
            <a:ext cx="4455092" cy="3999848"/>
          </a:xfrm>
          <a:prstGeom prst="rect">
            <a:avLst/>
          </a:prstGeom>
          <a:noFill/>
          <a:ln>
            <a:noFill/>
          </a:ln>
        </p:spPr>
        <p:txBody>
          <a:bodyPr spcFirstLastPara="1" wrap="square" lIns="0" tIns="45700" rIns="91425" bIns="45700" anchor="t" anchorCtr="0">
            <a:noAutofit/>
          </a:bodyPr>
          <a:lstStyle/>
          <a:p>
            <a:pPr marL="101600" lvl="0" indent="0" algn="l" rtl="0">
              <a:lnSpc>
                <a:spcPct val="90000"/>
              </a:lnSpc>
              <a:spcBef>
                <a:spcPts val="1800"/>
              </a:spcBef>
              <a:spcAft>
                <a:spcPts val="0"/>
              </a:spcAft>
              <a:buSzPts val="2000"/>
              <a:buNone/>
            </a:pPr>
            <a:r>
              <a:rPr lang="de-DE" b="1" dirty="0">
                <a:latin typeface="Aptos" panose="020B0004020202020204" pitchFamily="34" charset="0"/>
                <a:sym typeface="Arial"/>
              </a:rPr>
              <a:t>LINEARE WIRTSCHAFT:</a:t>
            </a:r>
            <a:endParaRPr dirty="0">
              <a:latin typeface="Aptos" panose="020B0004020202020204" pitchFamily="34" charset="0"/>
              <a:sym typeface="Arial"/>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Nehmen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Herstellen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Nutzen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Wegwerfen</a:t>
            </a:r>
            <a:endParaRPr dirty="0">
              <a:latin typeface="Aptos" panose="020B0004020202020204" pitchFamily="34" charset="0"/>
            </a:endParaRPr>
          </a:p>
          <a:p>
            <a:pPr marL="101600" lvl="0" indent="0" algn="l" rtl="0">
              <a:lnSpc>
                <a:spcPct val="90000"/>
              </a:lnSpc>
              <a:spcBef>
                <a:spcPts val="1800"/>
              </a:spcBef>
              <a:spcAft>
                <a:spcPts val="0"/>
              </a:spcAft>
              <a:buSzPts val="2000"/>
              <a:buNone/>
            </a:pPr>
            <a:r>
              <a:rPr lang="de-DE" b="1" dirty="0">
                <a:latin typeface="Aptos" panose="020B0004020202020204" pitchFamily="34" charset="0"/>
                <a:sym typeface="Arial"/>
              </a:rPr>
              <a:t>KREISLAUFWIRTSCHAFT:</a:t>
            </a:r>
            <a:endParaRPr dirty="0">
              <a:latin typeface="Aptos" panose="020B0004020202020204" pitchFamily="34" charset="0"/>
              <a:sym typeface="Arial"/>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Nehmen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Herstellen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Nutzen</a:t>
            </a:r>
            <a:endParaRPr dirty="0">
              <a:latin typeface="Aptos" panose="020B0004020202020204" pitchFamily="34" charset="0"/>
            </a:endParaRPr>
          </a:p>
          <a:p>
            <a:pPr marL="457200" lvl="0" indent="-355600" algn="l" rtl="0">
              <a:lnSpc>
                <a:spcPct val="90000"/>
              </a:lnSpc>
              <a:spcBef>
                <a:spcPts val="1200"/>
              </a:spcBef>
              <a:spcAft>
                <a:spcPts val="0"/>
              </a:spcAft>
              <a:buSzPts val="2000"/>
              <a:buChar char="•"/>
            </a:pPr>
            <a:r>
              <a:rPr lang="de-DE" dirty="0">
                <a:latin typeface="Aptos" panose="020B0004020202020204" pitchFamily="34" charset="0"/>
                <a:sym typeface="Arial"/>
              </a:rPr>
              <a:t>Weiterverwenden</a:t>
            </a:r>
            <a:endParaRPr dirty="0">
              <a:latin typeface="Aptos" panose="020B0004020202020204" pitchFamily="34" charset="0"/>
              <a:sym typeface="Arial"/>
            </a:endParaRPr>
          </a:p>
        </p:txBody>
      </p:sp>
      <p:pic>
        <p:nvPicPr>
          <p:cNvPr id="349" name="Google Shape;349;p53"/>
          <p:cNvPicPr preferRelativeResize="0"/>
          <p:nvPr/>
        </p:nvPicPr>
        <p:blipFill rotWithShape="1">
          <a:blip r:embed="rId3">
            <a:alphaModFix/>
          </a:blip>
          <a:srcRect/>
          <a:stretch/>
        </p:blipFill>
        <p:spPr>
          <a:xfrm>
            <a:off x="594360" y="2676525"/>
            <a:ext cx="6283044" cy="3737674"/>
          </a:xfrm>
          <a:prstGeom prst="rect">
            <a:avLst/>
          </a:prstGeom>
          <a:noFill/>
          <a:ln>
            <a:noFill/>
          </a:ln>
        </p:spPr>
      </p:pic>
      <p:sp>
        <p:nvSpPr>
          <p:cNvPr id="2" name="Textfeld 1">
            <a:extLst>
              <a:ext uri="{FF2B5EF4-FFF2-40B4-BE49-F238E27FC236}">
                <a16:creationId xmlns:a16="http://schemas.microsoft.com/office/drawing/2014/main" id="{1B44B3D1-5DA8-F89B-C08F-8F3C7F3BB829}"/>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54"/>
          <p:cNvSpPr txBox="1">
            <a:spLocks noGrp="1"/>
          </p:cNvSpPr>
          <p:nvPr>
            <p:ph type="body" idx="1"/>
          </p:nvPr>
        </p:nvSpPr>
        <p:spPr>
          <a:xfrm>
            <a:off x="603885" y="584005"/>
            <a:ext cx="3984444" cy="3999060"/>
          </a:xfrm>
          <a:prstGeom prst="rect">
            <a:avLst/>
          </a:prstGeom>
          <a:noFill/>
          <a:ln>
            <a:noFill/>
          </a:ln>
        </p:spPr>
        <p:txBody>
          <a:bodyPr spcFirstLastPara="1" wrap="square" lIns="0" tIns="274300" rIns="91425" bIns="45700" anchor="t" anchorCtr="0">
            <a:normAutofit/>
          </a:bodyPr>
          <a:lstStyle/>
          <a:p>
            <a:pPr marL="457200" lvl="0" indent="-228600" algn="l" rtl="0">
              <a:lnSpc>
                <a:spcPct val="90000"/>
              </a:lnSpc>
              <a:spcBef>
                <a:spcPts val="1800"/>
              </a:spcBef>
              <a:spcAft>
                <a:spcPts val="0"/>
              </a:spcAft>
              <a:buSzPts val="2000"/>
              <a:buNone/>
            </a:pPr>
            <a:r>
              <a:rPr lang="de-DE" sz="2400" dirty="0">
                <a:latin typeface="Aptos" panose="020B0004020202020204" pitchFamily="34" charset="0"/>
                <a:sym typeface="Arial"/>
              </a:rPr>
              <a:t>Das </a:t>
            </a:r>
            <a:r>
              <a:rPr lang="de-DE" sz="2400" dirty="0">
                <a:latin typeface="Aptos" panose="020B0004020202020204" pitchFamily="34" charset="0"/>
              </a:rPr>
              <a:t>Modell der linearen Wirtschaft </a:t>
            </a:r>
            <a:r>
              <a:rPr lang="de-DE" sz="2400" dirty="0">
                <a:latin typeface="Aptos" panose="020B0004020202020204" pitchFamily="34" charset="0"/>
                <a:sym typeface="Arial"/>
              </a:rPr>
              <a:t>ist nicht nachhaltig.</a:t>
            </a:r>
            <a:endParaRPr sz="2400" dirty="0">
              <a:latin typeface="Aptos" panose="020B0004020202020204" pitchFamily="34" charset="0"/>
              <a:sym typeface="Arial"/>
            </a:endParaRPr>
          </a:p>
        </p:txBody>
      </p:sp>
      <p:sp>
        <p:nvSpPr>
          <p:cNvPr id="355" name="Google Shape;355;p54"/>
          <p:cNvSpPr/>
          <p:nvPr/>
        </p:nvSpPr>
        <p:spPr>
          <a:xfrm>
            <a:off x="1404257" y="2808514"/>
            <a:ext cx="2563586" cy="1774551"/>
          </a:xfrm>
          <a:prstGeom prst="stripedRight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56" name="Google Shape;356;p54"/>
          <p:cNvSpPr txBox="1">
            <a:spLocks noGrp="1"/>
          </p:cNvSpPr>
          <p:nvPr>
            <p:ph type="body" idx="2"/>
          </p:nvPr>
        </p:nvSpPr>
        <p:spPr>
          <a:xfrm>
            <a:off x="6220993" y="1357906"/>
            <a:ext cx="6045772" cy="3836448"/>
          </a:xfrm>
          <a:prstGeom prst="rect">
            <a:avLst/>
          </a:prstGeom>
          <a:noFill/>
          <a:ln>
            <a:noFill/>
          </a:ln>
        </p:spPr>
        <p:txBody>
          <a:bodyPr spcFirstLastPara="1" wrap="square" lIns="0" tIns="45700" rIns="91425" bIns="45700" anchor="t" anchorCtr="0">
            <a:normAutofit fontScale="85000" lnSpcReduction="20000"/>
          </a:bodyPr>
          <a:lstStyle/>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Intensive Nutzung </a:t>
            </a:r>
            <a:r>
              <a:rPr lang="de-DE" sz="2400" b="1">
                <a:latin typeface="Aptos" panose="020B0004020202020204" pitchFamily="34" charset="0"/>
                <a:sym typeface="Arial"/>
              </a:rPr>
              <a:t>endlicher natürlicher Ressourcen </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Massive </a:t>
            </a:r>
            <a:r>
              <a:rPr lang="de-DE" sz="2400" b="1">
                <a:latin typeface="Aptos" panose="020B0004020202020204" pitchFamily="34" charset="0"/>
                <a:sym typeface="Arial"/>
              </a:rPr>
              <a:t>Abfallproduktion </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Abhängigkeit von </a:t>
            </a:r>
            <a:r>
              <a:rPr lang="de-DE" sz="2400" b="1">
                <a:latin typeface="Aptos" panose="020B0004020202020204" pitchFamily="34" charset="0"/>
                <a:sym typeface="Arial"/>
              </a:rPr>
              <a:t>fossilen Brennstoffen</a:t>
            </a:r>
            <a:r>
              <a:rPr lang="de-DE" sz="2400">
                <a:latin typeface="Aptos" panose="020B0004020202020204" pitchFamily="34" charset="0"/>
                <a:sym typeface="Arial"/>
              </a:rPr>
              <a:t>, die für </a:t>
            </a:r>
            <a:r>
              <a:rPr lang="de-DE" sz="2400" b="1">
                <a:latin typeface="Aptos" panose="020B0004020202020204" pitchFamily="34" charset="0"/>
                <a:sym typeface="Arial"/>
              </a:rPr>
              <a:t>Treibhausgasemissionen</a:t>
            </a:r>
            <a:r>
              <a:rPr lang="de-DE" sz="2400">
                <a:latin typeface="Aptos" panose="020B0004020202020204" pitchFamily="34" charset="0"/>
                <a:sym typeface="Arial"/>
              </a:rPr>
              <a:t> verantwortlich sind</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a:latin typeface="Aptos" panose="020B0004020202020204" pitchFamily="34" charset="0"/>
                <a:sym typeface="Arial"/>
              </a:rPr>
              <a:t>Verursacht </a:t>
            </a:r>
            <a:r>
              <a:rPr lang="de-DE" sz="2400" b="1">
                <a:latin typeface="Aptos" panose="020B0004020202020204" pitchFamily="34" charset="0"/>
                <a:sym typeface="Arial"/>
              </a:rPr>
              <a:t>Rohstoffversorgungskrisen</a:t>
            </a:r>
            <a:endParaRPr>
              <a:latin typeface="Aptos" panose="020B0004020202020204" pitchFamily="34" charset="0"/>
            </a:endParaRPr>
          </a:p>
          <a:p>
            <a:pPr marL="228600" lvl="0" indent="0" algn="l" rtl="0">
              <a:lnSpc>
                <a:spcPct val="120000"/>
              </a:lnSpc>
              <a:spcBef>
                <a:spcPts val="1800"/>
              </a:spcBef>
              <a:spcAft>
                <a:spcPts val="0"/>
              </a:spcAft>
              <a:buSzPct val="98039"/>
              <a:buNone/>
            </a:pPr>
            <a:r>
              <a:rPr lang="de-DE" sz="2400" b="1">
                <a:latin typeface="Aptos" panose="020B0004020202020204" pitchFamily="34" charset="0"/>
                <a:sym typeface="Arial"/>
              </a:rPr>
              <a:t>Verlust des wirtschaftlichen Werts </a:t>
            </a:r>
            <a:r>
              <a:rPr lang="de-DE" sz="2400">
                <a:latin typeface="Aptos" panose="020B0004020202020204" pitchFamily="34" charset="0"/>
                <a:sym typeface="Arial"/>
              </a:rPr>
              <a:t>von Produkten, die nur für einen Lebenszyklus verwendet werden </a:t>
            </a:r>
            <a:endParaRPr>
              <a:latin typeface="Aptos" panose="020B0004020202020204" pitchFamily="34" charset="0"/>
            </a:endParaRPr>
          </a:p>
        </p:txBody>
      </p:sp>
      <p:pic>
        <p:nvPicPr>
          <p:cNvPr id="357" name="Google Shape;357;p54" descr="Albero caducifoglio con riempimento a tinta unita"/>
          <p:cNvPicPr preferRelativeResize="0"/>
          <p:nvPr/>
        </p:nvPicPr>
        <p:blipFill rotWithShape="1">
          <a:blip r:embed="rId3">
            <a:alphaModFix/>
          </a:blip>
          <a:srcRect/>
          <a:stretch/>
        </p:blipFill>
        <p:spPr>
          <a:xfrm>
            <a:off x="5465469" y="1492502"/>
            <a:ext cx="630530" cy="630530"/>
          </a:xfrm>
          <a:prstGeom prst="rect">
            <a:avLst/>
          </a:prstGeom>
          <a:noFill/>
          <a:ln>
            <a:noFill/>
          </a:ln>
        </p:spPr>
      </p:pic>
      <p:pic>
        <p:nvPicPr>
          <p:cNvPr id="358" name="Google Shape;358;p54" descr="Vietato gettare rifiuti contorno"/>
          <p:cNvPicPr preferRelativeResize="0"/>
          <p:nvPr/>
        </p:nvPicPr>
        <p:blipFill rotWithShape="1">
          <a:blip r:embed="rId4">
            <a:alphaModFix/>
          </a:blip>
          <a:srcRect/>
          <a:stretch/>
        </p:blipFill>
        <p:spPr>
          <a:xfrm>
            <a:off x="5465470" y="2181270"/>
            <a:ext cx="630530" cy="630530"/>
          </a:xfrm>
          <a:prstGeom prst="rect">
            <a:avLst/>
          </a:prstGeom>
          <a:noFill/>
          <a:ln>
            <a:noFill/>
          </a:ln>
        </p:spPr>
      </p:pic>
      <p:pic>
        <p:nvPicPr>
          <p:cNvPr id="359" name="Google Shape;359;p54" descr="Centrale elettrica con riempimento a tinta unita"/>
          <p:cNvPicPr preferRelativeResize="0"/>
          <p:nvPr/>
        </p:nvPicPr>
        <p:blipFill rotWithShape="1">
          <a:blip r:embed="rId5">
            <a:alphaModFix/>
          </a:blip>
          <a:srcRect/>
          <a:stretch/>
        </p:blipFill>
        <p:spPr>
          <a:xfrm>
            <a:off x="5465469" y="2928276"/>
            <a:ext cx="630531" cy="630531"/>
          </a:xfrm>
          <a:prstGeom prst="rect">
            <a:avLst/>
          </a:prstGeom>
          <a:noFill/>
          <a:ln>
            <a:noFill/>
          </a:ln>
        </p:spPr>
      </p:pic>
      <p:pic>
        <p:nvPicPr>
          <p:cNvPr id="360" name="Google Shape;360;p54" descr="Cristalli contorno"/>
          <p:cNvPicPr preferRelativeResize="0"/>
          <p:nvPr/>
        </p:nvPicPr>
        <p:blipFill rotWithShape="1">
          <a:blip r:embed="rId6">
            <a:alphaModFix/>
          </a:blip>
          <a:srcRect/>
          <a:stretch/>
        </p:blipFill>
        <p:spPr>
          <a:xfrm>
            <a:off x="5465468" y="3581870"/>
            <a:ext cx="665680" cy="665680"/>
          </a:xfrm>
          <a:prstGeom prst="rect">
            <a:avLst/>
          </a:prstGeom>
          <a:noFill/>
          <a:ln>
            <a:noFill/>
          </a:ln>
        </p:spPr>
      </p:pic>
      <p:pic>
        <p:nvPicPr>
          <p:cNvPr id="361" name="Google Shape;361;p54" descr="Euro logo PNG transparent image download, size: 2000x2009px"/>
          <p:cNvPicPr preferRelativeResize="0"/>
          <p:nvPr/>
        </p:nvPicPr>
        <p:blipFill rotWithShape="1">
          <a:blip r:embed="rId7">
            <a:alphaModFix/>
          </a:blip>
          <a:srcRect/>
          <a:stretch/>
        </p:blipFill>
        <p:spPr>
          <a:xfrm>
            <a:off x="5429714" y="4402129"/>
            <a:ext cx="627881" cy="63053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Donut-Ökonomie</a:t>
            </a:r>
            <a:endParaRPr dirty="0">
              <a:latin typeface="Aptos Serif" panose="02020604070405020304" pitchFamily="18" charset="0"/>
              <a:ea typeface="Arial"/>
              <a:cs typeface="Aptos Serif" panose="02020604070405020304" pitchFamily="18" charset="0"/>
              <a:sym typeface="Arial"/>
            </a:endParaRPr>
          </a:p>
        </p:txBody>
      </p:sp>
      <p:sp>
        <p:nvSpPr>
          <p:cNvPr id="367" name="Google Shape;367;p5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fontScale="77500" lnSpcReduction="20000"/>
          </a:bodyPr>
          <a:lstStyle/>
          <a:p>
            <a:pPr marL="457200" lvl="0" indent="-228600" algn="l" rtl="0">
              <a:lnSpc>
                <a:spcPct val="120000"/>
              </a:lnSpc>
              <a:spcBef>
                <a:spcPts val="1800"/>
              </a:spcBef>
              <a:spcAft>
                <a:spcPts val="0"/>
              </a:spcAft>
              <a:buSzPct val="98039"/>
              <a:buNone/>
            </a:pPr>
            <a:r>
              <a:rPr lang="de-DE" sz="2400" b="1" dirty="0">
                <a:latin typeface="Aptos" panose="020B0004020202020204" pitchFamily="34" charset="0"/>
                <a:sym typeface="Arial"/>
              </a:rPr>
              <a:t>KATE RAWORTH: </a:t>
            </a:r>
            <a:br>
              <a:rPr lang="de-DE" sz="2400" b="1" dirty="0">
                <a:latin typeface="Aptos" panose="020B0004020202020204" pitchFamily="34" charset="0"/>
                <a:sym typeface="Arial"/>
              </a:rPr>
            </a:br>
            <a:r>
              <a:rPr lang="de-DE" sz="2400" dirty="0">
                <a:latin typeface="Aptos" panose="020B0004020202020204" pitchFamily="34" charset="0"/>
                <a:sym typeface="Arial"/>
              </a:rPr>
              <a:t>„Das Wohlergehen der Menschen hängt </a:t>
            </a:r>
            <a:r>
              <a:rPr lang="de-DE" sz="2400" b="1" dirty="0">
                <a:latin typeface="Aptos" panose="020B0004020202020204" pitchFamily="34" charset="0"/>
                <a:sym typeface="Arial"/>
              </a:rPr>
              <a:t>nicht nur davon ab, dass die Ressourcen in einem insgesamt guten natürlichen Zustand erhalten bleiben</a:t>
            </a:r>
            <a:r>
              <a:rPr lang="de-DE" sz="2400" dirty="0">
                <a:latin typeface="Aptos" panose="020B0004020202020204" pitchFamily="34" charset="0"/>
                <a:sym typeface="Arial"/>
              </a:rPr>
              <a:t>, sondern auch davon, dass </a:t>
            </a:r>
            <a:r>
              <a:rPr lang="de-DE" sz="2400" b="1" dirty="0">
                <a:latin typeface="Aptos" panose="020B0004020202020204" pitchFamily="34" charset="0"/>
                <a:sym typeface="Arial"/>
              </a:rPr>
              <a:t>die Bedürfnisse nach einem Leben in Würde und mit den richtigen Chancen erfüllt werden</a:t>
            </a:r>
            <a:r>
              <a:rPr lang="de-DE" sz="2400" dirty="0">
                <a:latin typeface="Aptos" panose="020B0004020202020204" pitchFamily="34" charset="0"/>
                <a:sym typeface="Arial"/>
              </a:rPr>
              <a:t>.“</a:t>
            </a:r>
            <a:endParaRPr dirty="0">
              <a:latin typeface="Aptos" panose="020B0004020202020204" pitchFamily="34" charset="0"/>
              <a:sym typeface="Arial"/>
            </a:endParaRPr>
          </a:p>
        </p:txBody>
      </p:sp>
      <p:pic>
        <p:nvPicPr>
          <p:cNvPr id="368" name="Google Shape;368;p55" descr="doughnut economics boundaries"/>
          <p:cNvPicPr preferRelativeResize="0"/>
          <p:nvPr/>
        </p:nvPicPr>
        <p:blipFill rotWithShape="1">
          <a:blip r:embed="rId3">
            <a:alphaModFix/>
          </a:blip>
          <a:srcRect/>
          <a:stretch/>
        </p:blipFill>
        <p:spPr>
          <a:xfrm>
            <a:off x="6478867" y="807478"/>
            <a:ext cx="5713133" cy="4792376"/>
          </a:xfrm>
          <a:prstGeom prst="rect">
            <a:avLst/>
          </a:prstGeom>
          <a:noFill/>
          <a:ln>
            <a:noFill/>
          </a:ln>
        </p:spPr>
      </p:pic>
      <p:sp>
        <p:nvSpPr>
          <p:cNvPr id="369" name="Google Shape;369;p55"/>
          <p:cNvSpPr txBox="1"/>
          <p:nvPr/>
        </p:nvSpPr>
        <p:spPr>
          <a:xfrm>
            <a:off x="7151239" y="5599854"/>
            <a:ext cx="3134184"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900" b="0" i="0" u="none" strike="noStrike" cap="none">
                <a:solidFill>
                  <a:srgbClr val="000000"/>
                </a:solidFill>
                <a:latin typeface="Arial"/>
                <a:ea typeface="Arial"/>
                <a:cs typeface="Arial"/>
                <a:sym typeface="Arial"/>
              </a:rPr>
              <a:t>Picture: https://earth.org/what-is-doughnut-economics/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11"/>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5400" dirty="0">
                <a:latin typeface="Aptos Serif" panose="02020604070405020304" pitchFamily="18" charset="0"/>
                <a:ea typeface="Arial"/>
                <a:cs typeface="Aptos Serif" panose="02020604070405020304" pitchFamily="18" charset="0"/>
                <a:sym typeface="Arial"/>
              </a:rPr>
              <a:t>Die GPP- Definition</a:t>
            </a:r>
            <a:endParaRPr sz="5400"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56"/>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Green Public </a:t>
            </a:r>
            <a:r>
              <a:rPr lang="de-DE" dirty="0" err="1">
                <a:latin typeface="Aptos Serif" panose="02020604070405020304" pitchFamily="18" charset="0"/>
                <a:ea typeface="Arial"/>
                <a:cs typeface="Aptos Serif" panose="02020604070405020304" pitchFamily="18" charset="0"/>
                <a:sym typeface="Arial"/>
              </a:rPr>
              <a:t>Procurement</a:t>
            </a:r>
            <a:endParaRPr dirty="0">
              <a:latin typeface="Aptos Serif" panose="02020604070405020304" pitchFamily="18" charset="0"/>
              <a:ea typeface="Arial"/>
              <a:cs typeface="Aptos Serif" panose="02020604070405020304" pitchFamily="18" charset="0"/>
              <a:sym typeface="Arial"/>
            </a:endParaRPr>
          </a:p>
        </p:txBody>
      </p:sp>
      <p:sp>
        <p:nvSpPr>
          <p:cNvPr id="380" name="Google Shape;380;p56"/>
          <p:cNvSpPr txBox="1">
            <a:spLocks noGrp="1"/>
          </p:cNvSpPr>
          <p:nvPr>
            <p:ph type="body" idx="1"/>
          </p:nvPr>
        </p:nvSpPr>
        <p:spPr>
          <a:xfrm>
            <a:off x="595523" y="2676525"/>
            <a:ext cx="6204670" cy="3597470"/>
          </a:xfrm>
          <a:prstGeom prst="rect">
            <a:avLst/>
          </a:prstGeom>
          <a:noFill/>
          <a:ln>
            <a:noFill/>
          </a:ln>
        </p:spPr>
        <p:txBody>
          <a:bodyPr spcFirstLastPara="1" wrap="square" lIns="0" tIns="45700" rIns="91425" bIns="45700" anchor="t" anchorCtr="0">
            <a:no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a:t>
            </a:r>
            <a:r>
              <a:rPr lang="de-DE" b="1" dirty="0">
                <a:latin typeface="Aptos" panose="020B0004020202020204" pitchFamily="34" charset="0"/>
                <a:sym typeface="Arial"/>
              </a:rPr>
              <a:t>Umweltorientierte Beschaffung (Green Public </a:t>
            </a:r>
            <a:r>
              <a:rPr lang="de-DE" b="1" dirty="0" err="1">
                <a:latin typeface="Aptos" panose="020B0004020202020204" pitchFamily="34" charset="0"/>
                <a:sym typeface="Arial"/>
              </a:rPr>
              <a:t>Procurement</a:t>
            </a:r>
            <a:r>
              <a:rPr lang="de-DE" b="1" dirty="0">
                <a:latin typeface="Aptos" panose="020B0004020202020204" pitchFamily="34" charset="0"/>
                <a:sym typeface="Arial"/>
              </a:rPr>
              <a:t>, GPP) </a:t>
            </a:r>
            <a:r>
              <a:rPr lang="de-DE" dirty="0">
                <a:latin typeface="Aptos" panose="020B0004020202020204" pitchFamily="34" charset="0"/>
                <a:sym typeface="Arial"/>
              </a:rPr>
              <a:t>ist ein Ansatz, bei dem </a:t>
            </a:r>
            <a:r>
              <a:rPr lang="de-DE" b="1" dirty="0">
                <a:latin typeface="Aptos" panose="020B0004020202020204" pitchFamily="34" charset="0"/>
                <a:sym typeface="Arial"/>
              </a:rPr>
              <a:t>öffentliche Behörden Umweltkriterien in alle Phasen des Beschaffungsprozesses einbeziehen</a:t>
            </a:r>
            <a:r>
              <a:rPr lang="de-DE" dirty="0">
                <a:latin typeface="Aptos" panose="020B0004020202020204" pitchFamily="34" charset="0"/>
                <a:sym typeface="Arial"/>
              </a:rPr>
              <a:t> und so die Verbreitung von Umwelttechnologien und die Entwicklung umweltfreundlicher Produkte fördern, indem sie Ergebnisse und Lösungen recherchieren und auswählen, die </a:t>
            </a:r>
            <a:r>
              <a:rPr lang="de-DE" b="1" dirty="0">
                <a:latin typeface="Aptos" panose="020B0004020202020204" pitchFamily="34" charset="0"/>
                <a:sym typeface="Arial"/>
              </a:rPr>
              <a:t>während ihres gesamten Lebenszyklus möglichst geringe Auswirkungen auf die Umwelt haben</a:t>
            </a:r>
            <a:r>
              <a:rPr lang="de-DE" dirty="0">
                <a:latin typeface="Aptos" panose="020B0004020202020204" pitchFamily="34" charset="0"/>
                <a:sym typeface="Arial"/>
              </a:rPr>
              <a:t>.“</a:t>
            </a:r>
            <a:endParaRPr dirty="0">
              <a:latin typeface="Aptos" panose="020B0004020202020204" pitchFamily="34" charset="0"/>
            </a:endParaRPr>
          </a:p>
        </p:txBody>
      </p:sp>
      <p:sp>
        <p:nvSpPr>
          <p:cNvPr id="381" name="Google Shape;381;p56"/>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p>
            <a:pPr marL="101600" lvl="0" indent="0" algn="l" rtl="0">
              <a:lnSpc>
                <a:spcPct val="90000"/>
              </a:lnSpc>
              <a:spcBef>
                <a:spcPts val="1800"/>
              </a:spcBef>
              <a:spcAft>
                <a:spcPts val="0"/>
              </a:spcAft>
              <a:buSzPts val="2000"/>
              <a:buNone/>
            </a:pPr>
            <a:r>
              <a:rPr lang="de-DE" dirty="0">
                <a:latin typeface="Aptos" panose="020B0004020202020204" pitchFamily="34" charset="0"/>
                <a:sym typeface="Arial"/>
              </a:rPr>
              <a:t>Die europäische Definition der umweltorientierten öffentlichen Beschaffung betont fünf Aspekte:</a:t>
            </a:r>
            <a:endParaRPr dirty="0">
              <a:latin typeface="Aptos" panose="020B0004020202020204" pitchFamily="34" charset="0"/>
              <a:sym typeface="Arial"/>
            </a:endParaRPr>
          </a:p>
        </p:txBody>
      </p:sp>
      <p:sp>
        <p:nvSpPr>
          <p:cNvPr id="382" name="Google Shape;382;p56"/>
          <p:cNvSpPr/>
          <p:nvPr/>
        </p:nvSpPr>
        <p:spPr>
          <a:xfrm>
            <a:off x="9043280" y="4468900"/>
            <a:ext cx="977030" cy="975485"/>
          </a:xfrm>
          <a:prstGeom prst="downArrow">
            <a:avLst>
              <a:gd name="adj1" fmla="val 50000"/>
              <a:gd name="adj2" fmla="val 50000"/>
            </a:avLst>
          </a:prstGeom>
          <a:solidFill>
            <a:schemeClr val="accent6"/>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8"/>
          <p:cNvSpPr txBox="1">
            <a:spLocks noGrp="1"/>
          </p:cNvSpPr>
          <p:nvPr>
            <p:ph type="title"/>
          </p:nvPr>
        </p:nvSpPr>
        <p:spPr>
          <a:xfrm>
            <a:off x="575310" y="278129"/>
            <a:ext cx="605095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Was bedeutet „Nachhaltigkeit“?</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36" name="Google Shape;136;p8"/>
          <p:cNvSpPr txBox="1">
            <a:spLocks noGrp="1"/>
          </p:cNvSpPr>
          <p:nvPr>
            <p:ph type="body" idx="1"/>
          </p:nvPr>
        </p:nvSpPr>
        <p:spPr>
          <a:xfrm>
            <a:off x="575310" y="2401343"/>
            <a:ext cx="5484194" cy="46162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595959"/>
              </a:buClr>
              <a:buSzPts val="2800"/>
              <a:buFont typeface="Play"/>
              <a:buNone/>
            </a:pPr>
            <a:r>
              <a:rPr lang="de-DE" sz="2400" b="1" i="0" u="none" strike="noStrike" cap="none" dirty="0">
                <a:solidFill>
                  <a:srgbClr val="595959"/>
                </a:solidFill>
                <a:latin typeface="Aptos Serif" panose="02020604070405020304" pitchFamily="18" charset="0"/>
                <a:ea typeface="Play"/>
                <a:cs typeface="Aptos Serif" panose="02020604070405020304" pitchFamily="18" charset="0"/>
                <a:sym typeface="Play"/>
              </a:rPr>
              <a:t>Einige wichtige historische Daten</a:t>
            </a:r>
            <a:endParaRPr sz="2400" b="1" i="0" u="none" strike="noStrike" cap="none" dirty="0">
              <a:solidFill>
                <a:srgbClr val="595959"/>
              </a:solidFill>
              <a:latin typeface="Aptos Serif" panose="02020604070405020304" pitchFamily="18" charset="0"/>
              <a:ea typeface="Play"/>
              <a:cs typeface="Aptos Serif" panose="02020604070405020304" pitchFamily="18" charset="0"/>
              <a:sym typeface="Play"/>
            </a:endParaRPr>
          </a:p>
        </p:txBody>
      </p:sp>
      <p:sp>
        <p:nvSpPr>
          <p:cNvPr id="137" name="Google Shape;137;p8"/>
          <p:cNvSpPr txBox="1"/>
          <p:nvPr/>
        </p:nvSpPr>
        <p:spPr>
          <a:xfrm>
            <a:off x="532356" y="3366302"/>
            <a:ext cx="6093912"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dirty="0">
                <a:solidFill>
                  <a:srgbClr val="000000"/>
                </a:solidFill>
                <a:latin typeface="Aptos" panose="020B0004020202020204" pitchFamily="34" charset="0"/>
                <a:ea typeface="Roboto"/>
                <a:cs typeface="Roboto"/>
                <a:sym typeface="Roboto"/>
              </a:rPr>
              <a:t>1972 – </a:t>
            </a:r>
            <a:r>
              <a:rPr lang="de-DE" sz="2000" b="1" i="0" u="none" strike="noStrike" cap="none" dirty="0">
                <a:solidFill>
                  <a:srgbClr val="035854"/>
                </a:solidFill>
                <a:latin typeface="Aptos" panose="020B0004020202020204" pitchFamily="34" charset="0"/>
                <a:ea typeface="Roboto"/>
                <a:cs typeface="Roboto"/>
                <a:sym typeface="Roboto"/>
              </a:rPr>
              <a:t>Konferenz der Vereinten Nationen über die Umwelt des Menschen  </a:t>
            </a:r>
            <a:endParaRPr sz="2000" b="0" i="0" u="none" strike="noStrike" cap="none" dirty="0">
              <a:solidFill>
                <a:srgbClr val="035854"/>
              </a:solidFill>
              <a:latin typeface="Aptos" panose="020B0004020202020204" pitchFamily="34" charset="0"/>
              <a:ea typeface="Roboto"/>
              <a:cs typeface="Roboto"/>
              <a:sym typeface="Roboto"/>
            </a:endParaRPr>
          </a:p>
        </p:txBody>
      </p:sp>
      <p:sp>
        <p:nvSpPr>
          <p:cNvPr id="138" name="Google Shape;138;p8"/>
          <p:cNvSpPr txBox="1"/>
          <p:nvPr/>
        </p:nvSpPr>
        <p:spPr>
          <a:xfrm>
            <a:off x="532356" y="5257618"/>
            <a:ext cx="6093912"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1" i="0" u="none" strike="noStrike" cap="none">
                <a:solidFill>
                  <a:srgbClr val="000000"/>
                </a:solidFill>
                <a:latin typeface="Aptos" panose="020B0004020202020204" pitchFamily="34" charset="0"/>
                <a:ea typeface="Roboto"/>
                <a:cs typeface="Roboto"/>
                <a:sym typeface="Roboto"/>
              </a:rPr>
              <a:t>1987 – </a:t>
            </a:r>
            <a:r>
              <a:rPr lang="de-DE" sz="2000" b="1" i="0" u="none" strike="noStrike" cap="none">
                <a:solidFill>
                  <a:srgbClr val="035854"/>
                </a:solidFill>
                <a:latin typeface="Aptos" panose="020B0004020202020204" pitchFamily="34" charset="0"/>
                <a:ea typeface="Roboto"/>
                <a:cs typeface="Roboto"/>
                <a:sym typeface="Roboto"/>
              </a:rPr>
              <a:t>Brundtland-Bericht: „Unsere gemeinsame Zukunft“</a:t>
            </a:r>
            <a:endParaRPr sz="2000" b="0" i="0" u="none" strike="noStrike" cap="none">
              <a:solidFill>
                <a:srgbClr val="035854"/>
              </a:solidFill>
              <a:latin typeface="Aptos" panose="020B0004020202020204" pitchFamily="34" charset="0"/>
              <a:ea typeface="Roboto"/>
              <a:cs typeface="Roboto"/>
              <a:sym typeface="Roboto"/>
            </a:endParaRPr>
          </a:p>
        </p:txBody>
      </p:sp>
      <p:sp>
        <p:nvSpPr>
          <p:cNvPr id="139" name="Google Shape;139;p8"/>
          <p:cNvSpPr/>
          <p:nvPr/>
        </p:nvSpPr>
        <p:spPr>
          <a:xfrm>
            <a:off x="532356" y="4342513"/>
            <a:ext cx="5952611" cy="70788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000"/>
              <a:buFont typeface="Arial"/>
              <a:buNone/>
            </a:pPr>
            <a:r>
              <a:rPr lang="de-DE" sz="2000" b="1" i="0" u="none" strike="noStrike" cap="none">
                <a:solidFill>
                  <a:schemeClr val="dk1"/>
                </a:solidFill>
                <a:latin typeface="Aptos" panose="020B0004020202020204" pitchFamily="34" charset="0"/>
                <a:ea typeface="Roboto"/>
                <a:cs typeface="Roboto"/>
                <a:sym typeface="Roboto"/>
              </a:rPr>
              <a:t>1972 – </a:t>
            </a:r>
            <a:r>
              <a:rPr lang="de-DE" sz="2000" b="1" i="0" u="none" strike="noStrike" cap="none">
                <a:solidFill>
                  <a:srgbClr val="035854"/>
                </a:solidFill>
                <a:latin typeface="Aptos" panose="020B0004020202020204" pitchFamily="34" charset="0"/>
                <a:ea typeface="Roboto"/>
                <a:cs typeface="Roboto"/>
                <a:sym typeface="Roboto"/>
              </a:rPr>
              <a:t>Bericht „Die Grenzen des Wachstums“ (Club of Rome)</a:t>
            </a:r>
            <a:endParaRPr>
              <a:latin typeface="Aptos" panose="020B0004020202020204" pitchFamily="34" charset="0"/>
            </a:endParaRPr>
          </a:p>
        </p:txBody>
      </p:sp>
      <p:pic>
        <p:nvPicPr>
          <p:cNvPr id="140" name="Google Shape;140;p8" descr="Globo terrestre: Asia con riempimento a tinta unita"/>
          <p:cNvPicPr preferRelativeResize="0"/>
          <p:nvPr/>
        </p:nvPicPr>
        <p:blipFill rotWithShape="1">
          <a:blip r:embed="rId3">
            <a:alphaModFix/>
          </a:blip>
          <a:srcRect/>
          <a:stretch/>
        </p:blipFill>
        <p:spPr>
          <a:xfrm>
            <a:off x="93657" y="3491998"/>
            <a:ext cx="457200" cy="457200"/>
          </a:xfrm>
          <a:prstGeom prst="rect">
            <a:avLst/>
          </a:prstGeom>
          <a:noFill/>
          <a:ln>
            <a:noFill/>
          </a:ln>
        </p:spPr>
      </p:pic>
      <p:pic>
        <p:nvPicPr>
          <p:cNvPr id="141" name="Google Shape;141;p8" descr="Documento con riempimento a tinta unita"/>
          <p:cNvPicPr preferRelativeResize="0"/>
          <p:nvPr/>
        </p:nvPicPr>
        <p:blipFill rotWithShape="1">
          <a:blip r:embed="rId4">
            <a:alphaModFix/>
          </a:blip>
          <a:srcRect/>
          <a:stretch/>
        </p:blipFill>
        <p:spPr>
          <a:xfrm>
            <a:off x="93657" y="4455629"/>
            <a:ext cx="481653" cy="481653"/>
          </a:xfrm>
          <a:prstGeom prst="rect">
            <a:avLst/>
          </a:prstGeom>
          <a:noFill/>
          <a:ln>
            <a:noFill/>
          </a:ln>
        </p:spPr>
      </p:pic>
      <p:pic>
        <p:nvPicPr>
          <p:cNvPr id="142" name="Google Shape;142;p8" descr="Mano aperta con pianta con riempimento a tinta unita"/>
          <p:cNvPicPr preferRelativeResize="0"/>
          <p:nvPr/>
        </p:nvPicPr>
        <p:blipFill rotWithShape="1">
          <a:blip r:embed="rId5">
            <a:alphaModFix/>
          </a:blip>
          <a:srcRect/>
          <a:stretch/>
        </p:blipFill>
        <p:spPr>
          <a:xfrm>
            <a:off x="75156" y="5382941"/>
            <a:ext cx="457200" cy="457200"/>
          </a:xfrm>
          <a:prstGeom prst="rect">
            <a:avLst/>
          </a:prstGeom>
          <a:noFill/>
          <a:ln>
            <a:noFill/>
          </a:ln>
        </p:spPr>
      </p:pic>
      <p:pic>
        <p:nvPicPr>
          <p:cNvPr id="7" name="Bildplatzhalter 6">
            <a:extLst>
              <a:ext uri="{FF2B5EF4-FFF2-40B4-BE49-F238E27FC236}">
                <a16:creationId xmlns:a16="http://schemas.microsoft.com/office/drawing/2014/main" id="{4CF7C30F-77F5-21B4-2D86-92E01765504A}"/>
              </a:ext>
            </a:extLst>
          </p:cNvPr>
          <p:cNvPicPr>
            <a:picLocks noGrp="1" noChangeAspect="1"/>
          </p:cNvPicPr>
          <p:nvPr>
            <p:ph type="pic" idx="2"/>
          </p:nvPr>
        </p:nvPicPr>
        <p:blipFill>
          <a:blip r:embed="rId6"/>
          <a:srcRect t="8115" b="8115"/>
          <a:stretch>
            <a:fillRect/>
          </a:stretch>
        </p:blipFill>
        <p:spPr>
          <a:prstGeom prst="flowChartDelay">
            <a:avLst/>
          </a:prstGeom>
          <a:solidFill>
            <a:srgbClr val="87C3CD"/>
          </a:solidFill>
          <a:ln>
            <a:noFill/>
          </a:ln>
        </p:spPr>
      </p:pic>
      <p:sp>
        <p:nvSpPr>
          <p:cNvPr id="8" name="Textfeld 7">
            <a:extLst>
              <a:ext uri="{FF2B5EF4-FFF2-40B4-BE49-F238E27FC236}">
                <a16:creationId xmlns:a16="http://schemas.microsoft.com/office/drawing/2014/main" id="{844C1789-7C99-D1EF-B8C4-E214F2B02341}"/>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57"/>
          <p:cNvSpPr txBox="1">
            <a:spLocks noGrp="1"/>
          </p:cNvSpPr>
          <p:nvPr>
            <p:ph type="title"/>
          </p:nvPr>
        </p:nvSpPr>
        <p:spPr>
          <a:xfrm>
            <a:off x="609600" y="239978"/>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Fünf GPP-Aspekte</a:t>
            </a:r>
            <a:endParaRPr dirty="0">
              <a:latin typeface="Aptos Serif" panose="02020604070405020304" pitchFamily="18" charset="0"/>
              <a:ea typeface="Arial"/>
              <a:cs typeface="Aptos Serif" panose="02020604070405020304" pitchFamily="18" charset="0"/>
              <a:sym typeface="Arial"/>
            </a:endParaRPr>
          </a:p>
        </p:txBody>
      </p:sp>
      <p:sp>
        <p:nvSpPr>
          <p:cNvPr id="388" name="Google Shape;388;p57"/>
          <p:cNvSpPr/>
          <p:nvPr/>
        </p:nvSpPr>
        <p:spPr>
          <a:xfrm>
            <a:off x="2242157" y="4361145"/>
            <a:ext cx="2279737" cy="1665961"/>
          </a:xfrm>
          <a:prstGeom prst="flowChartAlternateProcess">
            <a:avLst/>
          </a:prstGeom>
          <a:solidFill>
            <a:schemeClr val="accent1"/>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1400" b="0" i="0" u="none" strike="noStrike" cap="none">
                <a:solidFill>
                  <a:schemeClr val="lt1"/>
                </a:solidFill>
                <a:latin typeface="Arial"/>
                <a:ea typeface="Arial"/>
                <a:cs typeface="Arial"/>
                <a:sym typeface="Arial"/>
              </a:rPr>
              <a:t>process steps</a:t>
            </a:r>
            <a:endParaRPr sz="1400" b="0" i="0" u="none" strike="noStrike" cap="none">
              <a:solidFill>
                <a:schemeClr val="lt1"/>
              </a:solidFill>
              <a:latin typeface="Arial"/>
              <a:ea typeface="Arial"/>
              <a:cs typeface="Arial"/>
              <a:sym typeface="Arial"/>
            </a:endParaRPr>
          </a:p>
        </p:txBody>
      </p:sp>
      <p:sp>
        <p:nvSpPr>
          <p:cNvPr id="389" name="Google Shape;389;p57"/>
          <p:cNvSpPr/>
          <p:nvPr/>
        </p:nvSpPr>
        <p:spPr>
          <a:xfrm>
            <a:off x="4899763" y="4361145"/>
            <a:ext cx="2655518" cy="1665961"/>
          </a:xfrm>
          <a:prstGeom prst="flowChartAlternateProcess">
            <a:avLst/>
          </a:prstGeom>
          <a:solidFill>
            <a:schemeClr val="accent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a:solidFill>
                  <a:schemeClr val="lt1"/>
                </a:solidFill>
                <a:latin typeface="Aptos" panose="020B0004020202020204" pitchFamily="34" charset="0"/>
              </a:rPr>
              <a:t>Umweltkriterien</a:t>
            </a:r>
            <a:endParaRPr sz="2400" b="1" i="0" u="none" strike="noStrike" cap="none">
              <a:solidFill>
                <a:schemeClr val="lt1"/>
              </a:solidFill>
              <a:latin typeface="Aptos" panose="020B0004020202020204" pitchFamily="34" charset="0"/>
              <a:sym typeface="Arial"/>
            </a:endParaRPr>
          </a:p>
        </p:txBody>
      </p:sp>
      <p:sp>
        <p:nvSpPr>
          <p:cNvPr id="390" name="Google Shape;390;p57"/>
          <p:cNvSpPr/>
          <p:nvPr/>
        </p:nvSpPr>
        <p:spPr>
          <a:xfrm>
            <a:off x="7761961" y="4363158"/>
            <a:ext cx="2655518" cy="1665961"/>
          </a:xfrm>
          <a:prstGeom prst="flowChartAlternateProcess">
            <a:avLst/>
          </a:prstGeom>
          <a:solidFill>
            <a:srgbClr val="0F4991"/>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i="0" u="none" strike="noStrike" cap="none">
                <a:solidFill>
                  <a:schemeClr val="lt1"/>
                </a:solidFill>
                <a:latin typeface="Aptos" panose="020B0004020202020204" pitchFamily="34" charset="0"/>
                <a:sym typeface="Arial"/>
              </a:rPr>
              <a:t>Auswirkungen auf die Umwelt</a:t>
            </a:r>
            <a:endParaRPr sz="2400" b="1" i="0" u="none" strike="noStrike" cap="none">
              <a:solidFill>
                <a:schemeClr val="lt1"/>
              </a:solidFill>
              <a:latin typeface="Aptos" panose="020B0004020202020204" pitchFamily="34" charset="0"/>
              <a:sym typeface="Arial"/>
            </a:endParaRPr>
          </a:p>
        </p:txBody>
      </p:sp>
      <p:sp>
        <p:nvSpPr>
          <p:cNvPr id="391" name="Google Shape;391;p57"/>
          <p:cNvSpPr/>
          <p:nvPr/>
        </p:nvSpPr>
        <p:spPr>
          <a:xfrm>
            <a:off x="9244208" y="2434369"/>
            <a:ext cx="2655518" cy="1665961"/>
          </a:xfrm>
          <a:prstGeom prst="flowChartAlternateProcess">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de-DE" sz="2400" b="1" i="0" u="none" strike="noStrike" cap="none">
                <a:solidFill>
                  <a:schemeClr val="lt1"/>
                </a:solidFill>
                <a:latin typeface="Aptos" panose="020B0004020202020204" pitchFamily="34" charset="0"/>
                <a:sym typeface="Arial"/>
              </a:rPr>
              <a:t>Lebenszyklus</a:t>
            </a:r>
            <a:endParaRPr sz="2400" b="1" i="0" u="none" strike="noStrike" cap="none">
              <a:solidFill>
                <a:schemeClr val="lt1"/>
              </a:solidFill>
              <a:latin typeface="Aptos" panose="020B0004020202020204" pitchFamily="34" charset="0"/>
              <a:sym typeface="Arial"/>
            </a:endParaRPr>
          </a:p>
        </p:txBody>
      </p:sp>
      <p:sp>
        <p:nvSpPr>
          <p:cNvPr id="392" name="Google Shape;392;p57"/>
          <p:cNvSpPr/>
          <p:nvPr/>
        </p:nvSpPr>
        <p:spPr>
          <a:xfrm>
            <a:off x="462456" y="2496856"/>
            <a:ext cx="2747376" cy="1665961"/>
          </a:xfrm>
          <a:prstGeom prst="flowChartAlternateProcess">
            <a:avLst/>
          </a:prstGeom>
          <a:solidFill>
            <a:srgbClr val="4C7BA5"/>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400" b="1" dirty="0">
                <a:solidFill>
                  <a:schemeClr val="lt1"/>
                </a:solidFill>
                <a:latin typeface="Aptos" panose="020B0004020202020204" pitchFamily="34" charset="0"/>
              </a:rPr>
              <a:t>Öffentliche Auftraggeber</a:t>
            </a:r>
            <a:endParaRPr sz="2400" b="1" i="0" u="none" strike="noStrike" cap="none" dirty="0">
              <a:solidFill>
                <a:schemeClr val="lt1"/>
              </a:solidFill>
              <a:latin typeface="Aptos" panose="020B0004020202020204" pitchFamily="34" charset="0"/>
              <a:sym typeface="Arial"/>
            </a:endParaRPr>
          </a:p>
        </p:txBody>
      </p:sp>
      <p:sp>
        <p:nvSpPr>
          <p:cNvPr id="393" name="Google Shape;393;p57"/>
          <p:cNvSpPr/>
          <p:nvPr/>
        </p:nvSpPr>
        <p:spPr>
          <a:xfrm>
            <a:off x="2037565" y="4361144"/>
            <a:ext cx="2655518" cy="1665961"/>
          </a:xfrm>
          <a:prstGeom prst="flowChartAlternateProcess">
            <a:avLst/>
          </a:prstGeom>
          <a:solidFill>
            <a:schemeClr val="accent2"/>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de-DE" sz="2400" b="1" i="0" u="none" strike="noStrike" cap="none">
                <a:solidFill>
                  <a:schemeClr val="lt1"/>
                </a:solidFill>
                <a:latin typeface="Aptos" panose="020B0004020202020204" pitchFamily="34" charset="0"/>
                <a:sym typeface="Arial"/>
              </a:rPr>
              <a:t>Prozess</a:t>
            </a:r>
            <a:r>
              <a:rPr lang="de-DE" sz="2400" b="1">
                <a:solidFill>
                  <a:schemeClr val="lt1"/>
                </a:solidFill>
                <a:latin typeface="Aptos" panose="020B0004020202020204" pitchFamily="34" charset="0"/>
              </a:rPr>
              <a:t>- orientierung</a:t>
            </a:r>
            <a:endParaRPr sz="2400" b="1" i="0" u="none" strike="noStrike" cap="none">
              <a:solidFill>
                <a:schemeClr val="lt1"/>
              </a:solidFill>
              <a:latin typeface="Aptos" panose="020B0004020202020204" pitchFamily="34" charset="0"/>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8"/>
          <p:cNvSpPr txBox="1">
            <a:spLocks noGrp="1"/>
          </p:cNvSpPr>
          <p:nvPr>
            <p:ph type="ctrTitle"/>
          </p:nvPr>
        </p:nvSpPr>
        <p:spPr>
          <a:xfrm>
            <a:off x="4959484" y="4761889"/>
            <a:ext cx="7199187" cy="14020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6000"/>
              <a:buNone/>
            </a:pPr>
            <a:r>
              <a:rPr lang="de-DE" sz="4800" dirty="0">
                <a:latin typeface="Aptos Serif" panose="02020604070405020304" pitchFamily="18" charset="0"/>
                <a:ea typeface="Arial"/>
                <a:cs typeface="Aptos Serif" panose="02020604070405020304" pitchFamily="18" charset="0"/>
                <a:sym typeface="Arial"/>
              </a:rPr>
              <a:t>Was ist SPP – Nachhaltige öffentliche Beschaffung?</a:t>
            </a:r>
            <a:br>
              <a:rPr lang="de-DE" sz="4800" dirty="0">
                <a:latin typeface="Aptos Serif" panose="02020604070405020304" pitchFamily="18" charset="0"/>
                <a:ea typeface="Arial"/>
                <a:cs typeface="Aptos Serif" panose="02020604070405020304" pitchFamily="18" charset="0"/>
                <a:sym typeface="Arial"/>
              </a:rPr>
            </a:br>
            <a:r>
              <a:rPr lang="de-DE" sz="2000" b="0" dirty="0">
                <a:latin typeface="Aptos Serif" panose="02020604070405020304" pitchFamily="18" charset="0"/>
                <a:ea typeface="Arial"/>
                <a:cs typeface="Aptos Serif" panose="02020604070405020304" pitchFamily="18" charset="0"/>
                <a:sym typeface="Arial"/>
              </a:rPr>
              <a:t>(</a:t>
            </a:r>
            <a:r>
              <a:rPr lang="de-DE" sz="2000" b="0" dirty="0" err="1">
                <a:latin typeface="Aptos Serif" panose="02020604070405020304" pitchFamily="18" charset="0"/>
                <a:ea typeface="Arial"/>
                <a:cs typeface="Aptos Serif" panose="02020604070405020304" pitchFamily="18" charset="0"/>
                <a:sym typeface="Arial"/>
              </a:rPr>
              <a:t>Sustainable</a:t>
            </a:r>
            <a:r>
              <a:rPr lang="de-DE" sz="2000" b="0" dirty="0">
                <a:latin typeface="Aptos Serif" panose="02020604070405020304" pitchFamily="18" charset="0"/>
                <a:ea typeface="Arial"/>
                <a:cs typeface="Aptos Serif" panose="02020604070405020304" pitchFamily="18" charset="0"/>
                <a:sym typeface="Arial"/>
              </a:rPr>
              <a:t> Public </a:t>
            </a:r>
            <a:r>
              <a:rPr lang="de-DE" sz="2000" b="0" dirty="0" err="1">
                <a:latin typeface="Aptos Serif" panose="02020604070405020304" pitchFamily="18" charset="0"/>
                <a:ea typeface="Arial"/>
                <a:cs typeface="Aptos Serif" panose="02020604070405020304" pitchFamily="18" charset="0"/>
                <a:sym typeface="Arial"/>
              </a:rPr>
              <a:t>Procurement</a:t>
            </a:r>
            <a:r>
              <a:rPr lang="de-DE" sz="2000" b="0" dirty="0">
                <a:latin typeface="Aptos Serif" panose="02020604070405020304" pitchFamily="18" charset="0"/>
                <a:ea typeface="Arial"/>
                <a:cs typeface="Aptos Serif" panose="02020604070405020304" pitchFamily="18" charset="0"/>
                <a:sym typeface="Arial"/>
              </a:rPr>
              <a:t>)</a:t>
            </a:r>
            <a:endParaRPr sz="2000" b="0" dirty="0">
              <a:latin typeface="Aptos Serif" panose="02020604070405020304" pitchFamily="18" charset="0"/>
              <a:ea typeface="Arial"/>
              <a:cs typeface="Aptos Serif" panose="02020604070405020304" pitchFamily="18" charset="0"/>
              <a:sym typeface="Arial"/>
            </a:endParaRPr>
          </a:p>
        </p:txBody>
      </p:sp>
      <p:sp>
        <p:nvSpPr>
          <p:cNvPr id="399" name="Google Shape;399;p58"/>
          <p:cNvSpPr/>
          <p:nvPr/>
        </p:nvSpPr>
        <p:spPr>
          <a:xfrm>
            <a:off x="4872985" y="315589"/>
            <a:ext cx="6959151" cy="347783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r>
              <a:rPr lang="de-DE" sz="2000" b="1" i="0" u="none" strike="noStrike" cap="none" dirty="0">
                <a:solidFill>
                  <a:srgbClr val="393939"/>
                </a:solidFill>
                <a:latin typeface="Aptos" panose="020B0004020202020204" pitchFamily="34" charset="0"/>
                <a:sym typeface="Arial"/>
              </a:rPr>
              <a:t>Nachhaltige öffentliche Beschaffung </a:t>
            </a:r>
            <a:r>
              <a:rPr lang="de-DE" sz="2000" b="0" i="0" u="none" strike="noStrike" cap="none" dirty="0">
                <a:solidFill>
                  <a:srgbClr val="393939"/>
                </a:solidFill>
                <a:latin typeface="Aptos" panose="020B0004020202020204" pitchFamily="34" charset="0"/>
                <a:sym typeface="Arial"/>
              </a:rPr>
              <a:t>bedeutet, sicherzustellen, dass die gekauften Produkte und Dienstleistungen auf </a:t>
            </a:r>
            <a:r>
              <a:rPr lang="de-DE" sz="2000" b="1" i="0" u="none" strike="noStrike" cap="none" dirty="0">
                <a:solidFill>
                  <a:srgbClr val="393939"/>
                </a:solidFill>
                <a:latin typeface="Aptos" panose="020B0004020202020204" pitchFamily="34" charset="0"/>
                <a:sym typeface="Arial"/>
              </a:rPr>
              <a:t>Basis der Lebenszykluskosten </a:t>
            </a:r>
            <a:r>
              <a:rPr lang="de-DE" sz="2000" b="0" i="0" u="none" strike="noStrike" cap="none" dirty="0">
                <a:solidFill>
                  <a:srgbClr val="393939"/>
                </a:solidFill>
                <a:latin typeface="Aptos" panose="020B0004020202020204" pitchFamily="34" charset="0"/>
                <a:sym typeface="Arial"/>
              </a:rPr>
              <a:t>ein gutes </a:t>
            </a:r>
            <a:r>
              <a:rPr lang="de-DE" sz="2000" b="1" i="0" u="none" strike="noStrike" cap="none" dirty="0">
                <a:solidFill>
                  <a:srgbClr val="393939"/>
                </a:solidFill>
                <a:latin typeface="Aptos" panose="020B0004020202020204" pitchFamily="34" charset="0"/>
                <a:sym typeface="Arial"/>
              </a:rPr>
              <a:t>Preis-Leistungs-Verhältnis</a:t>
            </a:r>
            <a:r>
              <a:rPr lang="de-DE" sz="2000" b="0" i="0" u="none" strike="noStrike" cap="none" dirty="0">
                <a:solidFill>
                  <a:srgbClr val="393939"/>
                </a:solidFill>
                <a:latin typeface="Aptos" panose="020B0004020202020204" pitchFamily="34" charset="0"/>
                <a:sym typeface="Arial"/>
              </a:rPr>
              <a:t> bieten und </a:t>
            </a:r>
            <a:r>
              <a:rPr lang="de-DE" sz="2000" b="1" i="0" u="none" strike="noStrike" cap="none" dirty="0">
                <a:solidFill>
                  <a:srgbClr val="393939"/>
                </a:solidFill>
                <a:latin typeface="Aptos" panose="020B0004020202020204" pitchFamily="34" charset="0"/>
                <a:sym typeface="Arial"/>
              </a:rPr>
              <a:t>Vorteile für die Umwelt, die Gesellschaft und die Wirtschaft </a:t>
            </a:r>
            <a:r>
              <a:rPr lang="de-DE" sz="2000" b="0" i="0" u="none" strike="noStrike" cap="none" dirty="0">
                <a:solidFill>
                  <a:srgbClr val="393939"/>
                </a:solidFill>
                <a:latin typeface="Aptos" panose="020B0004020202020204" pitchFamily="34" charset="0"/>
                <a:sym typeface="Arial"/>
              </a:rPr>
              <a:t>mit sich bringen. </a:t>
            </a:r>
            <a:endParaRPr dirty="0">
              <a:latin typeface="Aptos" panose="020B0004020202020204" pitchFamily="34" charset="0"/>
            </a:endParaRPr>
          </a:p>
          <a:p>
            <a:pPr marL="0" marR="0" lvl="0" indent="0" algn="l" rtl="0">
              <a:lnSpc>
                <a:spcPct val="100000"/>
              </a:lnSpc>
              <a:spcBef>
                <a:spcPts val="0"/>
              </a:spcBef>
              <a:spcAft>
                <a:spcPts val="0"/>
              </a:spcAft>
              <a:buNone/>
            </a:pPr>
            <a:endParaRPr sz="2000" b="0" i="0" u="none" strike="noStrike" cap="none" dirty="0">
              <a:solidFill>
                <a:srgbClr val="393939"/>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2000" b="0" i="0" u="none" strike="noStrike" cap="none" dirty="0">
                <a:solidFill>
                  <a:srgbClr val="393939"/>
                </a:solidFill>
                <a:latin typeface="Aptos" panose="020B0004020202020204" pitchFamily="34" charset="0"/>
                <a:sym typeface="Arial"/>
              </a:rPr>
              <a:t>Nachhaltige öffentliche Beschaffung spiegelt umfassende Ziele in Bezug auf </a:t>
            </a:r>
            <a:r>
              <a:rPr lang="de-DE" sz="2000" b="1" i="0" u="none" strike="noStrike" cap="none" dirty="0">
                <a:solidFill>
                  <a:srgbClr val="393939"/>
                </a:solidFill>
                <a:latin typeface="Aptos" panose="020B0004020202020204" pitchFamily="34" charset="0"/>
                <a:sym typeface="Arial"/>
              </a:rPr>
              <a:t>Ressourceneffizienz, Klimawandel, soziale Verantwortung und wirtschaftliche Widerstandsfähigkeit</a:t>
            </a:r>
            <a:r>
              <a:rPr lang="de-DE" sz="2000" b="0" i="0" u="none" strike="noStrike" cap="none" dirty="0">
                <a:solidFill>
                  <a:srgbClr val="393939"/>
                </a:solidFill>
                <a:latin typeface="Aptos" panose="020B0004020202020204" pitchFamily="34" charset="0"/>
                <a:sym typeface="Arial"/>
              </a:rPr>
              <a:t> wider.</a:t>
            </a:r>
            <a:endParaRPr sz="2000" b="0" i="0" u="none" strike="noStrike" cap="none" dirty="0">
              <a:solidFill>
                <a:srgbClr val="393939"/>
              </a:solidFill>
              <a:latin typeface="Aptos" panose="020B0004020202020204" pitchFamily="34" charset="0"/>
              <a:sym typeface="Arial"/>
            </a:endParaRPr>
          </a:p>
        </p:txBody>
      </p:sp>
      <p:pic>
        <p:nvPicPr>
          <p:cNvPr id="400" name="Google Shape;400;p58"/>
          <p:cNvPicPr preferRelativeResize="0"/>
          <p:nvPr/>
        </p:nvPicPr>
        <p:blipFill rotWithShape="1">
          <a:blip r:embed="rId3">
            <a:alphaModFix/>
          </a:blip>
          <a:srcRect/>
          <a:stretch/>
        </p:blipFill>
        <p:spPr>
          <a:xfrm>
            <a:off x="1089054" y="1138954"/>
            <a:ext cx="3429000" cy="3429000"/>
          </a:xfrm>
          <a:prstGeom prst="rect">
            <a:avLst/>
          </a:prstGeom>
          <a:noFill/>
          <a:ln>
            <a:noFill/>
          </a:ln>
        </p:spPr>
      </p:pic>
      <p:sp>
        <p:nvSpPr>
          <p:cNvPr id="2" name="Textfeld 1">
            <a:extLst>
              <a:ext uri="{FF2B5EF4-FFF2-40B4-BE49-F238E27FC236}">
                <a16:creationId xmlns:a16="http://schemas.microsoft.com/office/drawing/2014/main" id="{443BAA42-6D01-A416-E1A8-EF81EFA9110A}"/>
              </a:ext>
            </a:extLst>
          </p:cNvPr>
          <p:cNvSpPr txBox="1"/>
          <p:nvPr/>
        </p:nvSpPr>
        <p:spPr>
          <a:xfrm>
            <a:off x="169058" y="6627168"/>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9"/>
          <p:cNvSpPr txBox="1">
            <a:spLocks noGrp="1"/>
          </p:cNvSpPr>
          <p:nvPr>
            <p:ph type="title"/>
          </p:nvPr>
        </p:nvSpPr>
        <p:spPr>
          <a:xfrm>
            <a:off x="8089623" y="2648878"/>
            <a:ext cx="4102377" cy="2813668"/>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de-DE" sz="4000" dirty="0">
                <a:latin typeface="Aptos Serif" panose="02020604070405020304" pitchFamily="18" charset="0"/>
                <a:ea typeface="Arial"/>
                <a:cs typeface="Aptos Serif" panose="02020604070405020304" pitchFamily="18" charset="0"/>
                <a:sym typeface="Arial"/>
              </a:rPr>
              <a:t>Grundsätze für eine nachhaltige öffentliche Beschaffung (SPP)</a:t>
            </a:r>
            <a:endParaRPr sz="4000" dirty="0">
              <a:latin typeface="Aptos Serif" panose="02020604070405020304" pitchFamily="18" charset="0"/>
              <a:ea typeface="Arial"/>
              <a:cs typeface="Aptos Serif" panose="02020604070405020304" pitchFamily="18" charset="0"/>
              <a:sym typeface="Arial"/>
            </a:endParaRPr>
          </a:p>
        </p:txBody>
      </p:sp>
      <p:grpSp>
        <p:nvGrpSpPr>
          <p:cNvPr id="407" name="Google Shape;407;p59"/>
          <p:cNvGrpSpPr/>
          <p:nvPr/>
        </p:nvGrpSpPr>
        <p:grpSpPr>
          <a:xfrm>
            <a:off x="-104944" y="324101"/>
            <a:ext cx="8475708" cy="6351131"/>
            <a:chOff x="97373" y="942"/>
            <a:chExt cx="8475708" cy="6351131"/>
          </a:xfrm>
        </p:grpSpPr>
        <p:sp>
          <p:nvSpPr>
            <p:cNvPr id="408" name="Google Shape;408;p59"/>
            <p:cNvSpPr/>
            <p:nvPr/>
          </p:nvSpPr>
          <p:spPr>
            <a:xfrm rot="5400000">
              <a:off x="3682127" y="153976"/>
              <a:ext cx="2354363" cy="2048296"/>
            </a:xfrm>
            <a:prstGeom prst="hexagon">
              <a:avLst>
                <a:gd name="adj" fmla="val 25000"/>
                <a:gd name="vf" fmla="val 115470"/>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59"/>
            <p:cNvSpPr txBox="1"/>
            <p:nvPr/>
          </p:nvSpPr>
          <p:spPr>
            <a:xfrm>
              <a:off x="4104881" y="367831"/>
              <a:ext cx="1534364"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Gute</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öffentliche</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Beschaffung</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ist nachhaltige öffentliche Beschaffung.</a:t>
              </a:r>
              <a:endParaRPr sz="1600" b="0" i="0" u="none" strike="noStrike" cap="none" dirty="0">
                <a:solidFill>
                  <a:schemeClr val="lt1"/>
                </a:solidFill>
                <a:latin typeface="Aptos" panose="020B0004020202020204" pitchFamily="34" charset="0"/>
                <a:sym typeface="Arial"/>
              </a:endParaRPr>
            </a:p>
          </p:txBody>
        </p:sp>
        <p:sp>
          <p:nvSpPr>
            <p:cNvPr id="410" name="Google Shape;410;p59"/>
            <p:cNvSpPr/>
            <p:nvPr/>
          </p:nvSpPr>
          <p:spPr>
            <a:xfrm>
              <a:off x="5945612" y="471815"/>
              <a:ext cx="2627469"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59"/>
            <p:cNvSpPr txBox="1"/>
            <p:nvPr/>
          </p:nvSpPr>
          <p:spPr>
            <a:xfrm>
              <a:off x="5896140" y="471815"/>
              <a:ext cx="2627469" cy="1412618"/>
            </a:xfrm>
            <a:prstGeom prst="rect">
              <a:avLst/>
            </a:prstGeom>
            <a:noFill/>
            <a:ln>
              <a:noFill/>
            </a:ln>
          </p:spPr>
          <p:txBody>
            <a:bodyPr spcFirstLastPara="1" wrap="square" lIns="60950" tIns="60950" rIns="60950" bIns="60950" anchor="ctr" anchorCtr="0">
              <a:noAutofit/>
            </a:bodyPr>
            <a:lstStyle/>
            <a:p>
              <a:pPr marL="0" marR="0" lvl="0" indent="0" algn="l" rtl="0">
                <a:lnSpc>
                  <a:spcPct val="100000"/>
                </a:lnSpc>
                <a:spcBef>
                  <a:spcPts val="0"/>
                </a:spcBef>
                <a:spcAft>
                  <a:spcPts val="0"/>
                </a:spcAft>
                <a:buNone/>
              </a:pPr>
              <a:r>
                <a:rPr lang="de-DE" sz="1600" b="0" i="0" u="none" strike="noStrike" cap="none">
                  <a:solidFill>
                    <a:srgbClr val="000000"/>
                  </a:solidFill>
                  <a:latin typeface="Aptos" panose="020B0004020202020204" pitchFamily="34" charset="0"/>
                  <a:sym typeface="Arial"/>
                </a:rPr>
                <a:t>Die </a:t>
              </a:r>
              <a:r>
                <a:rPr lang="de-DE" sz="1600" b="1" i="0" u="none" strike="noStrike" cap="none">
                  <a:solidFill>
                    <a:srgbClr val="000000"/>
                  </a:solidFill>
                  <a:latin typeface="Aptos" panose="020B0004020202020204" pitchFamily="34" charset="0"/>
                  <a:sym typeface="Arial"/>
                </a:rPr>
                <a:t>SPP-Umsetzung</a:t>
              </a:r>
              <a:r>
                <a:rPr lang="de-DE" sz="1600" b="0" i="0" u="none" strike="noStrike" cap="none">
                  <a:solidFill>
                    <a:srgbClr val="000000"/>
                  </a:solidFill>
                  <a:latin typeface="Aptos" panose="020B0004020202020204" pitchFamily="34" charset="0"/>
                  <a:sym typeface="Arial"/>
                </a:rPr>
                <a:t> </a:t>
              </a:r>
              <a:r>
                <a:rPr lang="de-DE" sz="1600" b="1" i="0" u="none" strike="noStrike" cap="none">
                  <a:solidFill>
                    <a:srgbClr val="000000"/>
                  </a:solidFill>
                  <a:latin typeface="Aptos" panose="020B0004020202020204" pitchFamily="34" charset="0"/>
                  <a:sym typeface="Arial"/>
                </a:rPr>
                <a:t>erfordert</a:t>
              </a:r>
              <a:r>
                <a:rPr lang="de-DE" sz="1600" b="0" i="0" u="none" strike="noStrike" cap="none">
                  <a:solidFill>
                    <a:srgbClr val="000000"/>
                  </a:solidFill>
                  <a:latin typeface="Aptos" panose="020B0004020202020204" pitchFamily="34" charset="0"/>
                  <a:sym typeface="Arial"/>
                </a:rPr>
                <a:t> Führung.</a:t>
              </a:r>
              <a:endParaRPr>
                <a:latin typeface="Aptos" panose="020B0004020202020204" pitchFamily="34" charset="0"/>
              </a:endParaRPr>
            </a:p>
          </p:txBody>
        </p:sp>
        <p:sp>
          <p:nvSpPr>
            <p:cNvPr id="412" name="Google Shape;412;p59"/>
            <p:cNvSpPr/>
            <p:nvPr/>
          </p:nvSpPr>
          <p:spPr>
            <a:xfrm rot="5400000">
              <a:off x="1469967" y="153976"/>
              <a:ext cx="2354363" cy="2048296"/>
            </a:xfrm>
            <a:prstGeom prst="hexagon">
              <a:avLst>
                <a:gd name="adj" fmla="val 25000"/>
                <a:gd name="vf" fmla="val 115470"/>
              </a:avLst>
            </a:prstGeom>
            <a:solidFill>
              <a:srgbClr val="4295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59"/>
            <p:cNvSpPr txBox="1"/>
            <p:nvPr/>
          </p:nvSpPr>
          <p:spPr>
            <a:xfrm>
              <a:off x="1942193" y="367831"/>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414" name="Google Shape;414;p59"/>
            <p:cNvSpPr/>
            <p:nvPr/>
          </p:nvSpPr>
          <p:spPr>
            <a:xfrm rot="5400000">
              <a:off x="2571809" y="2152360"/>
              <a:ext cx="2354363" cy="2048296"/>
            </a:xfrm>
            <a:prstGeom prst="hexagon">
              <a:avLst>
                <a:gd name="adj" fmla="val 25000"/>
                <a:gd name="vf" fmla="val 115470"/>
              </a:avLst>
            </a:prstGeom>
            <a:solidFill>
              <a:srgbClr val="00585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59"/>
            <p:cNvSpPr txBox="1"/>
            <p:nvPr/>
          </p:nvSpPr>
          <p:spPr>
            <a:xfrm>
              <a:off x="2994563" y="2366215"/>
              <a:ext cx="1409910"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SPP trägt</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zu</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allgemeinen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politischen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Zielen</a:t>
              </a:r>
              <a:r>
                <a:rPr lang="de-DE" sz="1600" b="0" i="0" u="none" strike="noStrike" cap="none" dirty="0">
                  <a:solidFill>
                    <a:schemeClr val="lt1"/>
                  </a:solidFill>
                  <a:latin typeface="Aptos" panose="020B0004020202020204" pitchFamily="34" charset="0"/>
                  <a:sym typeface="Arial"/>
                </a:rPr>
                <a:t> </a:t>
              </a:r>
              <a:r>
                <a:rPr lang="de-DE" sz="1600" b="1" i="0" u="none" strike="noStrike" cap="none" dirty="0">
                  <a:solidFill>
                    <a:schemeClr val="lt1"/>
                  </a:solidFill>
                  <a:latin typeface="Aptos" panose="020B0004020202020204" pitchFamily="34" charset="0"/>
                  <a:sym typeface="Arial"/>
                </a:rPr>
                <a:t>bei.</a:t>
              </a:r>
              <a:endParaRPr sz="1600" b="0" i="0" u="none" strike="noStrike" cap="none" dirty="0">
                <a:solidFill>
                  <a:schemeClr val="lt1"/>
                </a:solidFill>
                <a:latin typeface="Aptos" panose="020B0004020202020204" pitchFamily="34" charset="0"/>
                <a:sym typeface="Arial"/>
              </a:endParaRPr>
            </a:p>
          </p:txBody>
        </p:sp>
        <p:sp>
          <p:nvSpPr>
            <p:cNvPr id="416" name="Google Shape;416;p59"/>
            <p:cNvSpPr/>
            <p:nvPr/>
          </p:nvSpPr>
          <p:spPr>
            <a:xfrm>
              <a:off x="97373" y="2470199"/>
              <a:ext cx="2542712"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59"/>
            <p:cNvSpPr txBox="1"/>
            <p:nvPr/>
          </p:nvSpPr>
          <p:spPr>
            <a:xfrm>
              <a:off x="97373" y="2399532"/>
              <a:ext cx="2542712" cy="1412618"/>
            </a:xfrm>
            <a:prstGeom prst="rect">
              <a:avLst/>
            </a:prstGeom>
            <a:noFill/>
            <a:ln>
              <a:noFill/>
            </a:ln>
          </p:spPr>
          <p:txBody>
            <a:bodyPr spcFirstLastPara="1" wrap="square" lIns="60950" tIns="60950" rIns="60950" bIns="60950" anchor="ctr" anchorCtr="0">
              <a:noAutofit/>
            </a:bodyPr>
            <a:lstStyle/>
            <a:p>
              <a:pPr marL="0" marR="0" lvl="0" indent="0" algn="r" rtl="0">
                <a:lnSpc>
                  <a:spcPct val="100000"/>
                </a:lnSpc>
                <a:spcBef>
                  <a:spcPts val="0"/>
                </a:spcBef>
                <a:spcAft>
                  <a:spcPts val="0"/>
                </a:spcAft>
                <a:buNone/>
              </a:pPr>
              <a:r>
                <a:rPr lang="de-DE" sz="1600" b="0" i="0" u="none" strike="noStrike" cap="none" dirty="0">
                  <a:solidFill>
                    <a:srgbClr val="000000"/>
                  </a:solidFill>
                  <a:latin typeface="Aptos" panose="020B0004020202020204" pitchFamily="34" charset="0"/>
                  <a:sym typeface="Arial"/>
                </a:rPr>
                <a:t>Die </a:t>
              </a:r>
              <a:r>
                <a:rPr lang="de-DE" sz="1600" b="1" i="0" u="none" strike="noStrike" cap="none" dirty="0">
                  <a:solidFill>
                    <a:srgbClr val="000000"/>
                  </a:solidFill>
                  <a:latin typeface="Aptos" panose="020B0004020202020204" pitchFamily="34" charset="0"/>
                  <a:sym typeface="Arial"/>
                </a:rPr>
                <a:t>SPP-Implementierung</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basiert</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auf soliden organisatorischen Managementprinzipien</a:t>
              </a:r>
              <a:r>
                <a:rPr lang="de-DE" sz="1600" b="0" i="0" u="none" strike="noStrike" cap="none" dirty="0">
                  <a:solidFill>
                    <a:srgbClr val="000000"/>
                  </a:solidFill>
                  <a:latin typeface="Aptos" panose="020B0004020202020204" pitchFamily="34" charset="0"/>
                  <a:sym typeface="Arial"/>
                </a:rPr>
                <a:t>.</a:t>
              </a:r>
              <a:endParaRPr dirty="0">
                <a:latin typeface="Aptos" panose="020B0004020202020204" pitchFamily="34" charset="0"/>
              </a:endParaRPr>
            </a:p>
          </p:txBody>
        </p:sp>
        <p:sp>
          <p:nvSpPr>
            <p:cNvPr id="418" name="Google Shape;418;p59"/>
            <p:cNvSpPr/>
            <p:nvPr/>
          </p:nvSpPr>
          <p:spPr>
            <a:xfrm rot="5400000">
              <a:off x="4783969" y="2152360"/>
              <a:ext cx="2354363" cy="2048296"/>
            </a:xfrm>
            <a:prstGeom prst="hexagon">
              <a:avLst>
                <a:gd name="adj" fmla="val 25000"/>
                <a:gd name="vf" fmla="val 115470"/>
              </a:avLst>
            </a:prstGeom>
            <a:solidFill>
              <a:srgbClr val="CBE277"/>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59"/>
            <p:cNvSpPr txBox="1"/>
            <p:nvPr/>
          </p:nvSpPr>
          <p:spPr>
            <a:xfrm>
              <a:off x="5256195" y="2366215"/>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420" name="Google Shape;420;p59"/>
            <p:cNvSpPr/>
            <p:nvPr/>
          </p:nvSpPr>
          <p:spPr>
            <a:xfrm rot="5400000">
              <a:off x="3682127" y="4150744"/>
              <a:ext cx="2354363" cy="2048296"/>
            </a:xfrm>
            <a:prstGeom prst="hexagon">
              <a:avLst>
                <a:gd name="adj" fmla="val 25000"/>
                <a:gd name="vf" fmla="val 115470"/>
              </a:avLst>
            </a:prstGeom>
            <a:solidFill>
              <a:srgbClr val="5FB1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59"/>
            <p:cNvSpPr txBox="1"/>
            <p:nvPr/>
          </p:nvSpPr>
          <p:spPr>
            <a:xfrm>
              <a:off x="4154353" y="4364599"/>
              <a:ext cx="1409910" cy="1620587"/>
            </a:xfrm>
            <a:prstGeom prst="rect">
              <a:avLst/>
            </a:prstGeom>
            <a:noFill/>
            <a:ln>
              <a:noFill/>
            </a:ln>
          </p:spPr>
          <p:txBody>
            <a:bodyPr spcFirstLastPara="1" wrap="square" lIns="60950" tIns="60950" rIns="60950" bIns="60950" anchor="ctr" anchorCtr="0">
              <a:noAutofit/>
            </a:bodyPr>
            <a:lstStyle/>
            <a:p>
              <a:pPr marL="0" marR="0" lvl="0" indent="0" algn="ctr" rtl="0">
                <a:lnSpc>
                  <a:spcPct val="100000"/>
                </a:lnSpc>
                <a:spcBef>
                  <a:spcPts val="0"/>
                </a:spcBef>
                <a:spcAft>
                  <a:spcPts val="0"/>
                </a:spcAft>
                <a:buNone/>
              </a:pPr>
              <a:r>
                <a:rPr lang="de-DE" sz="1600" b="1" i="0" u="none" strike="noStrike" cap="none" dirty="0">
                  <a:solidFill>
                    <a:schemeClr val="lt1"/>
                  </a:solidFill>
                  <a:latin typeface="Aptos" panose="020B0004020202020204" pitchFamily="34" charset="0"/>
                  <a:sym typeface="Arial"/>
                </a:rPr>
                <a:t>SPP bezieht alle Stakeholder ein.</a:t>
              </a:r>
              <a:endParaRPr sz="1600" b="0" i="0" u="none" strike="noStrike" cap="none" dirty="0">
                <a:solidFill>
                  <a:schemeClr val="lt1"/>
                </a:solidFill>
                <a:latin typeface="Aptos" panose="020B0004020202020204" pitchFamily="34" charset="0"/>
                <a:sym typeface="Arial"/>
              </a:endParaRPr>
            </a:p>
          </p:txBody>
        </p:sp>
        <p:sp>
          <p:nvSpPr>
            <p:cNvPr id="422" name="Google Shape;422;p59"/>
            <p:cNvSpPr/>
            <p:nvPr/>
          </p:nvSpPr>
          <p:spPr>
            <a:xfrm>
              <a:off x="5945612" y="4468583"/>
              <a:ext cx="2627469" cy="141261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59"/>
            <p:cNvSpPr txBox="1"/>
            <p:nvPr/>
          </p:nvSpPr>
          <p:spPr>
            <a:xfrm>
              <a:off x="6017625" y="4471821"/>
              <a:ext cx="2048297" cy="1412618"/>
            </a:xfrm>
            <a:prstGeom prst="rect">
              <a:avLst/>
            </a:prstGeom>
            <a:noFill/>
            <a:ln>
              <a:noFill/>
            </a:ln>
          </p:spPr>
          <p:txBody>
            <a:bodyPr spcFirstLastPara="1" wrap="square" lIns="60950" tIns="60950" rIns="60950" bIns="60950" anchor="ctr" anchorCtr="0">
              <a:noAutofit/>
            </a:bodyPr>
            <a:lstStyle/>
            <a:p>
              <a:pPr marL="0" marR="0" lvl="0" indent="0" algn="l" rtl="0">
                <a:lnSpc>
                  <a:spcPct val="100000"/>
                </a:lnSpc>
                <a:spcBef>
                  <a:spcPts val="0"/>
                </a:spcBef>
                <a:spcAft>
                  <a:spcPts val="0"/>
                </a:spcAft>
                <a:buNone/>
              </a:pPr>
              <a:r>
                <a:rPr lang="de-DE" sz="1600" b="1" i="0" u="none" strike="noStrike" cap="none" dirty="0">
                  <a:solidFill>
                    <a:srgbClr val="000000"/>
                  </a:solidFill>
                  <a:latin typeface="Aptos" panose="020B0004020202020204" pitchFamily="34" charset="0"/>
                  <a:sym typeface="Arial"/>
                </a:rPr>
                <a:t>SPP überwacht</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seine</a:t>
              </a:r>
              <a:r>
                <a:rPr lang="de-DE" sz="1600" b="0" i="0" u="none" strike="noStrike" cap="none" dirty="0">
                  <a:solidFill>
                    <a:srgbClr val="000000"/>
                  </a:solidFill>
                  <a:latin typeface="Aptos" panose="020B0004020202020204" pitchFamily="34" charset="0"/>
                  <a:sym typeface="Arial"/>
                </a:rPr>
                <a:t> </a:t>
              </a:r>
              <a:r>
                <a:rPr lang="de-DE" sz="1600" b="1" i="0" u="none" strike="noStrike" cap="none" dirty="0">
                  <a:solidFill>
                    <a:srgbClr val="000000"/>
                  </a:solidFill>
                  <a:latin typeface="Aptos" panose="020B0004020202020204" pitchFamily="34" charset="0"/>
                  <a:sym typeface="Arial"/>
                </a:rPr>
                <a:t>Ergebnisse und Resultate</a:t>
              </a:r>
              <a:r>
                <a:rPr lang="de-DE" sz="1600" b="0" i="0" u="none" strike="noStrike" cap="none" dirty="0">
                  <a:solidFill>
                    <a:srgbClr val="000000"/>
                  </a:solidFill>
                  <a:latin typeface="Aptos" panose="020B0004020202020204" pitchFamily="34" charset="0"/>
                  <a:sym typeface="Arial"/>
                </a:rPr>
                <a:t>.</a:t>
              </a:r>
              <a:endParaRPr dirty="0">
                <a:latin typeface="Aptos" panose="020B0004020202020204" pitchFamily="34" charset="0"/>
              </a:endParaRPr>
            </a:p>
          </p:txBody>
        </p:sp>
        <p:sp>
          <p:nvSpPr>
            <p:cNvPr id="424" name="Google Shape;424;p59"/>
            <p:cNvSpPr/>
            <p:nvPr/>
          </p:nvSpPr>
          <p:spPr>
            <a:xfrm rot="5400000">
              <a:off x="1469967" y="4150744"/>
              <a:ext cx="2354363" cy="2048296"/>
            </a:xfrm>
            <a:prstGeom prst="hexagon">
              <a:avLst>
                <a:gd name="adj" fmla="val 25000"/>
                <a:gd name="vf" fmla="val 115470"/>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59"/>
            <p:cNvSpPr txBox="1"/>
            <p:nvPr/>
          </p:nvSpPr>
          <p:spPr>
            <a:xfrm>
              <a:off x="1942193" y="4364599"/>
              <a:ext cx="1409910" cy="162058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60"/>
          <p:cNvSpPr txBox="1">
            <a:spLocks noGrp="1"/>
          </p:cNvSpPr>
          <p:nvPr>
            <p:ph type="title"/>
          </p:nvPr>
        </p:nvSpPr>
        <p:spPr>
          <a:xfrm>
            <a:off x="594360" y="198408"/>
            <a:ext cx="8486140" cy="1574317"/>
          </a:xfrm>
          <a:prstGeom prst="rect">
            <a:avLst/>
          </a:prstGeom>
          <a:noFill/>
          <a:ln>
            <a:noFill/>
          </a:ln>
        </p:spPr>
        <p:txBody>
          <a:bodyPr spcFirstLastPara="1" wrap="square" lIns="0" tIns="0" rIns="0" bIns="0" anchor="ctr" anchorCtr="0">
            <a:normAutofit fontScale="90000"/>
          </a:bodyPr>
          <a:lstStyle/>
          <a:p>
            <a:pPr marL="0" lvl="0" indent="0" algn="l" rtl="0">
              <a:lnSpc>
                <a:spcPct val="80000"/>
              </a:lnSpc>
              <a:spcBef>
                <a:spcPts val="0"/>
              </a:spcBef>
              <a:spcAft>
                <a:spcPts val="0"/>
              </a:spcAft>
              <a:buClr>
                <a:srgbClr val="3F3F3F"/>
              </a:buClr>
              <a:buSzPct val="111111"/>
              <a:buFont typeface="Play"/>
              <a:buNone/>
            </a:pPr>
            <a:r>
              <a:rPr lang="de-DE" dirty="0">
                <a:latin typeface="Aptos Serif" panose="02020604070405020304" pitchFamily="18" charset="0"/>
                <a:ea typeface="Arial"/>
                <a:cs typeface="Aptos Serif" panose="02020604070405020304" pitchFamily="18" charset="0"/>
                <a:sym typeface="Arial"/>
              </a:rPr>
              <a:t>Nachhaltige vs. umweltfreundliche öffentliche Beschaffung</a:t>
            </a:r>
            <a:endParaRPr dirty="0">
              <a:latin typeface="Aptos Serif" panose="02020604070405020304" pitchFamily="18" charset="0"/>
              <a:cs typeface="Aptos Serif" panose="02020604070405020304" pitchFamily="18" charset="0"/>
            </a:endParaRPr>
          </a:p>
        </p:txBody>
      </p:sp>
      <p:grpSp>
        <p:nvGrpSpPr>
          <p:cNvPr id="431" name="Google Shape;431;p60"/>
          <p:cNvGrpSpPr/>
          <p:nvPr/>
        </p:nvGrpSpPr>
        <p:grpSpPr>
          <a:xfrm>
            <a:off x="749093" y="2311742"/>
            <a:ext cx="10693812" cy="4344360"/>
            <a:chOff x="154733" y="3488"/>
            <a:chExt cx="10693812" cy="4344360"/>
          </a:xfrm>
        </p:grpSpPr>
        <p:sp>
          <p:nvSpPr>
            <p:cNvPr id="432" name="Google Shape;432;p60"/>
            <p:cNvSpPr/>
            <p:nvPr/>
          </p:nvSpPr>
          <p:spPr>
            <a:xfrm>
              <a:off x="154733" y="3488"/>
              <a:ext cx="3341816" cy="2005089"/>
            </a:xfrm>
            <a:prstGeom prst="rect">
              <a:avLst/>
            </a:prstGeom>
            <a:solidFill>
              <a:srgbClr val="FAB50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60"/>
            <p:cNvSpPr txBox="1"/>
            <p:nvPr/>
          </p:nvSpPr>
          <p:spPr>
            <a:xfrm>
              <a:off x="154733" y="3488"/>
              <a:ext cx="3341816" cy="2005089"/>
            </a:xfrm>
            <a:prstGeom prst="rect">
              <a:avLst/>
            </a:prstGeom>
            <a:solidFill>
              <a:srgbClr val="FBB50A"/>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dirty="0">
                  <a:solidFill>
                    <a:schemeClr val="lt1"/>
                  </a:solidFill>
                  <a:latin typeface="Aptos" panose="020B0004020202020204" pitchFamily="34" charset="0"/>
                  <a:sym typeface="Arial"/>
                </a:rPr>
                <a:t>🌿 Umweltfreundliche Beschaffung (GPP): Konzentriert sich auf die Minimierung von Umweltauswirkungen durch Beschaffungsentscheidungen (z. B. Energieeffizienz, geringe Emissionen, Recyclingfähigkeit).</a:t>
              </a:r>
              <a:endParaRPr sz="1100" b="0" i="0" u="none" strike="noStrike" cap="none" dirty="0">
                <a:solidFill>
                  <a:srgbClr val="000000"/>
                </a:solidFill>
                <a:latin typeface="Aptos" panose="020B0004020202020204" pitchFamily="34" charset="0"/>
                <a:sym typeface="Arial"/>
              </a:endParaRPr>
            </a:p>
          </p:txBody>
        </p:sp>
        <p:sp>
          <p:nvSpPr>
            <p:cNvPr id="434" name="Google Shape;434;p60"/>
            <p:cNvSpPr/>
            <p:nvPr/>
          </p:nvSpPr>
          <p:spPr>
            <a:xfrm>
              <a:off x="3830731" y="3488"/>
              <a:ext cx="3341816" cy="2005089"/>
            </a:xfrm>
            <a:prstGeom prst="rect">
              <a:avLst/>
            </a:prstGeom>
            <a:solidFill>
              <a:srgbClr val="77DA1C"/>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60"/>
            <p:cNvSpPr txBox="1"/>
            <p:nvPr/>
          </p:nvSpPr>
          <p:spPr>
            <a:xfrm>
              <a:off x="3830731" y="3488"/>
              <a:ext cx="3341816" cy="2005089"/>
            </a:xfrm>
            <a:prstGeom prst="rect">
              <a:avLst/>
            </a:prstGeom>
            <a:solidFill>
              <a:srgbClr val="A6C62A"/>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900" b="0" i="0" u="none" strike="noStrike" cap="none">
                  <a:solidFill>
                    <a:schemeClr val="lt1"/>
                  </a:solidFill>
                  <a:latin typeface="Aptos" panose="020B0004020202020204" pitchFamily="34" charset="0"/>
                  <a:sym typeface="Arial"/>
                </a:rPr>
                <a:t>🔄 </a:t>
              </a:r>
              <a:r>
                <a:rPr lang="de-DE" sz="1600" b="0" i="0" u="none" strike="noStrike" cap="none">
                  <a:solidFill>
                    <a:schemeClr val="lt1"/>
                  </a:solidFill>
                  <a:latin typeface="Aptos" panose="020B0004020202020204" pitchFamily="34" charset="0"/>
                  <a:sym typeface="Arial"/>
                </a:rPr>
                <a:t>Nachhaltige öffentliche Beschaffung (SPP): Ein umfassenderes Konzept, das ökologische, soziale und wirtschaftliche Aspekte berücksichtigt.</a:t>
              </a:r>
              <a:endParaRPr sz="1400" b="0" i="0" u="none" strike="noStrike" cap="none">
                <a:solidFill>
                  <a:srgbClr val="000000"/>
                </a:solidFill>
                <a:latin typeface="Aptos" panose="020B0004020202020204" pitchFamily="34" charset="0"/>
                <a:sym typeface="Arial"/>
              </a:endParaRPr>
            </a:p>
          </p:txBody>
        </p:sp>
        <p:sp>
          <p:nvSpPr>
            <p:cNvPr id="436" name="Google Shape;436;p60"/>
            <p:cNvSpPr/>
            <p:nvPr/>
          </p:nvSpPr>
          <p:spPr>
            <a:xfrm>
              <a:off x="7506729" y="3488"/>
              <a:ext cx="3341816" cy="2005089"/>
            </a:xfrm>
            <a:prstGeom prst="rect">
              <a:avLst/>
            </a:prstGeom>
            <a:solidFill>
              <a:srgbClr val="30BC5E"/>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60"/>
            <p:cNvSpPr txBox="1"/>
            <p:nvPr/>
          </p:nvSpPr>
          <p:spPr>
            <a:xfrm>
              <a:off x="7506729" y="3488"/>
              <a:ext cx="3341816" cy="2005089"/>
            </a:xfrm>
            <a:prstGeom prst="rect">
              <a:avLst/>
            </a:prstGeom>
            <a:solidFill>
              <a:srgbClr val="187138"/>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a:solidFill>
                    <a:schemeClr val="lt1"/>
                  </a:solidFill>
                  <a:latin typeface="Aptos" panose="020B0004020202020204" pitchFamily="34" charset="0"/>
                  <a:sym typeface="Arial"/>
                </a:rPr>
                <a:t>➡️ GPP ist eine Untergruppe von SPP. Alle SPP sind GPP, aber nicht alle GPP sind SPP.</a:t>
              </a:r>
              <a:endParaRPr sz="1100" b="0" i="0" u="none" strike="noStrike" cap="none">
                <a:solidFill>
                  <a:srgbClr val="000000"/>
                </a:solidFill>
                <a:latin typeface="Aptos" panose="020B0004020202020204" pitchFamily="34" charset="0"/>
                <a:sym typeface="Arial"/>
              </a:endParaRPr>
            </a:p>
          </p:txBody>
        </p:sp>
        <p:sp>
          <p:nvSpPr>
            <p:cNvPr id="438" name="Google Shape;438;p60"/>
            <p:cNvSpPr/>
            <p:nvPr/>
          </p:nvSpPr>
          <p:spPr>
            <a:xfrm>
              <a:off x="3830731" y="2342759"/>
              <a:ext cx="3341816" cy="2005089"/>
            </a:xfrm>
            <a:prstGeom prst="rect">
              <a:avLst/>
            </a:prstGeom>
            <a:solidFill>
              <a:srgbClr val="4393A0"/>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60"/>
            <p:cNvSpPr txBox="1"/>
            <p:nvPr/>
          </p:nvSpPr>
          <p:spPr>
            <a:xfrm>
              <a:off x="3830731" y="2342759"/>
              <a:ext cx="3341816" cy="2005089"/>
            </a:xfrm>
            <a:prstGeom prst="rect">
              <a:avLst/>
            </a:prstGeom>
            <a:solidFill>
              <a:srgbClr val="0F4991"/>
            </a:solid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None/>
              </a:pPr>
              <a:r>
                <a:rPr lang="de-DE" sz="1600" b="0" i="0" u="none" strike="noStrike" cap="none">
                  <a:solidFill>
                    <a:schemeClr val="lt1"/>
                  </a:solidFill>
                  <a:latin typeface="Aptos" panose="020B0004020202020204" pitchFamily="34" charset="0"/>
                  <a:sym typeface="Arial"/>
                </a:rPr>
                <a:t>⚖️ SPP integriert Kriterien wie faire Arbeitspraktiken, Vielfalt, ethische Beschaffung und Lebenszykluskosten neben ökologischen Kriterien.</a:t>
              </a:r>
              <a:endParaRPr sz="11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9">
          <a:extLst>
            <a:ext uri="{FF2B5EF4-FFF2-40B4-BE49-F238E27FC236}">
              <a16:creationId xmlns:a16="http://schemas.microsoft.com/office/drawing/2014/main" id="{EB875151-574A-8437-72FC-8BE88B70D863}"/>
            </a:ext>
          </a:extLst>
        </p:cNvPr>
        <p:cNvGrpSpPr/>
        <p:nvPr/>
      </p:nvGrpSpPr>
      <p:grpSpPr>
        <a:xfrm>
          <a:off x="0" y="0"/>
          <a:ext cx="0" cy="0"/>
          <a:chOff x="0" y="0"/>
          <a:chExt cx="0" cy="0"/>
        </a:xfrm>
      </p:grpSpPr>
      <p:sp>
        <p:nvSpPr>
          <p:cNvPr id="4" name="Google Shape;444;p5">
            <a:extLst>
              <a:ext uri="{FF2B5EF4-FFF2-40B4-BE49-F238E27FC236}">
                <a16:creationId xmlns:a16="http://schemas.microsoft.com/office/drawing/2014/main" id="{4D335493-6ED1-5086-65EC-ED042264F197}"/>
              </a:ext>
            </a:extLst>
          </p:cNvPr>
          <p:cNvSpPr txBox="1">
            <a:spLocks/>
          </p:cNvSpPr>
          <p:nvPr/>
        </p:nvSpPr>
        <p:spPr>
          <a:xfrm>
            <a:off x="594360" y="790529"/>
            <a:ext cx="11003280"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r>
              <a:rPr lang="de-DE" sz="4000" dirty="0">
                <a:latin typeface="Aptos Serif" panose="02020604070405020304" pitchFamily="18" charset="0"/>
                <a:ea typeface="Arial"/>
                <a:cs typeface="Aptos Serif" panose="02020604070405020304" pitchFamily="18" charset="0"/>
                <a:sym typeface="Arial"/>
              </a:rPr>
              <a:t>Strategische Rolle von SPP in der öffentlichen Politik</a:t>
            </a:r>
            <a:endParaRPr lang="de-DE" sz="4000" dirty="0">
              <a:latin typeface="Aptos Serif" panose="02020604070405020304" pitchFamily="18" charset="0"/>
              <a:cs typeface="Aptos Serif" panose="02020604070405020304" pitchFamily="18" charset="0"/>
            </a:endParaRPr>
          </a:p>
        </p:txBody>
      </p:sp>
      <p:grpSp>
        <p:nvGrpSpPr>
          <p:cNvPr id="5" name="Google Shape;445;p5">
            <a:extLst>
              <a:ext uri="{FF2B5EF4-FFF2-40B4-BE49-F238E27FC236}">
                <a16:creationId xmlns:a16="http://schemas.microsoft.com/office/drawing/2014/main" id="{5222DB9B-C2EA-305A-023D-92423A527599}"/>
              </a:ext>
            </a:extLst>
          </p:cNvPr>
          <p:cNvGrpSpPr/>
          <p:nvPr/>
        </p:nvGrpSpPr>
        <p:grpSpPr>
          <a:xfrm>
            <a:off x="594360" y="2351813"/>
            <a:ext cx="10176421" cy="3715658"/>
            <a:chOff x="0" y="1805"/>
            <a:chExt cx="11003280" cy="4347726"/>
          </a:xfrm>
        </p:grpSpPr>
        <p:sp>
          <p:nvSpPr>
            <p:cNvPr id="6" name="Google Shape;446;p5">
              <a:extLst>
                <a:ext uri="{FF2B5EF4-FFF2-40B4-BE49-F238E27FC236}">
                  <a16:creationId xmlns:a16="http://schemas.microsoft.com/office/drawing/2014/main" id="{02B6795B-C7E2-DBF4-09DB-1A9D58C000C0}"/>
                </a:ext>
              </a:extLst>
            </p:cNvPr>
            <p:cNvSpPr/>
            <p:nvPr/>
          </p:nvSpPr>
          <p:spPr>
            <a:xfrm>
              <a:off x="0" y="1805"/>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447;p5">
              <a:extLst>
                <a:ext uri="{FF2B5EF4-FFF2-40B4-BE49-F238E27FC236}">
                  <a16:creationId xmlns:a16="http://schemas.microsoft.com/office/drawing/2014/main" id="{731AAF6A-7CCC-56DA-3F07-406E69519A50}"/>
                </a:ext>
              </a:extLst>
            </p:cNvPr>
            <p:cNvSpPr/>
            <p:nvPr/>
          </p:nvSpPr>
          <p:spPr>
            <a:xfrm>
              <a:off x="276881" y="207750"/>
              <a:ext cx="503420" cy="503420"/>
            </a:xfrm>
            <a:prstGeom prst="rect">
              <a:avLst/>
            </a:prstGeom>
            <a:blipFill rotWithShape="1">
              <a:blip r:embed="rId3">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448;p5">
              <a:extLst>
                <a:ext uri="{FF2B5EF4-FFF2-40B4-BE49-F238E27FC236}">
                  <a16:creationId xmlns:a16="http://schemas.microsoft.com/office/drawing/2014/main" id="{D40F9477-75D1-12A6-AC37-5223A4F42926}"/>
                </a:ext>
              </a:extLst>
            </p:cNvPr>
            <p:cNvSpPr/>
            <p:nvPr/>
          </p:nvSpPr>
          <p:spPr>
            <a:xfrm>
              <a:off x="1057183" y="1805"/>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449;p5">
              <a:extLst>
                <a:ext uri="{FF2B5EF4-FFF2-40B4-BE49-F238E27FC236}">
                  <a16:creationId xmlns:a16="http://schemas.microsoft.com/office/drawing/2014/main" id="{62E87AA1-A8B3-0A9B-4C17-457CD3D01107}"/>
                </a:ext>
              </a:extLst>
            </p:cNvPr>
            <p:cNvSpPr txBox="1"/>
            <p:nvPr/>
          </p:nvSpPr>
          <p:spPr>
            <a:xfrm>
              <a:off x="1057183" y="1805"/>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Stimmt die öffentlichen Ausgaben auf nationale und lokale Nachhaltigkeitsziele ab.</a:t>
              </a:r>
              <a:endParaRPr sz="1100" b="0" i="0" u="none" strike="noStrike" cap="none" dirty="0">
                <a:solidFill>
                  <a:srgbClr val="000000"/>
                </a:solidFill>
                <a:latin typeface="Aptos" panose="020B0004020202020204" pitchFamily="34" charset="0"/>
                <a:sym typeface="Arial"/>
              </a:endParaRPr>
            </a:p>
          </p:txBody>
        </p:sp>
        <p:sp>
          <p:nvSpPr>
            <p:cNvPr id="10" name="Google Shape;450;p5">
              <a:extLst>
                <a:ext uri="{FF2B5EF4-FFF2-40B4-BE49-F238E27FC236}">
                  <a16:creationId xmlns:a16="http://schemas.microsoft.com/office/drawing/2014/main" id="{A9529D17-AD4A-C3E4-ACC3-6DED74B5564E}"/>
                </a:ext>
              </a:extLst>
            </p:cNvPr>
            <p:cNvSpPr/>
            <p:nvPr/>
          </p:nvSpPr>
          <p:spPr>
            <a:xfrm>
              <a:off x="0" y="1145944"/>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451;p5">
              <a:extLst>
                <a:ext uri="{FF2B5EF4-FFF2-40B4-BE49-F238E27FC236}">
                  <a16:creationId xmlns:a16="http://schemas.microsoft.com/office/drawing/2014/main" id="{D4320F63-89E0-2C30-C782-18FC12E0919B}"/>
                </a:ext>
              </a:extLst>
            </p:cNvPr>
            <p:cNvSpPr/>
            <p:nvPr/>
          </p:nvSpPr>
          <p:spPr>
            <a:xfrm>
              <a:off x="276881" y="1351889"/>
              <a:ext cx="503420" cy="503420"/>
            </a:xfrm>
            <a:prstGeom prst="rect">
              <a:avLst/>
            </a:prstGeom>
            <a:blipFill rotWithShape="1">
              <a:blip r:embed="rId4">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452;p5">
              <a:extLst>
                <a:ext uri="{FF2B5EF4-FFF2-40B4-BE49-F238E27FC236}">
                  <a16:creationId xmlns:a16="http://schemas.microsoft.com/office/drawing/2014/main" id="{261DDB83-A494-253B-9BAA-CBC377077153}"/>
                </a:ext>
              </a:extLst>
            </p:cNvPr>
            <p:cNvSpPr/>
            <p:nvPr/>
          </p:nvSpPr>
          <p:spPr>
            <a:xfrm>
              <a:off x="1057183" y="1145944"/>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453;p5">
              <a:extLst>
                <a:ext uri="{FF2B5EF4-FFF2-40B4-BE49-F238E27FC236}">
                  <a16:creationId xmlns:a16="http://schemas.microsoft.com/office/drawing/2014/main" id="{C321B22B-9F9E-339E-B7C3-E864542AA891}"/>
                </a:ext>
              </a:extLst>
            </p:cNvPr>
            <p:cNvSpPr txBox="1"/>
            <p:nvPr/>
          </p:nvSpPr>
          <p:spPr>
            <a:xfrm>
              <a:off x="1057183" y="1145944"/>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Unterstützt die Umsetzung der SDGs (insbesondere SDG 8, 9, 10, 12 und 13).</a:t>
              </a:r>
              <a:endParaRPr sz="1100" b="0" i="0" u="none" strike="noStrike" cap="none">
                <a:solidFill>
                  <a:srgbClr val="000000"/>
                </a:solidFill>
                <a:latin typeface="Aptos" panose="020B0004020202020204" pitchFamily="34" charset="0"/>
                <a:sym typeface="Arial"/>
              </a:endParaRPr>
            </a:p>
          </p:txBody>
        </p:sp>
        <p:sp>
          <p:nvSpPr>
            <p:cNvPr id="14" name="Google Shape;454;p5">
              <a:extLst>
                <a:ext uri="{FF2B5EF4-FFF2-40B4-BE49-F238E27FC236}">
                  <a16:creationId xmlns:a16="http://schemas.microsoft.com/office/drawing/2014/main" id="{A41CB6BB-4C26-E27A-B09E-18FE98FD73BD}"/>
                </a:ext>
              </a:extLst>
            </p:cNvPr>
            <p:cNvSpPr/>
            <p:nvPr/>
          </p:nvSpPr>
          <p:spPr>
            <a:xfrm>
              <a:off x="0" y="2290082"/>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455;p5">
              <a:extLst>
                <a:ext uri="{FF2B5EF4-FFF2-40B4-BE49-F238E27FC236}">
                  <a16:creationId xmlns:a16="http://schemas.microsoft.com/office/drawing/2014/main" id="{36968784-44D1-2775-99D1-A333E0A987AF}"/>
                </a:ext>
              </a:extLst>
            </p:cNvPr>
            <p:cNvSpPr/>
            <p:nvPr/>
          </p:nvSpPr>
          <p:spPr>
            <a:xfrm>
              <a:off x="276881" y="2496027"/>
              <a:ext cx="503420" cy="503420"/>
            </a:xfrm>
            <a:prstGeom prst="rect">
              <a:avLst/>
            </a:prstGeom>
            <a:blipFill rotWithShape="1">
              <a:blip r:embed="rId5">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456;p5">
              <a:extLst>
                <a:ext uri="{FF2B5EF4-FFF2-40B4-BE49-F238E27FC236}">
                  <a16:creationId xmlns:a16="http://schemas.microsoft.com/office/drawing/2014/main" id="{85CF53B6-D1A4-71EE-80B9-118B50C6A718}"/>
                </a:ext>
              </a:extLst>
            </p:cNvPr>
            <p:cNvSpPr/>
            <p:nvPr/>
          </p:nvSpPr>
          <p:spPr>
            <a:xfrm>
              <a:off x="1057183" y="2290082"/>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457;p5">
              <a:extLst>
                <a:ext uri="{FF2B5EF4-FFF2-40B4-BE49-F238E27FC236}">
                  <a16:creationId xmlns:a16="http://schemas.microsoft.com/office/drawing/2014/main" id="{BDAFFD6D-176C-72DF-6F2F-B81431850097}"/>
                </a:ext>
              </a:extLst>
            </p:cNvPr>
            <p:cNvSpPr txBox="1"/>
            <p:nvPr/>
          </p:nvSpPr>
          <p:spPr>
            <a:xfrm>
              <a:off x="1057183" y="2290082"/>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Regt die Nachfrage nach nachhaltigen Produkten und Dienstleistungen auf dem Markt an.</a:t>
              </a:r>
              <a:endParaRPr sz="1100" b="0" i="0" u="none" strike="noStrike" cap="none">
                <a:solidFill>
                  <a:srgbClr val="000000"/>
                </a:solidFill>
                <a:latin typeface="Aptos" panose="020B0004020202020204" pitchFamily="34" charset="0"/>
                <a:sym typeface="Arial"/>
              </a:endParaRPr>
            </a:p>
          </p:txBody>
        </p:sp>
        <p:sp>
          <p:nvSpPr>
            <p:cNvPr id="18" name="Google Shape;458;p5">
              <a:extLst>
                <a:ext uri="{FF2B5EF4-FFF2-40B4-BE49-F238E27FC236}">
                  <a16:creationId xmlns:a16="http://schemas.microsoft.com/office/drawing/2014/main" id="{22C6FF02-A244-5406-BAB6-1C221EBBC7D1}"/>
                </a:ext>
              </a:extLst>
            </p:cNvPr>
            <p:cNvSpPr/>
            <p:nvPr/>
          </p:nvSpPr>
          <p:spPr>
            <a:xfrm>
              <a:off x="0" y="3434221"/>
              <a:ext cx="11003280" cy="915310"/>
            </a:xfrm>
            <a:prstGeom prst="roundRect">
              <a:avLst>
                <a:gd name="adj" fmla="val 10000"/>
              </a:avLst>
            </a:prstGeom>
            <a:solidFill>
              <a:srgbClr val="9CBB2A">
                <a:alpha val="6486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459;p5">
              <a:extLst>
                <a:ext uri="{FF2B5EF4-FFF2-40B4-BE49-F238E27FC236}">
                  <a16:creationId xmlns:a16="http://schemas.microsoft.com/office/drawing/2014/main" id="{428A460C-B945-BFEC-985E-529242F00873}"/>
                </a:ext>
              </a:extLst>
            </p:cNvPr>
            <p:cNvSpPr/>
            <p:nvPr/>
          </p:nvSpPr>
          <p:spPr>
            <a:xfrm>
              <a:off x="276881" y="3640166"/>
              <a:ext cx="503420" cy="503420"/>
            </a:xfrm>
            <a:prstGeom prst="rect">
              <a:avLst/>
            </a:prstGeom>
            <a:blipFill rotWithShape="1">
              <a:blip r:embed="rId6">
                <a:alphaModFix/>
                <a:biLevel thresh="50000"/>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460;p5">
              <a:extLst>
                <a:ext uri="{FF2B5EF4-FFF2-40B4-BE49-F238E27FC236}">
                  <a16:creationId xmlns:a16="http://schemas.microsoft.com/office/drawing/2014/main" id="{907B1754-14E6-3566-207E-170A0FEDBF39}"/>
                </a:ext>
              </a:extLst>
            </p:cNvPr>
            <p:cNvSpPr/>
            <p:nvPr/>
          </p:nvSpPr>
          <p:spPr>
            <a:xfrm>
              <a:off x="1057183" y="3434221"/>
              <a:ext cx="9946096" cy="91531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461;p5">
              <a:extLst>
                <a:ext uri="{FF2B5EF4-FFF2-40B4-BE49-F238E27FC236}">
                  <a16:creationId xmlns:a16="http://schemas.microsoft.com/office/drawing/2014/main" id="{585DBEB3-644A-CF32-64F0-98B9383F3828}"/>
                </a:ext>
              </a:extLst>
            </p:cNvPr>
            <p:cNvSpPr txBox="1"/>
            <p:nvPr/>
          </p:nvSpPr>
          <p:spPr>
            <a:xfrm>
              <a:off x="1057183" y="3434221"/>
              <a:ext cx="9946096" cy="915310"/>
            </a:xfrm>
            <a:prstGeom prst="rect">
              <a:avLst/>
            </a:prstGeom>
            <a:noFill/>
            <a:ln>
              <a:noFill/>
            </a:ln>
          </p:spPr>
          <p:txBody>
            <a:bodyPr spcFirstLastPara="1" wrap="square" lIns="96850" tIns="96850" rIns="96850" bIns="96850" anchor="ctr" anchorCtr="0">
              <a:noAutofit/>
            </a:bodyPr>
            <a:lstStyle/>
            <a:p>
              <a:pPr marL="0" marR="0" lvl="0" indent="0" algn="l" rtl="0">
                <a:lnSpc>
                  <a:spcPct val="90000"/>
                </a:lnSpc>
                <a:spcBef>
                  <a:spcPts val="0"/>
                </a:spcBef>
                <a:spcAft>
                  <a:spcPts val="0"/>
                </a:spcAft>
                <a:buNone/>
              </a:pPr>
              <a:r>
                <a:rPr lang="de-DE" sz="1800" b="0" i="0" u="none" strike="noStrike" cap="none">
                  <a:solidFill>
                    <a:srgbClr val="000000"/>
                  </a:solidFill>
                  <a:latin typeface="Aptos" panose="020B0004020202020204" pitchFamily="34" charset="0"/>
                  <a:sym typeface="Arial"/>
                </a:rPr>
                <a:t>Trägt zu einem gerechten Übergang, sozialem Zusammenhalt und Klimazielen bei.</a:t>
              </a:r>
              <a:endParaRPr sz="1100" b="0" i="0" u="none" strike="noStrike" cap="none">
                <a:solidFill>
                  <a:srgbClr val="000000"/>
                </a:solidFill>
                <a:latin typeface="Aptos" panose="020B0004020202020204" pitchFamily="34" charset="0"/>
                <a:sym typeface="Arial"/>
              </a:endParaRPr>
            </a:p>
          </p:txBody>
        </p:sp>
      </p:grpSp>
    </p:spTree>
    <p:extLst>
      <p:ext uri="{BB962C8B-B14F-4D97-AF65-F5344CB8AC3E}">
        <p14:creationId xmlns:p14="http://schemas.microsoft.com/office/powerpoint/2010/main" val="40524708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61"/>
          <p:cNvSpPr txBox="1">
            <a:spLocks noGrp="1"/>
          </p:cNvSpPr>
          <p:nvPr>
            <p:ph type="title"/>
          </p:nvPr>
        </p:nvSpPr>
        <p:spPr>
          <a:xfrm>
            <a:off x="609599" y="336631"/>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Das öffentliche Beschaffungswesen und SPP</a:t>
            </a:r>
            <a:endParaRPr dirty="0">
              <a:latin typeface="Aptos Serif" panose="02020604070405020304" pitchFamily="18" charset="0"/>
              <a:cs typeface="Aptos Serif" panose="02020604070405020304" pitchFamily="18" charset="0"/>
            </a:endParaRPr>
          </a:p>
        </p:txBody>
      </p:sp>
      <p:sp>
        <p:nvSpPr>
          <p:cNvPr id="468" name="Google Shape;468;p61"/>
          <p:cNvSpPr txBox="1">
            <a:spLocks noGrp="1"/>
          </p:cNvSpPr>
          <p:nvPr>
            <p:ph type="body" idx="1"/>
          </p:nvPr>
        </p:nvSpPr>
        <p:spPr>
          <a:xfrm>
            <a:off x="112446" y="2684329"/>
            <a:ext cx="5983553" cy="3597470"/>
          </a:xfrm>
          <a:prstGeom prst="rect">
            <a:avLst/>
          </a:prstGeom>
          <a:noFill/>
          <a:ln>
            <a:noFill/>
          </a:ln>
        </p:spPr>
        <p:txBody>
          <a:bodyPr spcFirstLastPara="1" wrap="square" lIns="0" tIns="45700" rIns="91425" bIns="45700" anchor="t" anchorCtr="0">
            <a:normAutofit/>
          </a:bodyPr>
          <a:lstStyle/>
          <a:p>
            <a:pPr marL="457200" lvl="0" indent="-228600" algn="l" rtl="0">
              <a:lnSpc>
                <a:spcPct val="110000"/>
              </a:lnSpc>
              <a:spcBef>
                <a:spcPts val="1800"/>
              </a:spcBef>
              <a:spcAft>
                <a:spcPts val="0"/>
              </a:spcAft>
              <a:buSzPts val="2000"/>
              <a:buNone/>
            </a:pPr>
            <a:r>
              <a:rPr lang="de-DE" dirty="0">
                <a:latin typeface="Aptos" panose="020B0004020202020204" pitchFamily="34" charset="0"/>
                <a:sym typeface="Arial"/>
              </a:rPr>
              <a:t>	Die Einbeziehung von Umwelt- und Sozialkriterien in das öffentliche Beschaffungswesen der EU-Mitgliedstaaten </a:t>
            </a:r>
            <a:r>
              <a:rPr lang="de-DE" b="1" dirty="0">
                <a:latin typeface="Aptos" panose="020B0004020202020204" pitchFamily="34" charset="0"/>
                <a:sym typeface="Arial"/>
              </a:rPr>
              <a:t>kommt der europäischen Industrie und der europäischen Wirtschaft</a:t>
            </a:r>
            <a:r>
              <a:rPr lang="de-DE" dirty="0">
                <a:latin typeface="Aptos" panose="020B0004020202020204" pitchFamily="34" charset="0"/>
                <a:sym typeface="Arial"/>
              </a:rPr>
              <a:t> zugute, die nach wie vor eine höhere Umwelt- und Sozialleistung aufweisen als die Industrien in den Konkurrenzländern.</a:t>
            </a:r>
            <a:endParaRPr dirty="0">
              <a:latin typeface="Aptos" panose="020B0004020202020204" pitchFamily="34" charset="0"/>
            </a:endParaRPr>
          </a:p>
        </p:txBody>
      </p:sp>
      <p:sp>
        <p:nvSpPr>
          <p:cNvPr id="469" name="Google Shape;469;p61"/>
          <p:cNvSpPr txBox="1">
            <a:spLocks noGrp="1"/>
          </p:cNvSpPr>
          <p:nvPr>
            <p:ph type="body" idx="2"/>
          </p:nvPr>
        </p:nvSpPr>
        <p:spPr>
          <a:xfrm>
            <a:off x="6905298" y="2689051"/>
            <a:ext cx="4781486" cy="3597470"/>
          </a:xfrm>
          <a:prstGeom prst="rect">
            <a:avLst/>
          </a:prstGeom>
          <a:noFill/>
          <a:ln>
            <a:noFill/>
          </a:ln>
        </p:spPr>
        <p:txBody>
          <a:bodyPr spcFirstLastPara="1" wrap="square" lIns="0" tIns="45700" rIns="91425" bIns="45700" anchor="t" anchorCtr="0">
            <a:noAutofit/>
          </a:bodyPr>
          <a:lstStyle/>
          <a:p>
            <a:pPr marL="101600" lvl="0" indent="0" algn="l" rtl="0">
              <a:lnSpc>
                <a:spcPct val="110000"/>
              </a:lnSpc>
              <a:spcBef>
                <a:spcPts val="1800"/>
              </a:spcBef>
              <a:spcAft>
                <a:spcPts val="0"/>
              </a:spcAft>
              <a:buSzPts val="2000"/>
              <a:buNone/>
            </a:pPr>
            <a:r>
              <a:rPr lang="de-DE" dirty="0">
                <a:latin typeface="Aptos" panose="020B0004020202020204" pitchFamily="34" charset="0"/>
              </a:rPr>
              <a:t>Die Einbeziehung von Umwelt- und Sozialkriterien in die Beschaffung lenkt die Produktion in eine zukunftsfähigere Richtung.</a:t>
            </a:r>
            <a:endParaRPr dirty="0">
              <a:latin typeface="Aptos" panose="020B00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pic>
        <p:nvPicPr>
          <p:cNvPr id="474" name="Google Shape;474;p62"/>
          <p:cNvPicPr preferRelativeResize="0"/>
          <p:nvPr/>
        </p:nvPicPr>
        <p:blipFill rotWithShape="1">
          <a:blip r:embed="rId3">
            <a:alphaModFix/>
          </a:blip>
          <a:srcRect b="43514"/>
          <a:stretch/>
        </p:blipFill>
        <p:spPr>
          <a:xfrm>
            <a:off x="1700906" y="2249116"/>
            <a:ext cx="9422203" cy="2661087"/>
          </a:xfrm>
          <a:prstGeom prst="rect">
            <a:avLst/>
          </a:prstGeom>
          <a:noFill/>
          <a:ln>
            <a:noFill/>
          </a:ln>
        </p:spPr>
      </p:pic>
      <p:sp>
        <p:nvSpPr>
          <p:cNvPr id="475" name="Google Shape;475;p62"/>
          <p:cNvSpPr txBox="1">
            <a:spLocks noGrp="1"/>
          </p:cNvSpPr>
          <p:nvPr>
            <p:ph type="title"/>
          </p:nvPr>
        </p:nvSpPr>
        <p:spPr>
          <a:xfrm>
            <a:off x="593725" y="198438"/>
            <a:ext cx="10972800" cy="15748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Das öffentliche Beschaffungswesen und SPP</a:t>
            </a:r>
            <a:endParaRPr dirty="0">
              <a:latin typeface="Aptos Serif" panose="02020604070405020304" pitchFamily="18" charset="0"/>
              <a:cs typeface="Aptos Serif" panose="02020604070405020304" pitchFamily="18" charset="0"/>
            </a:endParaRPr>
          </a:p>
        </p:txBody>
      </p:sp>
      <p:sp>
        <p:nvSpPr>
          <p:cNvPr id="476" name="Google Shape;476;p62"/>
          <p:cNvSpPr/>
          <p:nvPr/>
        </p:nvSpPr>
        <p:spPr>
          <a:xfrm>
            <a:off x="2010800" y="4910203"/>
            <a:ext cx="2565293"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1" i="0" u="none" strike="noStrike" cap="none" dirty="0">
                <a:solidFill>
                  <a:schemeClr val="bg2"/>
                </a:solidFill>
                <a:latin typeface="Aptos" panose="020B0004020202020204" pitchFamily="34" charset="0"/>
                <a:sym typeface="Arial"/>
              </a:rPr>
              <a:t>DEKARBONISIERUNG</a:t>
            </a:r>
            <a:endParaRPr sz="1800" b="0" i="0" u="none" strike="noStrike" cap="none" dirty="0">
              <a:solidFill>
                <a:schemeClr val="bg2"/>
              </a:solidFill>
              <a:latin typeface="Aptos" panose="020B0004020202020204" pitchFamily="34" charset="0"/>
              <a:sym typeface="Arial"/>
            </a:endParaRPr>
          </a:p>
        </p:txBody>
      </p:sp>
      <p:sp>
        <p:nvSpPr>
          <p:cNvPr id="477" name="Google Shape;477;p62"/>
          <p:cNvSpPr/>
          <p:nvPr/>
        </p:nvSpPr>
        <p:spPr>
          <a:xfrm>
            <a:off x="5002942" y="4910203"/>
            <a:ext cx="2818129"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de-DE" sz="1800" b="1" i="0" u="none" strike="noStrike" cap="none">
                <a:solidFill>
                  <a:schemeClr val="bg2"/>
                </a:solidFill>
                <a:latin typeface="Aptos" panose="020B0004020202020204" pitchFamily="34" charset="0"/>
                <a:sym typeface="Arial"/>
              </a:rPr>
              <a:t>KREISLAUFWIRTSCHAFT</a:t>
            </a:r>
            <a:endParaRPr sz="1200" b="0" i="0" u="none" strike="noStrike" cap="none">
              <a:solidFill>
                <a:schemeClr val="bg2"/>
              </a:solidFill>
              <a:latin typeface="Aptos" panose="020B0004020202020204" pitchFamily="34" charset="0"/>
              <a:sym typeface="Arial"/>
            </a:endParaRPr>
          </a:p>
        </p:txBody>
      </p:sp>
      <p:sp>
        <p:nvSpPr>
          <p:cNvPr id="478" name="Google Shape;478;p62"/>
          <p:cNvSpPr/>
          <p:nvPr/>
        </p:nvSpPr>
        <p:spPr>
          <a:xfrm>
            <a:off x="8260102" y="4910203"/>
            <a:ext cx="2230992" cy="864296"/>
          </a:xfrm>
          <a:prstGeom prst="rect">
            <a:avLst/>
          </a:prstGeom>
          <a:solidFill>
            <a:srgbClr val="4D7BA5">
              <a:alpha val="84681"/>
            </a:srgbClr>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de-DE" sz="1800" b="1" i="0" u="none" strike="noStrike" cap="none">
                <a:solidFill>
                  <a:schemeClr val="bg2"/>
                </a:solidFill>
                <a:latin typeface="Aptos" panose="020B0004020202020204" pitchFamily="34" charset="0"/>
                <a:sym typeface="Arial"/>
              </a:rPr>
              <a:t>BIODIVERSITÄT</a:t>
            </a:r>
            <a:endParaRPr sz="1200" b="0" i="0" u="none" strike="noStrike" cap="none">
              <a:solidFill>
                <a:schemeClr val="bg2"/>
              </a:solidFill>
              <a:latin typeface="Aptos" panose="020B0004020202020204" pitchFamily="34" charset="0"/>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3"/>
          <p:cNvSpPr txBox="1">
            <a:spLocks noGrp="1"/>
          </p:cNvSpPr>
          <p:nvPr>
            <p:ph type="title"/>
          </p:nvPr>
        </p:nvSpPr>
        <p:spPr>
          <a:xfrm>
            <a:off x="3661408" y="4661717"/>
            <a:ext cx="8288853" cy="138076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GPP in der europäischen Politik</a:t>
            </a:r>
            <a:endParaRPr dirty="0">
              <a:latin typeface="Aptos Serif" panose="02020604070405020304" pitchFamily="18" charset="0"/>
              <a:cs typeface="Aptos Serif" panose="02020604070405020304" pitchFamily="18" charset="0"/>
            </a:endParaRPr>
          </a:p>
        </p:txBody>
      </p:sp>
      <p:sp>
        <p:nvSpPr>
          <p:cNvPr id="484" name="Google Shape;484;p63"/>
          <p:cNvSpPr txBox="1">
            <a:spLocks noGrp="1"/>
          </p:cNvSpPr>
          <p:nvPr>
            <p:ph type="body" idx="2"/>
          </p:nvPr>
        </p:nvSpPr>
        <p:spPr>
          <a:xfrm>
            <a:off x="1139867" y="458744"/>
            <a:ext cx="10457772" cy="4952499"/>
          </a:xfrm>
          <a:prstGeom prst="rect">
            <a:avLst/>
          </a:prstGeom>
          <a:noFill/>
          <a:ln>
            <a:noFill/>
          </a:ln>
        </p:spPr>
        <p:txBody>
          <a:bodyPr spcFirstLastPara="1" wrap="square" lIns="0" tIns="45700" rIns="91425" bIns="45700" anchor="t" anchorCtr="0">
            <a:noAutofit/>
          </a:bodyPr>
          <a:lstStyle/>
          <a:p>
            <a:pPr marL="457200" lvl="0" indent="-228600" algn="l" rtl="0">
              <a:lnSpc>
                <a:spcPct val="110000"/>
              </a:lnSpc>
              <a:spcBef>
                <a:spcPts val="1800"/>
              </a:spcBef>
              <a:spcAft>
                <a:spcPts val="0"/>
              </a:spcAft>
              <a:buSzPts val="2162"/>
              <a:buNone/>
            </a:pPr>
            <a:r>
              <a:rPr lang="de-DE" dirty="0">
                <a:latin typeface="Aptos" panose="020B0004020202020204" pitchFamily="34" charset="0"/>
                <a:sym typeface="Arial"/>
              </a:rPr>
              <a:t>Aus diesen Gründen hat sich das Interesse der Europäischen Union an GPP im Laufe der Zeit in sechs Phasen entwickelt:</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die </a:t>
            </a:r>
            <a:r>
              <a:rPr lang="de-DE" b="1" dirty="0">
                <a:latin typeface="Aptos" panose="020B0004020202020204" pitchFamily="34" charset="0"/>
                <a:sym typeface="Arial"/>
              </a:rPr>
              <a:t>Einführung</a:t>
            </a:r>
            <a:r>
              <a:rPr lang="de-DE" dirty="0">
                <a:latin typeface="Aptos" panose="020B0004020202020204" pitchFamily="34" charset="0"/>
                <a:sym typeface="Arial"/>
              </a:rPr>
              <a:t> </a:t>
            </a:r>
            <a:r>
              <a:rPr lang="de-DE" b="1" dirty="0">
                <a:latin typeface="Aptos" panose="020B0004020202020204" pitchFamily="34" charset="0"/>
                <a:sym typeface="Arial"/>
              </a:rPr>
              <a:t>von GPP</a:t>
            </a:r>
            <a:r>
              <a:rPr lang="de-DE" dirty="0">
                <a:latin typeface="Aptos" panose="020B0004020202020204" pitchFamily="34" charset="0"/>
                <a:sym typeface="Arial"/>
              </a:rPr>
              <a:t>: (2001–2004);</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die Schaffung des </a:t>
            </a:r>
            <a:r>
              <a:rPr lang="de-DE" b="1" dirty="0">
                <a:latin typeface="Aptos" panose="020B0004020202020204" pitchFamily="34" charset="0"/>
                <a:sym typeface="Arial"/>
              </a:rPr>
              <a:t>politischen</a:t>
            </a:r>
            <a:r>
              <a:rPr lang="de-DE" dirty="0">
                <a:latin typeface="Aptos" panose="020B0004020202020204" pitchFamily="34" charset="0"/>
                <a:sym typeface="Arial"/>
              </a:rPr>
              <a:t> </a:t>
            </a:r>
            <a:r>
              <a:rPr lang="de-DE" b="1" dirty="0">
                <a:latin typeface="Aptos" panose="020B0004020202020204" pitchFamily="34" charset="0"/>
                <a:sym typeface="Arial"/>
              </a:rPr>
              <a:t>Rahmens</a:t>
            </a:r>
            <a:r>
              <a:rPr lang="de-DE" dirty="0">
                <a:latin typeface="Aptos" panose="020B0004020202020204" pitchFamily="34" charset="0"/>
                <a:sym typeface="Arial"/>
              </a:rPr>
              <a:t> </a:t>
            </a:r>
            <a:r>
              <a:rPr lang="de-DE" b="1" dirty="0">
                <a:latin typeface="Aptos" panose="020B0004020202020204" pitchFamily="34" charset="0"/>
                <a:sym typeface="Arial"/>
              </a:rPr>
              <a:t>für GPP</a:t>
            </a:r>
            <a:r>
              <a:rPr lang="de-DE" dirty="0">
                <a:latin typeface="Aptos" panose="020B0004020202020204" pitchFamily="34" charset="0"/>
                <a:sym typeface="Arial"/>
              </a:rPr>
              <a:t>: (2004–2008);</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Förderung der </a:t>
            </a:r>
            <a:r>
              <a:rPr lang="de-DE" b="1" dirty="0">
                <a:latin typeface="Aptos" panose="020B0004020202020204" pitchFamily="34" charset="0"/>
                <a:sym typeface="Arial"/>
              </a:rPr>
              <a:t>Einführung</a:t>
            </a:r>
            <a:r>
              <a:rPr lang="de-DE" dirty="0">
                <a:latin typeface="Aptos" panose="020B0004020202020204" pitchFamily="34" charset="0"/>
                <a:sym typeface="Arial"/>
              </a:rPr>
              <a:t> </a:t>
            </a:r>
            <a:r>
              <a:rPr lang="de-DE" b="1" dirty="0">
                <a:latin typeface="Aptos" panose="020B0004020202020204" pitchFamily="34" charset="0"/>
                <a:sym typeface="Arial"/>
              </a:rPr>
              <a:t>von GPP</a:t>
            </a:r>
            <a:r>
              <a:rPr lang="de-DE" dirty="0">
                <a:latin typeface="Aptos" panose="020B0004020202020204" pitchFamily="34" charset="0"/>
                <a:sym typeface="Arial"/>
              </a:rPr>
              <a:t>: (seit 2009)</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b="1" dirty="0">
                <a:latin typeface="Aptos" panose="020B0004020202020204" pitchFamily="34" charset="0"/>
                <a:sym typeface="Arial"/>
              </a:rPr>
              <a:t>Stärkung</a:t>
            </a:r>
            <a:r>
              <a:rPr lang="de-DE" dirty="0">
                <a:latin typeface="Aptos" panose="020B0004020202020204" pitchFamily="34" charset="0"/>
                <a:sym typeface="Arial"/>
              </a:rPr>
              <a:t> </a:t>
            </a:r>
            <a:r>
              <a:rPr lang="de-DE" b="1" dirty="0">
                <a:latin typeface="Aptos" panose="020B0004020202020204" pitchFamily="34" charset="0"/>
                <a:sym typeface="Arial"/>
              </a:rPr>
              <a:t>des</a:t>
            </a:r>
            <a:r>
              <a:rPr lang="de-DE" dirty="0">
                <a:latin typeface="Aptos" panose="020B0004020202020204" pitchFamily="34" charset="0"/>
                <a:sym typeface="Arial"/>
              </a:rPr>
              <a:t> </a:t>
            </a:r>
            <a:r>
              <a:rPr lang="de-DE" b="1" dirty="0">
                <a:latin typeface="Aptos" panose="020B0004020202020204" pitchFamily="34" charset="0"/>
                <a:sym typeface="Arial"/>
              </a:rPr>
              <a:t>politischen</a:t>
            </a:r>
            <a:r>
              <a:rPr lang="de-DE" dirty="0">
                <a:latin typeface="Aptos" panose="020B0004020202020204" pitchFamily="34" charset="0"/>
                <a:sym typeface="Arial"/>
              </a:rPr>
              <a:t> </a:t>
            </a:r>
            <a:r>
              <a:rPr lang="de-DE" b="1" dirty="0">
                <a:latin typeface="Aptos" panose="020B0004020202020204" pitchFamily="34" charset="0"/>
                <a:sym typeface="Arial"/>
              </a:rPr>
              <a:t>Kontexts</a:t>
            </a:r>
            <a:r>
              <a:rPr lang="de-DE" dirty="0">
                <a:latin typeface="Aptos" panose="020B0004020202020204" pitchFamily="34" charset="0"/>
                <a:sym typeface="Arial"/>
              </a:rPr>
              <a:t>: (2010–2014);</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Einordnung von </a:t>
            </a:r>
            <a:r>
              <a:rPr lang="de-DE" b="1" dirty="0">
                <a:latin typeface="Aptos" panose="020B0004020202020204" pitchFamily="34" charset="0"/>
                <a:sym typeface="Arial"/>
              </a:rPr>
              <a:t>GPP in den</a:t>
            </a:r>
            <a:r>
              <a:rPr lang="de-DE" dirty="0">
                <a:latin typeface="Aptos" panose="020B0004020202020204" pitchFamily="34" charset="0"/>
                <a:sym typeface="Arial"/>
              </a:rPr>
              <a:t> </a:t>
            </a:r>
            <a:r>
              <a:rPr lang="de-DE" b="1" dirty="0">
                <a:latin typeface="Aptos" panose="020B0004020202020204" pitchFamily="34" charset="0"/>
                <a:sym typeface="Arial"/>
              </a:rPr>
              <a:t>Kontext</a:t>
            </a:r>
            <a:r>
              <a:rPr lang="de-DE" dirty="0">
                <a:latin typeface="Aptos" panose="020B0004020202020204" pitchFamily="34" charset="0"/>
                <a:sym typeface="Arial"/>
              </a:rPr>
              <a:t> </a:t>
            </a:r>
            <a:r>
              <a:rPr lang="de-DE" b="1" dirty="0">
                <a:latin typeface="Aptos" panose="020B0004020202020204" pitchFamily="34" charset="0"/>
                <a:sym typeface="Arial"/>
              </a:rPr>
              <a:t>der</a:t>
            </a:r>
            <a:r>
              <a:rPr lang="de-DE" dirty="0">
                <a:latin typeface="Aptos" panose="020B0004020202020204" pitchFamily="34" charset="0"/>
                <a:sym typeface="Arial"/>
              </a:rPr>
              <a:t> </a:t>
            </a:r>
            <a:r>
              <a:rPr lang="de-DE" b="1" dirty="0">
                <a:latin typeface="Aptos" panose="020B0004020202020204" pitchFamily="34" charset="0"/>
                <a:sym typeface="Arial"/>
              </a:rPr>
              <a:t>Kreislaufwirtschaft </a:t>
            </a:r>
            <a:r>
              <a:rPr lang="de-DE" dirty="0">
                <a:latin typeface="Aptos" panose="020B0004020202020204" pitchFamily="34" charset="0"/>
                <a:sym typeface="Arial"/>
              </a:rPr>
              <a:t>(2014 bis heute), des Europäischen Grünen Deals und des Konjunkturprogramms;</a:t>
            </a:r>
            <a:endParaRPr dirty="0">
              <a:latin typeface="Aptos" panose="020B0004020202020204" pitchFamily="34" charset="0"/>
            </a:endParaRPr>
          </a:p>
          <a:p>
            <a:pPr marL="571500" lvl="0" indent="-353197" algn="l" rtl="0">
              <a:lnSpc>
                <a:spcPct val="110000"/>
              </a:lnSpc>
              <a:spcBef>
                <a:spcPts val="1800"/>
              </a:spcBef>
              <a:spcAft>
                <a:spcPts val="0"/>
              </a:spcAft>
              <a:buSzPts val="2162"/>
              <a:buFont typeface="Arial"/>
              <a:buChar char="•"/>
            </a:pPr>
            <a:r>
              <a:rPr lang="de-DE" dirty="0">
                <a:latin typeface="Aptos" panose="020B0004020202020204" pitchFamily="34" charset="0"/>
                <a:sym typeface="Arial"/>
              </a:rPr>
              <a:t>GPP steht im Mittelpunkt des </a:t>
            </a:r>
            <a:r>
              <a:rPr lang="de-DE" b="1" dirty="0">
                <a:latin typeface="Aptos" panose="020B0004020202020204" pitchFamily="34" charset="0"/>
                <a:sym typeface="Arial"/>
              </a:rPr>
              <a:t>DNSH-Prinzips</a:t>
            </a:r>
            <a:r>
              <a:rPr lang="de-DE" dirty="0">
                <a:latin typeface="Aptos" panose="020B0004020202020204" pitchFamily="34" charset="0"/>
                <a:sym typeface="Arial"/>
              </a:rPr>
              <a:t>, das in der </a:t>
            </a:r>
            <a:r>
              <a:rPr lang="de-DE" b="1" dirty="0">
                <a:latin typeface="Aptos" panose="020B0004020202020204" pitchFamily="34" charset="0"/>
                <a:sym typeface="Arial"/>
              </a:rPr>
              <a:t>Umwelttaxonomie </a:t>
            </a:r>
            <a:r>
              <a:rPr lang="de-DE" dirty="0">
                <a:latin typeface="Aptos" panose="020B0004020202020204" pitchFamily="34" charset="0"/>
                <a:sym typeface="Arial"/>
              </a:rPr>
              <a:t>enthalten ist.</a:t>
            </a:r>
            <a:endParaRPr dirty="0">
              <a:latin typeface="Aptos" panose="020B00040202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386aeba7f74_0_414"/>
          <p:cNvSpPr txBox="1">
            <a:spLocks noGrp="1"/>
          </p:cNvSpPr>
          <p:nvPr>
            <p:ph type="title"/>
          </p:nvPr>
        </p:nvSpPr>
        <p:spPr>
          <a:xfrm>
            <a:off x="594360" y="-613816"/>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Wichtige Dokumente der EU</a:t>
            </a:r>
          </a:p>
        </p:txBody>
      </p:sp>
      <p:pic>
        <p:nvPicPr>
          <p:cNvPr id="490" name="Google Shape;490;g386aeba7f74_0_414"/>
          <p:cNvPicPr preferRelativeResize="0"/>
          <p:nvPr/>
        </p:nvPicPr>
        <p:blipFill rotWithShape="1">
          <a:blip r:embed="rId3">
            <a:alphaModFix/>
          </a:blip>
          <a:srcRect/>
          <a:stretch/>
        </p:blipFill>
        <p:spPr>
          <a:xfrm>
            <a:off x="594360" y="1352859"/>
            <a:ext cx="2221877" cy="1688626"/>
          </a:xfrm>
          <a:prstGeom prst="rect">
            <a:avLst/>
          </a:prstGeom>
          <a:noFill/>
          <a:ln>
            <a:noFill/>
          </a:ln>
        </p:spPr>
      </p:pic>
      <p:pic>
        <p:nvPicPr>
          <p:cNvPr id="491" name="Google Shape;491;g386aeba7f74_0_414"/>
          <p:cNvPicPr preferRelativeResize="0"/>
          <p:nvPr/>
        </p:nvPicPr>
        <p:blipFill rotWithShape="1">
          <a:blip r:embed="rId4">
            <a:alphaModFix/>
          </a:blip>
          <a:srcRect/>
          <a:stretch/>
        </p:blipFill>
        <p:spPr>
          <a:xfrm>
            <a:off x="184236" y="5458309"/>
            <a:ext cx="2932689" cy="1283896"/>
          </a:xfrm>
          <a:prstGeom prst="rect">
            <a:avLst/>
          </a:prstGeom>
          <a:noFill/>
          <a:ln>
            <a:noFill/>
          </a:ln>
        </p:spPr>
      </p:pic>
      <p:sp>
        <p:nvSpPr>
          <p:cNvPr id="492" name="Google Shape;492;g386aeba7f74_0_414"/>
          <p:cNvSpPr txBox="1"/>
          <p:nvPr/>
        </p:nvSpPr>
        <p:spPr>
          <a:xfrm>
            <a:off x="2990300" y="1352850"/>
            <a:ext cx="8985900" cy="5273198"/>
          </a:xfrm>
          <a:prstGeom prst="rect">
            <a:avLst/>
          </a:prstGeom>
          <a:noFill/>
          <a:ln>
            <a:noFill/>
          </a:ln>
        </p:spPr>
        <p:txBody>
          <a:bodyPr spcFirstLastPara="1" wrap="square" lIns="91425" tIns="45700" rIns="91425" bIns="45700" anchor="t" anchorCtr="0">
            <a:spAutoFit/>
          </a:bodyPr>
          <a:lstStyle/>
          <a:p>
            <a:pPr marL="457200" marR="0" lvl="0" indent="-355600" algn="l" rtl="0">
              <a:lnSpc>
                <a:spcPct val="100000"/>
              </a:lnSpc>
              <a:spcBef>
                <a:spcPts val="1000"/>
              </a:spcBef>
              <a:spcAft>
                <a:spcPts val="0"/>
              </a:spcAft>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(2003) 302 „</a:t>
            </a:r>
            <a:r>
              <a:rPr lang="de-DE" sz="1800" i="1" dirty="0">
                <a:solidFill>
                  <a:schemeClr val="tx1"/>
                </a:solidFill>
                <a:latin typeface="Aptos" panose="020B0004020202020204" pitchFamily="34" charset="0"/>
                <a:ea typeface="Roboto"/>
                <a:cs typeface="Roboto"/>
                <a:sym typeface="Roboto"/>
              </a:rPr>
              <a:t>Integrierte Produktpolitik – Auf den ökologischen Lebenszyklus-Ansatz aufbauen</a:t>
            </a:r>
            <a:r>
              <a:rPr lang="de-DE" sz="1800" dirty="0">
                <a:solidFill>
                  <a:schemeClr val="tx1"/>
                </a:solidFill>
                <a:latin typeface="Aptos" panose="020B0004020202020204" pitchFamily="34" charset="0"/>
                <a:ea typeface="Roboto"/>
                <a:cs typeface="Roboto"/>
                <a:sym typeface="Roboto"/>
              </a:rPr>
              <a:t>”, </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Handbuch „</a:t>
            </a:r>
            <a:r>
              <a:rPr lang="de-DE" sz="1800" i="1" dirty="0" err="1">
                <a:solidFill>
                  <a:schemeClr val="tx1"/>
                </a:solidFill>
                <a:latin typeface="Aptos" panose="020B0004020202020204" pitchFamily="34" charset="0"/>
                <a:ea typeface="Roboto"/>
                <a:cs typeface="Roboto"/>
                <a:sym typeface="Roboto"/>
              </a:rPr>
              <a:t>Buying</a:t>
            </a:r>
            <a:r>
              <a:rPr lang="de-DE" sz="1800" i="1" dirty="0">
                <a:solidFill>
                  <a:schemeClr val="tx1"/>
                </a:solidFill>
                <a:latin typeface="Aptos" panose="020B0004020202020204" pitchFamily="34" charset="0"/>
                <a:ea typeface="Roboto"/>
                <a:cs typeface="Roboto"/>
                <a:sym typeface="Roboto"/>
              </a:rPr>
              <a:t> Green! – Ein Leitfaden für umweltfreundliche öffentliche Beschaffung</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i="0" u="none" strike="noStrike" cap="none" dirty="0">
                <a:solidFill>
                  <a:schemeClr val="tx1"/>
                </a:solidFill>
                <a:latin typeface="Aptos" panose="020B0004020202020204" pitchFamily="34" charset="0"/>
                <a:ea typeface="Roboto"/>
                <a:cs typeface="Roboto"/>
                <a:sym typeface="Roboto"/>
              </a:rPr>
              <a:t>Mitteilung der Kommission </a:t>
            </a:r>
            <a:r>
              <a:rPr lang="de-DE" sz="1800" dirty="0">
                <a:solidFill>
                  <a:schemeClr val="tx1"/>
                </a:solidFill>
                <a:latin typeface="Aptos" panose="020B0004020202020204" pitchFamily="34" charset="0"/>
                <a:ea typeface="Roboto"/>
                <a:cs typeface="Roboto"/>
                <a:sym typeface="Roboto"/>
              </a:rPr>
              <a:t>KOM (2008) </a:t>
            </a:r>
            <a:r>
              <a:rPr lang="de-DE" sz="1800" i="0" u="none" strike="noStrike" cap="none" dirty="0">
                <a:solidFill>
                  <a:schemeClr val="tx1"/>
                </a:solidFill>
                <a:latin typeface="Aptos" panose="020B0004020202020204" pitchFamily="34" charset="0"/>
                <a:ea typeface="Roboto"/>
                <a:cs typeface="Roboto"/>
                <a:sym typeface="Roboto"/>
              </a:rPr>
              <a:t>400: </a:t>
            </a:r>
            <a:r>
              <a:rPr lang="de-DE" sz="1800" i="1" u="none" strike="noStrike" cap="none" dirty="0">
                <a:solidFill>
                  <a:schemeClr val="tx1"/>
                </a:solidFill>
                <a:latin typeface="Aptos" panose="020B0004020202020204" pitchFamily="34" charset="0"/>
                <a:ea typeface="Roboto"/>
                <a:cs typeface="Roboto"/>
                <a:sym typeface="Roboto"/>
              </a:rPr>
              <a:t>„Umweltorientiertes Öffentliches Beschaffungswesen“</a:t>
            </a:r>
            <a:endParaRPr sz="1800" i="1" u="none" strike="noStrike" cap="none" dirty="0">
              <a:solidFill>
                <a:schemeClr val="tx1"/>
              </a:solidFill>
              <a:latin typeface="Aptos" panose="020B0004020202020204" pitchFamily="34" charset="0"/>
              <a:ea typeface="Roboto"/>
              <a:cs typeface="Roboto"/>
              <a:sym typeface="Roboto"/>
            </a:endParaRPr>
          </a:p>
          <a:p>
            <a:pPr marL="457200" lvl="0" indent="-355600" algn="l" rtl="0">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(2010) 2020: „</a:t>
            </a:r>
            <a:r>
              <a:rPr lang="de-DE" sz="1800" i="1" dirty="0">
                <a:solidFill>
                  <a:schemeClr val="tx1"/>
                </a:solidFill>
                <a:latin typeface="Aptos" panose="020B0004020202020204" pitchFamily="34" charset="0"/>
                <a:ea typeface="Roboto"/>
                <a:cs typeface="Roboto"/>
                <a:sym typeface="Roboto"/>
              </a:rPr>
              <a:t>Europa‑2020 – Eine Strategie für intelligentes, nachhaltiges und integratives Wachstum</a:t>
            </a:r>
            <a:r>
              <a:rPr lang="de-DE" sz="1800" dirty="0">
                <a:solidFill>
                  <a:schemeClr val="tx1"/>
                </a:solidFill>
                <a:latin typeface="Aptos" panose="020B0004020202020204" pitchFamily="34" charset="0"/>
                <a:ea typeface="Roboto"/>
                <a:cs typeface="Roboto"/>
                <a:sym typeface="Roboto"/>
              </a:rPr>
              <a:t>“</a:t>
            </a:r>
            <a:endParaRPr sz="1800" i="1"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(2017) 572: “</a:t>
            </a:r>
            <a:r>
              <a:rPr lang="de-DE" sz="1800" i="1" dirty="0">
                <a:solidFill>
                  <a:schemeClr val="tx1"/>
                </a:solidFill>
                <a:latin typeface="Aptos" panose="020B0004020202020204" pitchFamily="34" charset="0"/>
                <a:ea typeface="Roboto"/>
                <a:cs typeface="Roboto"/>
                <a:sym typeface="Roboto"/>
              </a:rPr>
              <a:t>Eine erneuerte EU‑Strategie für die Industriepolitik</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(2020) 98: “</a:t>
            </a:r>
            <a:r>
              <a:rPr lang="de-DE" sz="1800" i="1" dirty="0">
                <a:solidFill>
                  <a:schemeClr val="tx1"/>
                </a:solidFill>
                <a:latin typeface="Aptos" panose="020B0004020202020204" pitchFamily="34" charset="0"/>
                <a:ea typeface="Roboto"/>
                <a:cs typeface="Roboto"/>
                <a:sym typeface="Roboto"/>
              </a:rPr>
              <a:t>Ein neuer Aktionsplan für die Kreislaufwirtschaft</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Mitteilung der Kommission KOM (2020) 640: “</a:t>
            </a:r>
            <a:r>
              <a:rPr lang="de-DE" sz="1800" i="1" dirty="0">
                <a:solidFill>
                  <a:schemeClr val="tx1"/>
                </a:solidFill>
                <a:latin typeface="Aptos" panose="020B0004020202020204" pitchFamily="34" charset="0"/>
                <a:ea typeface="Roboto"/>
                <a:cs typeface="Roboto"/>
                <a:sym typeface="Roboto"/>
              </a:rPr>
              <a:t>Der europäische Green Deal”</a:t>
            </a:r>
            <a:endParaRPr sz="1800" i="1" u="none" strike="noStrike" cap="none" dirty="0">
              <a:solidFill>
                <a:schemeClr val="tx1"/>
              </a:solidFill>
              <a:latin typeface="Aptos" panose="020B0004020202020204" pitchFamily="34" charset="0"/>
            </a:endParaRPr>
          </a:p>
          <a:p>
            <a:pPr marL="457200" marR="0" lvl="0" indent="-355600" algn="l" rtl="0">
              <a:lnSpc>
                <a:spcPct val="100000"/>
              </a:lnSpc>
              <a:spcBef>
                <a:spcPts val="1000"/>
              </a:spcBef>
              <a:spcAft>
                <a:spcPts val="0"/>
              </a:spcAft>
              <a:buClr>
                <a:srgbClr val="035854"/>
              </a:buClr>
              <a:buSzPts val="2000"/>
              <a:buFont typeface="Roboto"/>
              <a:buChar char="●"/>
            </a:pPr>
            <a:r>
              <a:rPr lang="de-DE" sz="1800" dirty="0">
                <a:solidFill>
                  <a:schemeClr val="tx1"/>
                </a:solidFill>
                <a:latin typeface="Aptos" panose="020B0004020202020204" pitchFamily="34" charset="0"/>
                <a:ea typeface="Roboto"/>
                <a:cs typeface="Roboto"/>
                <a:sym typeface="Roboto"/>
              </a:rPr>
              <a:t>Verordnung (EU) 2020/852: “</a:t>
            </a:r>
            <a:r>
              <a:rPr lang="de-DE" sz="1800" i="1" dirty="0">
                <a:solidFill>
                  <a:schemeClr val="tx1"/>
                </a:solidFill>
                <a:latin typeface="Aptos" panose="020B0004020202020204" pitchFamily="34" charset="0"/>
                <a:ea typeface="Roboto"/>
                <a:cs typeface="Roboto"/>
                <a:sym typeface="Roboto"/>
              </a:rPr>
              <a:t>Taxonomie‑Verordnung</a:t>
            </a:r>
            <a:r>
              <a:rPr lang="de-DE" sz="1800" dirty="0">
                <a:solidFill>
                  <a:schemeClr val="tx1"/>
                </a:solidFill>
                <a:latin typeface="Aptos" panose="020B0004020202020204" pitchFamily="34" charset="0"/>
                <a:ea typeface="Roboto"/>
                <a:cs typeface="Roboto"/>
                <a:sym typeface="Roboto"/>
              </a:rPr>
              <a:t>”</a:t>
            </a:r>
            <a:endParaRPr sz="1800" dirty="0">
              <a:solidFill>
                <a:schemeClr val="tx1"/>
              </a:solidFill>
              <a:latin typeface="Aptos" panose="020B0004020202020204" pitchFamily="34" charset="0"/>
              <a:ea typeface="Roboto"/>
              <a:cs typeface="Roboto"/>
              <a:sym typeface="Roboto"/>
            </a:endParaRPr>
          </a:p>
          <a:p>
            <a:pPr marL="457200" marR="0" lvl="0" indent="0" algn="l" rtl="0">
              <a:lnSpc>
                <a:spcPct val="100000"/>
              </a:lnSpc>
              <a:spcBef>
                <a:spcPts val="0"/>
              </a:spcBef>
              <a:spcAft>
                <a:spcPts val="0"/>
              </a:spcAft>
              <a:buNone/>
            </a:pPr>
            <a:endParaRPr sz="1800" dirty="0">
              <a:solidFill>
                <a:schemeClr val="tx1"/>
              </a:solidFill>
              <a:latin typeface="Aptos" panose="020B0004020202020204" pitchFamily="34" charset="0"/>
              <a:ea typeface="Roboto"/>
              <a:cs typeface="Roboto"/>
              <a:sym typeface="Roboto"/>
            </a:endParaRPr>
          </a:p>
        </p:txBody>
      </p:sp>
      <p:pic>
        <p:nvPicPr>
          <p:cNvPr id="493" name="Google Shape;493;g386aeba7f74_0_414"/>
          <p:cNvPicPr preferRelativeResize="0"/>
          <p:nvPr/>
        </p:nvPicPr>
        <p:blipFill rotWithShape="1">
          <a:blip r:embed="rId5">
            <a:alphaModFix/>
          </a:blip>
          <a:srcRect/>
          <a:stretch/>
        </p:blipFill>
        <p:spPr>
          <a:xfrm>
            <a:off x="1490750" y="3329249"/>
            <a:ext cx="1490741" cy="1997901"/>
          </a:xfrm>
          <a:prstGeom prst="rect">
            <a:avLst/>
          </a:prstGeom>
          <a:noFill/>
          <a:ln>
            <a:noFill/>
          </a:ln>
        </p:spPr>
      </p:pic>
      <p:pic>
        <p:nvPicPr>
          <p:cNvPr id="494" name="Google Shape;494;g386aeba7f74_0_414"/>
          <p:cNvPicPr preferRelativeResize="0"/>
          <p:nvPr/>
        </p:nvPicPr>
        <p:blipFill rotWithShape="1">
          <a:blip r:embed="rId6">
            <a:alphaModFix/>
          </a:blip>
          <a:srcRect/>
          <a:stretch/>
        </p:blipFill>
        <p:spPr>
          <a:xfrm>
            <a:off x="241140" y="3117705"/>
            <a:ext cx="1249611" cy="166614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g386aeba7f74_1_0"/>
          <p:cNvSpPr txBox="1">
            <a:spLocks noGrp="1"/>
          </p:cNvSpPr>
          <p:nvPr>
            <p:ph type="title"/>
          </p:nvPr>
        </p:nvSpPr>
        <p:spPr>
          <a:xfrm>
            <a:off x="6318885" y="5219363"/>
            <a:ext cx="4939800" cy="823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Grün einkaufen!</a:t>
            </a:r>
            <a:endParaRPr dirty="0">
              <a:latin typeface="Aptos Serif" panose="02020604070405020304" pitchFamily="18" charset="0"/>
              <a:cs typeface="Aptos Serif" panose="02020604070405020304" pitchFamily="18" charset="0"/>
            </a:endParaRPr>
          </a:p>
        </p:txBody>
      </p:sp>
      <p:sp>
        <p:nvSpPr>
          <p:cNvPr id="500" name="Google Shape;500;g386aeba7f74_1_0"/>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de-DE"/>
              <a:t>39</a:t>
            </a:fld>
            <a:endParaRPr/>
          </a:p>
        </p:txBody>
      </p:sp>
      <p:sp>
        <p:nvSpPr>
          <p:cNvPr id="501" name="Google Shape;501;g386aeba7f74_1_0"/>
          <p:cNvSpPr/>
          <p:nvPr/>
        </p:nvSpPr>
        <p:spPr>
          <a:xfrm>
            <a:off x="445275" y="1014275"/>
            <a:ext cx="7083300" cy="461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de-DE" sz="2000" b="1" i="0" u="none" strike="noStrike" cap="none" dirty="0">
                <a:solidFill>
                  <a:schemeClr val="dk1"/>
                </a:solidFill>
                <a:latin typeface="Aptos" panose="020B0004020202020204" pitchFamily="34" charset="0"/>
                <a:sym typeface="Arial"/>
              </a:rPr>
              <a:t>Das Handbuch </a:t>
            </a:r>
            <a:r>
              <a:rPr lang="de-DE" sz="2000" b="1" dirty="0">
                <a:solidFill>
                  <a:schemeClr val="dk1"/>
                </a:solidFill>
                <a:latin typeface="Aptos" panose="020B0004020202020204" pitchFamily="34" charset="0"/>
              </a:rPr>
              <a:t>„</a:t>
            </a:r>
            <a:r>
              <a:rPr lang="de-DE" sz="2000" b="1" dirty="0" err="1">
                <a:solidFill>
                  <a:schemeClr val="dk1"/>
                </a:solidFill>
                <a:latin typeface="Aptos" panose="020B0004020202020204" pitchFamily="34" charset="0"/>
              </a:rPr>
              <a:t>Buying</a:t>
            </a:r>
            <a:r>
              <a:rPr lang="de-DE" sz="2000" b="1" dirty="0">
                <a:solidFill>
                  <a:schemeClr val="dk1"/>
                </a:solidFill>
                <a:latin typeface="Aptos" panose="020B0004020202020204" pitchFamily="34" charset="0"/>
              </a:rPr>
              <a:t> Green! – Ein Leitfaden für umweltfreundliche öffentliche Beschaffung“</a:t>
            </a:r>
            <a:r>
              <a:rPr lang="de-DE" sz="2000" b="1" i="0" u="none" strike="noStrike" cap="none" dirty="0">
                <a:solidFill>
                  <a:schemeClr val="dk1"/>
                </a:solidFill>
                <a:latin typeface="Aptos" panose="020B0004020202020204" pitchFamily="34" charset="0"/>
                <a:sym typeface="Arial"/>
              </a:rPr>
              <a:t> </a:t>
            </a:r>
            <a:r>
              <a:rPr lang="de-DE" sz="2000" b="0" i="0" u="none" strike="noStrike" cap="none" dirty="0">
                <a:solidFill>
                  <a:schemeClr val="dk1"/>
                </a:solidFill>
                <a:latin typeface="Aptos" panose="020B0004020202020204" pitchFamily="34" charset="0"/>
                <a:sym typeface="Arial"/>
              </a:rPr>
              <a:t>wurde dreimal neu aufgelegt: 2004, 2011 und 2016.</a:t>
            </a:r>
            <a:endParaRPr sz="2000" b="0" i="0" u="none" strike="noStrike" cap="none" dirty="0">
              <a:solidFill>
                <a:schemeClr val="dk1"/>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100"/>
              <a:buFont typeface="Arial"/>
              <a:buNone/>
            </a:pP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Clr>
                <a:srgbClr val="000000"/>
              </a:buClr>
              <a:buSzPts val="2100"/>
              <a:buFont typeface="Arial"/>
              <a:buNone/>
            </a:pPr>
            <a:r>
              <a:rPr lang="de-DE" sz="2000" b="0" i="0" u="none" strike="noStrike" cap="none" dirty="0">
                <a:solidFill>
                  <a:schemeClr val="dk1"/>
                </a:solidFill>
                <a:latin typeface="Aptos" panose="020B0004020202020204" pitchFamily="34" charset="0"/>
                <a:sym typeface="Arial"/>
              </a:rPr>
              <a:t>Das Handbuch veranschaulicht </a:t>
            </a:r>
            <a:r>
              <a:rPr lang="de-DE" sz="2000" b="1" i="0" u="none" strike="noStrike" cap="none" dirty="0">
                <a:solidFill>
                  <a:schemeClr val="dk1"/>
                </a:solidFill>
                <a:latin typeface="Aptos" panose="020B0004020202020204" pitchFamily="34" charset="0"/>
                <a:sym typeface="Arial"/>
              </a:rPr>
              <a:t>die Möglichkeiten für die Anwendung von GPP, </a:t>
            </a:r>
            <a:r>
              <a:rPr lang="de-DE" sz="2000" dirty="0">
                <a:solidFill>
                  <a:schemeClr val="dk1"/>
                </a:solidFill>
                <a:latin typeface="Aptos" panose="020B0004020202020204" pitchFamily="34" charset="0"/>
              </a:rPr>
              <a:t>welche die</a:t>
            </a:r>
            <a:r>
              <a:rPr lang="de-DE" sz="2000" b="0" i="0" u="none" strike="noStrike" cap="none" dirty="0">
                <a:solidFill>
                  <a:schemeClr val="dk1"/>
                </a:solidFill>
                <a:latin typeface="Aptos" panose="020B0004020202020204" pitchFamily="34" charset="0"/>
                <a:sym typeface="Arial"/>
              </a:rPr>
              <a:t> EU-Richtlinie für die öffentliche Auftragsvergabe </a:t>
            </a:r>
            <a:r>
              <a:rPr lang="de-DE" sz="2000" dirty="0">
                <a:solidFill>
                  <a:schemeClr val="dk1"/>
                </a:solidFill>
                <a:latin typeface="Aptos" panose="020B0004020202020204" pitchFamily="34" charset="0"/>
              </a:rPr>
              <a:t>bietet</a:t>
            </a:r>
            <a:r>
              <a:rPr lang="de-DE" sz="2000" b="0" i="0" u="none" strike="noStrike" cap="none" dirty="0">
                <a:solidFill>
                  <a:schemeClr val="dk1"/>
                </a:solidFill>
                <a:latin typeface="Aptos" panose="020B0004020202020204" pitchFamily="34" charset="0"/>
                <a:sym typeface="Arial"/>
              </a:rPr>
              <a:t>. Zudem </a:t>
            </a:r>
            <a:r>
              <a:rPr lang="de-DE" sz="2000" dirty="0">
                <a:solidFill>
                  <a:schemeClr val="dk1"/>
                </a:solidFill>
                <a:latin typeface="Aptos" panose="020B0004020202020204" pitchFamily="34" charset="0"/>
              </a:rPr>
              <a:t> veranschaulicht es bewährte Verfahren zur umweltfreundlichen öffentlichen Beschaffung. </a:t>
            </a:r>
            <a:endParaRPr sz="2000" dirty="0">
              <a:solidFill>
                <a:schemeClr val="dk1"/>
              </a:solidFill>
              <a:latin typeface="Aptos" panose="020B0004020202020204" pitchFamily="34" charset="0"/>
            </a:endParaRPr>
          </a:p>
          <a:p>
            <a:pPr marL="0" marR="0" lvl="0" indent="0" algn="l" rtl="0">
              <a:lnSpc>
                <a:spcPct val="100000"/>
              </a:lnSpc>
              <a:spcBef>
                <a:spcPts val="0"/>
              </a:spcBef>
              <a:spcAft>
                <a:spcPts val="0"/>
              </a:spcAft>
              <a:buClr>
                <a:srgbClr val="000000"/>
              </a:buClr>
              <a:buSzPts val="2100"/>
              <a:buFont typeface="Arial"/>
              <a:buNone/>
            </a:pPr>
            <a:endParaRPr sz="2000" b="0" i="0" u="none" strike="noStrike" cap="none" dirty="0">
              <a:solidFill>
                <a:schemeClr val="dk1"/>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100"/>
              <a:buFont typeface="Arial"/>
              <a:buNone/>
            </a:pPr>
            <a:r>
              <a:rPr lang="de-DE" sz="2000" b="0" i="0" u="none" strike="noStrike" cap="none" dirty="0">
                <a:solidFill>
                  <a:schemeClr val="dk1"/>
                </a:solidFill>
                <a:latin typeface="Aptos" panose="020B0004020202020204" pitchFamily="34" charset="0"/>
                <a:sym typeface="Arial"/>
              </a:rPr>
              <a:t>Das Handbuch </a:t>
            </a:r>
            <a:r>
              <a:rPr lang="de-DE" sz="2000" b="1" dirty="0">
                <a:solidFill>
                  <a:schemeClr val="dk1"/>
                </a:solidFill>
                <a:latin typeface="Aptos" panose="020B0004020202020204" pitchFamily="34" charset="0"/>
              </a:rPr>
              <a:t>kann öffentlichen Auftraggebern</a:t>
            </a:r>
            <a:r>
              <a:rPr lang="de-DE" sz="2000" b="1" i="0" u="none" strike="noStrike" cap="none" dirty="0">
                <a:solidFill>
                  <a:schemeClr val="dk1"/>
                </a:solidFill>
                <a:latin typeface="Aptos" panose="020B0004020202020204" pitchFamily="34" charset="0"/>
                <a:sym typeface="Arial"/>
              </a:rPr>
              <a:t> </a:t>
            </a:r>
            <a:r>
              <a:rPr lang="de-DE" sz="2000" b="0" i="0" u="none" strike="noStrike" cap="none" dirty="0">
                <a:solidFill>
                  <a:schemeClr val="dk1"/>
                </a:solidFill>
                <a:latin typeface="Aptos" panose="020B0004020202020204" pitchFamily="34" charset="0"/>
                <a:sym typeface="Arial"/>
              </a:rPr>
              <a:t>bei der Planung und Umsetzung von GPP helfen. </a:t>
            </a:r>
            <a:endParaRPr sz="2000" b="0" i="0" u="none" strike="noStrike" cap="none" dirty="0">
              <a:solidFill>
                <a:srgbClr val="000000"/>
              </a:solidFill>
              <a:latin typeface="Aptos" panose="020B0004020202020204" pitchFamily="34" charset="0"/>
              <a:sym typeface="Arial"/>
            </a:endParaRPr>
          </a:p>
        </p:txBody>
      </p:sp>
      <p:pic>
        <p:nvPicPr>
          <p:cNvPr id="502" name="Google Shape;502;g386aeba7f74_1_0"/>
          <p:cNvPicPr preferRelativeResize="0"/>
          <p:nvPr/>
        </p:nvPicPr>
        <p:blipFill rotWithShape="1">
          <a:blip r:embed="rId3">
            <a:alphaModFix/>
          </a:blip>
          <a:srcRect/>
          <a:stretch/>
        </p:blipFill>
        <p:spPr>
          <a:xfrm>
            <a:off x="9197504" y="1407707"/>
            <a:ext cx="2994496" cy="427956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30"/>
          <p:cNvSpPr txBox="1">
            <a:spLocks noGrp="1"/>
          </p:cNvSpPr>
          <p:nvPr>
            <p:ph type="title"/>
          </p:nvPr>
        </p:nvSpPr>
        <p:spPr>
          <a:xfrm>
            <a:off x="594360" y="365125"/>
            <a:ext cx="11003280" cy="1325563"/>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b="1" dirty="0">
                <a:latin typeface="Aptos Serif" panose="02020604070405020304" pitchFamily="18" charset="0"/>
                <a:cs typeface="Aptos Serif" panose="02020604070405020304" pitchFamily="18" charset="0"/>
              </a:rPr>
              <a:t>1972 – Konferenz der Vereinten Nationen über die Umwelt des Menschen</a:t>
            </a:r>
            <a:endParaRPr dirty="0">
              <a:latin typeface="Aptos Serif" panose="02020604070405020304" pitchFamily="18" charset="0"/>
              <a:cs typeface="Aptos Serif" panose="02020604070405020304" pitchFamily="18" charset="0"/>
            </a:endParaRPr>
          </a:p>
        </p:txBody>
      </p:sp>
      <p:pic>
        <p:nvPicPr>
          <p:cNvPr id="149" name="Google Shape;149;p30"/>
          <p:cNvPicPr preferRelativeResize="0"/>
          <p:nvPr/>
        </p:nvPicPr>
        <p:blipFill rotWithShape="1">
          <a:blip r:embed="rId3">
            <a:alphaModFix/>
          </a:blip>
          <a:srcRect t="11487" r="1" b="11487"/>
          <a:stretch/>
        </p:blipFill>
        <p:spPr>
          <a:xfrm>
            <a:off x="594360" y="1881188"/>
            <a:ext cx="5311140" cy="4352544"/>
          </a:xfrm>
          <a:prstGeom prst="rect">
            <a:avLst/>
          </a:prstGeom>
          <a:noFill/>
          <a:ln>
            <a:noFill/>
          </a:ln>
        </p:spPr>
      </p:pic>
      <p:sp>
        <p:nvSpPr>
          <p:cNvPr id="150" name="Google Shape;150;p30"/>
          <p:cNvSpPr txBox="1">
            <a:spLocks noGrp="1"/>
          </p:cNvSpPr>
          <p:nvPr>
            <p:ph type="body" idx="4294967295"/>
          </p:nvPr>
        </p:nvSpPr>
        <p:spPr>
          <a:xfrm>
            <a:off x="6286500" y="1881188"/>
            <a:ext cx="5311140" cy="4352544"/>
          </a:xfrm>
          <a:prstGeom prst="rect">
            <a:avLst/>
          </a:prstGeom>
          <a:noFill/>
          <a:ln>
            <a:noFill/>
          </a:ln>
        </p:spPr>
        <p:txBody>
          <a:bodyPr spcFirstLastPara="1" wrap="square" lIns="91425" tIns="45700" rIns="91425" bIns="45700" anchor="t" anchorCtr="0">
            <a:normAutofit/>
          </a:bodyPr>
          <a:lstStyle/>
          <a:p>
            <a:pPr marL="571500" lvl="0" indent="-342900" algn="l" rtl="0">
              <a:lnSpc>
                <a:spcPct val="90000"/>
              </a:lnSpc>
              <a:spcBef>
                <a:spcPts val="0"/>
              </a:spcBef>
              <a:spcAft>
                <a:spcPts val="0"/>
              </a:spcAft>
              <a:buClr>
                <a:srgbClr val="000000"/>
              </a:buClr>
              <a:buSzPts val="2800"/>
              <a:buFont typeface="Arial"/>
              <a:buChar char="•"/>
            </a:pPr>
            <a:r>
              <a:rPr lang="de-DE" sz="2400" b="0" i="0" u="none" strike="noStrike" cap="none" dirty="0">
                <a:latin typeface="Aptos" panose="020B0004020202020204" pitchFamily="34" charset="0"/>
              </a:rPr>
              <a:t>Die erste Weltkonferenz, die die </a:t>
            </a:r>
            <a:r>
              <a:rPr lang="de-DE" sz="2400" b="1" i="0" u="none" strike="noStrike" cap="none" dirty="0">
                <a:latin typeface="Aptos" panose="020B0004020202020204" pitchFamily="34" charset="0"/>
              </a:rPr>
              <a:t>Umwelt</a:t>
            </a:r>
            <a:r>
              <a:rPr lang="de-DE" sz="2400" b="0" i="0" u="none" strike="noStrike" cap="none" dirty="0">
                <a:latin typeface="Aptos" panose="020B0004020202020204" pitchFamily="34" charset="0"/>
              </a:rPr>
              <a:t> zu </a:t>
            </a:r>
            <a:r>
              <a:rPr lang="de-DE" sz="2400" b="1" i="0" u="none" strike="noStrike" cap="none" dirty="0">
                <a:latin typeface="Aptos" panose="020B0004020202020204" pitchFamily="34" charset="0"/>
              </a:rPr>
              <a:t>einem wichtigen Thema </a:t>
            </a:r>
            <a:r>
              <a:rPr lang="de-DE" sz="2400" b="0" i="0" u="none" strike="noStrike" cap="none" dirty="0">
                <a:latin typeface="Aptos" panose="020B0004020202020204" pitchFamily="34" charset="0"/>
              </a:rPr>
              <a:t>machte</a:t>
            </a:r>
            <a:r>
              <a:rPr lang="de-DE" sz="2400" i="0" u="none" strike="noStrike" cap="none" dirty="0">
                <a:latin typeface="Aptos" panose="020B0004020202020204" pitchFamily="34" charset="0"/>
              </a:rPr>
              <a:t>.</a:t>
            </a:r>
            <a:endParaRPr sz="2400" dirty="0">
              <a:latin typeface="Aptos" panose="020B0004020202020204" pitchFamily="34" charset="0"/>
            </a:endParaRPr>
          </a:p>
          <a:p>
            <a:pPr marL="571500" lvl="0" indent="-342900" algn="l" rtl="0">
              <a:lnSpc>
                <a:spcPct val="90000"/>
              </a:lnSpc>
              <a:spcBef>
                <a:spcPts val="600"/>
              </a:spcBef>
              <a:spcAft>
                <a:spcPts val="0"/>
              </a:spcAft>
              <a:buClr>
                <a:srgbClr val="000000"/>
              </a:buClr>
              <a:buSzPts val="2800"/>
              <a:buFont typeface="Arial"/>
              <a:buChar char="•"/>
            </a:pPr>
            <a:r>
              <a:rPr lang="de-DE" sz="2400" b="1" i="0" u="none" strike="noStrike" cap="none" dirty="0">
                <a:latin typeface="Aptos" panose="020B0004020202020204" pitchFamily="34" charset="0"/>
              </a:rPr>
              <a:t>Die Stockholmer Erklärung </a:t>
            </a:r>
            <a:r>
              <a:rPr lang="de-DE" sz="2400" b="0" i="0" u="none" strike="noStrike" cap="none" dirty="0">
                <a:latin typeface="Aptos" panose="020B0004020202020204" pitchFamily="34" charset="0"/>
              </a:rPr>
              <a:t>wurde verabschiedet.</a:t>
            </a:r>
            <a:endParaRPr sz="2400" dirty="0">
              <a:latin typeface="Aptos" panose="020B0004020202020204" pitchFamily="34" charset="0"/>
            </a:endParaRPr>
          </a:p>
          <a:p>
            <a:pPr marL="571500" lvl="0" indent="-342900" algn="l" rtl="0">
              <a:lnSpc>
                <a:spcPct val="90000"/>
              </a:lnSpc>
              <a:spcBef>
                <a:spcPts val="600"/>
              </a:spcBef>
              <a:spcAft>
                <a:spcPts val="600"/>
              </a:spcAft>
              <a:buClr>
                <a:srgbClr val="000000"/>
              </a:buClr>
              <a:buSzPts val="2800"/>
              <a:buFont typeface="Arial"/>
              <a:buChar char="•"/>
            </a:pPr>
            <a:r>
              <a:rPr lang="de-DE" sz="2400" b="0" i="0" u="none" strike="noStrike" cap="none" dirty="0">
                <a:latin typeface="Aptos" panose="020B0004020202020204" pitchFamily="34" charset="0"/>
              </a:rPr>
              <a:t>Eines der wichtigsten Ergebnisse der Stockholmer Konferenz war die Gründung des </a:t>
            </a:r>
            <a:r>
              <a:rPr lang="de-DE" sz="2400" b="1" i="0" u="sng" strike="noStrike" cap="none" dirty="0">
                <a:solidFill>
                  <a:schemeClr val="hlink"/>
                </a:solidFill>
                <a:latin typeface="Aptos" panose="020B0004020202020204" pitchFamily="34" charset="0"/>
                <a:hlinkClick r:id="rId4"/>
              </a:rPr>
              <a:t>Umweltprogramms der Vereinten Nationen (UNEP)</a:t>
            </a:r>
            <a:r>
              <a:rPr lang="de-DE" sz="2400" b="1" i="0" u="none" strike="noStrike" cap="none" dirty="0">
                <a:latin typeface="Aptos" panose="020B0004020202020204" pitchFamily="34" charset="0"/>
              </a:rPr>
              <a:t>.</a:t>
            </a:r>
            <a:endParaRPr sz="2400" b="1" i="0" u="none" strike="noStrike" cap="none" dirty="0">
              <a:latin typeface="Aptos" panose="020B0004020202020204" pitchFamily="34" charset="0"/>
            </a:endParaRPr>
          </a:p>
        </p:txBody>
      </p:sp>
      <p:sp>
        <p:nvSpPr>
          <p:cNvPr id="2" name="Textfeld 1">
            <a:extLst>
              <a:ext uri="{FF2B5EF4-FFF2-40B4-BE49-F238E27FC236}">
                <a16:creationId xmlns:a16="http://schemas.microsoft.com/office/drawing/2014/main" id="{C6250697-B287-3CD9-55DB-B5584EE17298}"/>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g386aeba7f74_1_217"/>
          <p:cNvSpPr txBox="1">
            <a:spLocks noGrp="1"/>
          </p:cNvSpPr>
          <p:nvPr>
            <p:ph type="title"/>
          </p:nvPr>
        </p:nvSpPr>
        <p:spPr>
          <a:xfrm>
            <a:off x="3661409" y="4661717"/>
            <a:ext cx="7936200" cy="13809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Soziale Beschaffung </a:t>
            </a:r>
            <a:endParaRPr dirty="0">
              <a:latin typeface="Aptos Serif" panose="02020604070405020304" pitchFamily="18" charset="0"/>
              <a:cs typeface="Aptos Serif" panose="02020604070405020304" pitchFamily="18" charset="0"/>
            </a:endParaRPr>
          </a:p>
        </p:txBody>
      </p:sp>
      <p:sp>
        <p:nvSpPr>
          <p:cNvPr id="508" name="Google Shape;508;g386aeba7f74_1_217"/>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de-DE"/>
              <a:t>40</a:t>
            </a:fld>
            <a:endParaRPr/>
          </a:p>
        </p:txBody>
      </p:sp>
      <p:sp>
        <p:nvSpPr>
          <p:cNvPr id="509" name="Google Shape;509;g386aeba7f74_1_217"/>
          <p:cNvSpPr/>
          <p:nvPr/>
        </p:nvSpPr>
        <p:spPr>
          <a:xfrm>
            <a:off x="1015350" y="673200"/>
            <a:ext cx="9085200" cy="47607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de-DE" sz="2000" dirty="0">
                <a:solidFill>
                  <a:schemeClr val="dk1"/>
                </a:solidFill>
                <a:latin typeface="Aptos" panose="020B0004020202020204" pitchFamily="34" charset="0"/>
              </a:rPr>
              <a:t>Der Leitfaden</a:t>
            </a:r>
            <a:r>
              <a:rPr lang="de-DE" sz="2000" b="0" i="0" u="none" strike="noStrike" cap="none" dirty="0">
                <a:solidFill>
                  <a:schemeClr val="dk1"/>
                </a:solidFill>
                <a:latin typeface="Aptos" panose="020B0004020202020204" pitchFamily="34" charset="0"/>
                <a:sym typeface="Arial"/>
              </a:rPr>
              <a:t> </a:t>
            </a:r>
            <a:r>
              <a:rPr lang="de-DE" sz="2000" b="1" i="0" u="none" strike="noStrike" cap="none" dirty="0">
                <a:solidFill>
                  <a:schemeClr val="dk1"/>
                </a:solidFill>
                <a:latin typeface="Aptos" panose="020B0004020202020204" pitchFamily="34" charset="0"/>
                <a:sym typeface="Arial"/>
              </a:rPr>
              <a:t>„Sozialorientier</a:t>
            </a:r>
            <a:r>
              <a:rPr lang="de-DE" sz="2000" b="1" dirty="0">
                <a:solidFill>
                  <a:schemeClr val="dk1"/>
                </a:solidFill>
                <a:latin typeface="Aptos" panose="020B0004020202020204" pitchFamily="34" charset="0"/>
              </a:rPr>
              <a:t>te </a:t>
            </a:r>
            <a:r>
              <a:rPr lang="de-DE" sz="2000" b="1" i="0" u="none" strike="noStrike" cap="none" dirty="0">
                <a:solidFill>
                  <a:schemeClr val="dk1"/>
                </a:solidFill>
                <a:latin typeface="Aptos" panose="020B0004020202020204" pitchFamily="34" charset="0"/>
                <a:sym typeface="Arial"/>
              </a:rPr>
              <a:t>Beschaffung” </a:t>
            </a:r>
            <a:r>
              <a:rPr lang="de-DE" sz="2000" i="0" u="none" strike="noStrike" cap="none" dirty="0">
                <a:solidFill>
                  <a:schemeClr val="dk1"/>
                </a:solidFill>
                <a:latin typeface="Aptos" panose="020B0004020202020204" pitchFamily="34" charset="0"/>
              </a:rPr>
              <a:t>der Europäischen </a:t>
            </a:r>
            <a:r>
              <a:rPr lang="de-DE" sz="2000" dirty="0">
                <a:solidFill>
                  <a:schemeClr val="dk1"/>
                </a:solidFill>
                <a:latin typeface="Aptos" panose="020B0004020202020204" pitchFamily="34" charset="0"/>
              </a:rPr>
              <a:t>Kommission verfolgt insbesondere folgende Ziele:</a:t>
            </a:r>
            <a:endParaRPr sz="2000" i="0" u="none" strike="noStrike" cap="none" dirty="0">
              <a:solidFill>
                <a:srgbClr val="000000"/>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Förderung fairer Beschäftigung und sozialer Inklusion etwa durch die stärkere Einbindung älterer Arbeitnehmer und durch die Schaffung von Beschäftigungsmöglichkeiten für Menschen mit Behinderungen.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Schaffung von Marktchancen für Sozialunternehmen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Verbesserung menschenwürdiger Arbeitsbedingungen, insbesondere in Drittländern entlang globaler Lieferketten</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Stärkung der Arbeitnehmerrechte</a:t>
            </a:r>
            <a:endParaRPr sz="2000" dirty="0">
              <a:solidFill>
                <a:schemeClr val="dk1"/>
              </a:solidFill>
              <a:latin typeface="Aptos" panose="020B0004020202020204" pitchFamily="34" charset="0"/>
            </a:endParaRPr>
          </a:p>
          <a:p>
            <a:pPr marL="342900" marR="0" lvl="0" indent="-361950" algn="l" rtl="0">
              <a:lnSpc>
                <a:spcPct val="115000"/>
              </a:lnSpc>
              <a:spcBef>
                <a:spcPts val="0"/>
              </a:spcBef>
              <a:spcAft>
                <a:spcPts val="0"/>
              </a:spcAft>
              <a:buClr>
                <a:schemeClr val="dk1"/>
              </a:buClr>
              <a:buSzPts val="2300"/>
              <a:buChar char="•"/>
            </a:pPr>
            <a:r>
              <a:rPr lang="de-DE" sz="2000" dirty="0">
                <a:solidFill>
                  <a:schemeClr val="dk1"/>
                </a:solidFill>
                <a:latin typeface="Aptos" panose="020B0004020202020204" pitchFamily="34" charset="0"/>
              </a:rPr>
              <a:t>Sicherstellung einer barrierefreien Gestaltung von Produkten, Dienstleistungen und Bauwerken</a:t>
            </a:r>
            <a:endParaRPr sz="2000" dirty="0">
              <a:solidFill>
                <a:schemeClr val="dk1"/>
              </a:solidFill>
              <a:latin typeface="Aptos" panose="020B0004020202020204" pitchFamily="34" charset="0"/>
            </a:endParaRPr>
          </a:p>
          <a:p>
            <a:pPr marL="457200" marR="0" lvl="0"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ptos" panose="020B0004020202020204" pitchFamily="34" charset="0"/>
              <a:sym typeface="Arial"/>
            </a:endParaRPr>
          </a:p>
        </p:txBody>
      </p:sp>
      <p:pic>
        <p:nvPicPr>
          <p:cNvPr id="510" name="Google Shape;510;g386aeba7f74_1_217"/>
          <p:cNvPicPr preferRelativeResize="0"/>
          <p:nvPr/>
        </p:nvPicPr>
        <p:blipFill rotWithShape="1">
          <a:blip r:embed="rId3">
            <a:alphaModFix/>
          </a:blip>
          <a:srcRect l="38054" t="10335" r="42299" b="38395"/>
          <a:stretch/>
        </p:blipFill>
        <p:spPr>
          <a:xfrm>
            <a:off x="9621400" y="2322425"/>
            <a:ext cx="2395248" cy="33533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386aeba7f74_1_326"/>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Europäischer Grünen Deal </a:t>
            </a:r>
            <a:endParaRPr dirty="0">
              <a:latin typeface="Aptos Serif" panose="02020604070405020304" pitchFamily="18" charset="0"/>
              <a:cs typeface="Aptos Serif" panose="02020604070405020304" pitchFamily="18" charset="0"/>
            </a:endParaRPr>
          </a:p>
        </p:txBody>
      </p:sp>
      <p:sp>
        <p:nvSpPr>
          <p:cNvPr id="516" name="Google Shape;516;g386aeba7f74_1_326"/>
          <p:cNvSpPr txBox="1">
            <a:spLocks noGrp="1"/>
          </p:cNvSpPr>
          <p:nvPr>
            <p:ph type="body" idx="1"/>
          </p:nvPr>
        </p:nvSpPr>
        <p:spPr>
          <a:xfrm>
            <a:off x="468275" y="2529357"/>
            <a:ext cx="5274900" cy="4341000"/>
          </a:xfrm>
          <a:prstGeom prst="rect">
            <a:avLst/>
          </a:prstGeom>
          <a:noFill/>
          <a:ln>
            <a:noFill/>
          </a:ln>
        </p:spPr>
        <p:txBody>
          <a:bodyPr spcFirstLastPara="1" wrap="square" lIns="0" tIns="45700" rIns="0" bIns="0" anchor="t" anchorCtr="0">
            <a:normAutofit/>
          </a:bodyPr>
          <a:lstStyle/>
          <a:p>
            <a:pPr marL="230399" lvl="0" indent="0" algn="l" rtl="0">
              <a:lnSpc>
                <a:spcPct val="105000"/>
              </a:lnSpc>
              <a:spcBef>
                <a:spcPts val="0"/>
              </a:spcBef>
              <a:spcAft>
                <a:spcPts val="0"/>
              </a:spcAft>
              <a:buClr>
                <a:srgbClr val="3F3F3F"/>
              </a:buClr>
              <a:buSzPts val="2162"/>
              <a:buFont typeface="Arial"/>
              <a:buNone/>
            </a:pPr>
            <a:r>
              <a:rPr lang="de-DE" dirty="0">
                <a:latin typeface="Aptos" panose="020B0004020202020204" pitchFamily="34" charset="0"/>
              </a:rPr>
              <a:t>In der Mitteilung der Kommission KOM (2020) 21 „Investitionsplan für ein nachhaltiges Europa“ heißt es: „Die Kommission wird in Rechtsvorschriften (...) verbindliche Mindestkriterien oder -ziele für die öffentliche Beschaffung vorschlagen. Diese Mindestkriterien sollen eine gemeinsame Definition für umweltfreundliche Beschaffung festlegen. (...) Gleichzeitig sollten öffentliche Auftraggeber nach Möglichkeit Methoden der Lebenszykluskostenrechnung anwenden.“</a:t>
            </a:r>
            <a:endParaRPr dirty="0">
              <a:latin typeface="Aptos" panose="020B0004020202020204" pitchFamily="34" charset="0"/>
            </a:endParaRPr>
          </a:p>
        </p:txBody>
      </p:sp>
      <p:sp>
        <p:nvSpPr>
          <p:cNvPr id="517" name="Google Shape;517;g386aeba7f74_1_326"/>
          <p:cNvSpPr txBox="1">
            <a:spLocks noGrp="1"/>
          </p:cNvSpPr>
          <p:nvPr>
            <p:ph type="body" idx="2"/>
          </p:nvPr>
        </p:nvSpPr>
        <p:spPr>
          <a:xfrm>
            <a:off x="5881898" y="2345635"/>
            <a:ext cx="5003400" cy="3928500"/>
          </a:xfrm>
          <a:prstGeom prst="rect">
            <a:avLst/>
          </a:prstGeom>
          <a:noFill/>
          <a:ln>
            <a:noFill/>
          </a:ln>
        </p:spPr>
        <p:txBody>
          <a:bodyPr spcFirstLastPara="1" wrap="square" lIns="0" tIns="45700" rIns="0" bIns="0" anchor="t" anchorCtr="0">
            <a:normAutofit lnSpcReduction="10000"/>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rPr>
              <a:t>Drei wichtige Punkte:</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b="1" dirty="0">
                <a:solidFill>
                  <a:schemeClr val="accent4"/>
                </a:solidFill>
                <a:latin typeface="Aptos" panose="020B0004020202020204" pitchFamily="34" charset="0"/>
              </a:rPr>
              <a:t>Verabschiedung verbindlicher Mindestkriterien </a:t>
            </a:r>
            <a:r>
              <a:rPr lang="de-DE" dirty="0">
                <a:latin typeface="Aptos" panose="020B0004020202020204" pitchFamily="34" charset="0"/>
              </a:rPr>
              <a:t>oder -ziele für die öffentliche Beschaffung in Rechtsvorschriften.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dirty="0">
                <a:latin typeface="Aptos" panose="020B0004020202020204" pitchFamily="34" charset="0"/>
              </a:rPr>
              <a:t>Festlegung einer </a:t>
            </a:r>
            <a:r>
              <a:rPr lang="de-DE" b="1" dirty="0">
                <a:solidFill>
                  <a:schemeClr val="accent4"/>
                </a:solidFill>
                <a:latin typeface="Aptos" panose="020B0004020202020204" pitchFamily="34" charset="0"/>
              </a:rPr>
              <a:t>gemeinsamen Definition für umweltfreundliche Beschaffung in Form von Mindestkriterien.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Noto Sans Symbols"/>
              <a:buChar char="❖"/>
            </a:pPr>
            <a:r>
              <a:rPr lang="de-DE" b="1" dirty="0">
                <a:solidFill>
                  <a:schemeClr val="accent4"/>
                </a:solidFill>
                <a:latin typeface="Aptos" panose="020B0004020202020204" pitchFamily="34" charset="0"/>
              </a:rPr>
              <a:t>Empfehlung der Anwendung von </a:t>
            </a:r>
            <a:r>
              <a:rPr lang="de-DE" dirty="0">
                <a:latin typeface="Aptos" panose="020B0004020202020204" pitchFamily="34" charset="0"/>
              </a:rPr>
              <a:t>Methoden</a:t>
            </a:r>
            <a:r>
              <a:rPr lang="de-DE" b="1" dirty="0">
                <a:solidFill>
                  <a:schemeClr val="accent4"/>
                </a:solidFill>
                <a:latin typeface="Aptos" panose="020B0004020202020204" pitchFamily="34" charset="0"/>
              </a:rPr>
              <a:t> der Lebenszykluskostenrechnung</a:t>
            </a:r>
            <a:endParaRPr dirty="0">
              <a:latin typeface="Aptos" panose="020B00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8"/>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rmAutofit fontScale="90000"/>
          </a:bodyPr>
          <a:lstStyle/>
          <a:p>
            <a:pPr marL="0" lvl="0" indent="0" algn="l" rtl="0">
              <a:lnSpc>
                <a:spcPct val="80000"/>
              </a:lnSpc>
              <a:spcBef>
                <a:spcPts val="0"/>
              </a:spcBef>
              <a:spcAft>
                <a:spcPts val="0"/>
              </a:spcAft>
              <a:buClr>
                <a:srgbClr val="3F3F3F"/>
              </a:buClr>
              <a:buSzPct val="111111"/>
              <a:buFont typeface="Play"/>
              <a:buNone/>
            </a:pPr>
            <a:r>
              <a:rPr lang="de-DE" dirty="0">
                <a:latin typeface="Aptos Serif" panose="02020604070405020304" pitchFamily="18" charset="0"/>
                <a:ea typeface="Arial"/>
                <a:cs typeface="Aptos Serif" panose="02020604070405020304" pitchFamily="18" charset="0"/>
                <a:sym typeface="Arial"/>
              </a:rPr>
              <a:t>Europäische Instrumente für die Verbreitung von GPP</a:t>
            </a:r>
            <a:endParaRPr dirty="0">
              <a:latin typeface="Aptos Serif" panose="02020604070405020304" pitchFamily="18" charset="0"/>
              <a:cs typeface="Aptos Serif" panose="0202060407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69"/>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Europäische Instrumente für die Verbreitung von GPP</a:t>
            </a:r>
            <a:endParaRPr dirty="0">
              <a:latin typeface="Aptos Serif" panose="02020604070405020304" pitchFamily="18" charset="0"/>
              <a:cs typeface="Aptos Serif" panose="02020604070405020304" pitchFamily="18" charset="0"/>
            </a:endParaRPr>
          </a:p>
        </p:txBody>
      </p:sp>
      <p:sp>
        <p:nvSpPr>
          <p:cNvPr id="528" name="Google Shape;528;p6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SzPts val="1100"/>
              <a:buNone/>
            </a:pPr>
            <a:fld id="{00000000-1234-1234-1234-123412341234}" type="slidenum">
              <a:rPr lang="de-DE"/>
              <a:t>43</a:t>
            </a:fld>
            <a:endParaRPr/>
          </a:p>
        </p:txBody>
      </p:sp>
      <p:grpSp>
        <p:nvGrpSpPr>
          <p:cNvPr id="529" name="Google Shape;529;p69"/>
          <p:cNvGrpSpPr/>
          <p:nvPr/>
        </p:nvGrpSpPr>
        <p:grpSpPr>
          <a:xfrm>
            <a:off x="979247" y="2954354"/>
            <a:ext cx="10233504" cy="2984770"/>
            <a:chOff x="5001" y="918874"/>
            <a:chExt cx="10233504" cy="2984770"/>
          </a:xfrm>
        </p:grpSpPr>
        <p:sp>
          <p:nvSpPr>
            <p:cNvPr id="530" name="Google Shape;530;p69"/>
            <p:cNvSpPr/>
            <p:nvPr/>
          </p:nvSpPr>
          <p:spPr>
            <a:xfrm>
              <a:off x="5001" y="918874"/>
              <a:ext cx="1705583" cy="852791"/>
            </a:xfrm>
            <a:prstGeom prst="roundRect">
              <a:avLst>
                <a:gd name="adj" fmla="val 10000"/>
              </a:avLst>
            </a:prstGeom>
            <a:solidFill>
              <a:srgbClr val="FAB50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69"/>
            <p:cNvSpPr txBox="1"/>
            <p:nvPr/>
          </p:nvSpPr>
          <p:spPr>
            <a:xfrm>
              <a:off x="29978" y="943851"/>
              <a:ext cx="1655629" cy="802837"/>
            </a:xfrm>
            <a:prstGeom prst="rect">
              <a:avLst/>
            </a:prstGeom>
            <a:solidFill>
              <a:srgbClr val="FBB50A"/>
            </a:solidFill>
            <a:ln>
              <a:noFill/>
            </a:ln>
          </p:spPr>
          <p:txBody>
            <a:bodyPr spcFirstLastPara="1" wrap="square" lIns="36175" tIns="24125" rIns="36175" bIns="24125" anchor="ctr" anchorCtr="0">
              <a:noAutofit/>
            </a:bodyPr>
            <a:lstStyle/>
            <a:p>
              <a:pPr marL="0" marR="0" lvl="0" indent="0" algn="ctr" rtl="0">
                <a:lnSpc>
                  <a:spcPct val="100000"/>
                </a:lnSpc>
                <a:spcBef>
                  <a:spcPts val="0"/>
                </a:spcBef>
                <a:spcAft>
                  <a:spcPts val="0"/>
                </a:spcAft>
                <a:buNone/>
              </a:pPr>
              <a:r>
                <a:rPr lang="de-DE" b="1" i="0" u="none" strike="noStrike" cap="none" dirty="0">
                  <a:solidFill>
                    <a:srgbClr val="000000"/>
                  </a:solidFill>
                  <a:latin typeface="Aptos" panose="020B0004020202020204" pitchFamily="34" charset="0"/>
                  <a:sym typeface="Arial"/>
                </a:rPr>
                <a:t>Nationaler Aktionsplan für GPP</a:t>
              </a:r>
              <a:endParaRPr b="0" i="0" u="none" strike="noStrike" cap="none" dirty="0">
                <a:solidFill>
                  <a:srgbClr val="000000"/>
                </a:solidFill>
                <a:latin typeface="Aptos" panose="020B0004020202020204" pitchFamily="34" charset="0"/>
                <a:sym typeface="Arial"/>
              </a:endParaRPr>
            </a:p>
          </p:txBody>
        </p:sp>
        <p:sp>
          <p:nvSpPr>
            <p:cNvPr id="532" name="Google Shape;532;p69"/>
            <p:cNvSpPr/>
            <p:nvPr/>
          </p:nvSpPr>
          <p:spPr>
            <a:xfrm>
              <a:off x="175560"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69"/>
            <p:cNvSpPr/>
            <p:nvPr/>
          </p:nvSpPr>
          <p:spPr>
            <a:xfrm>
              <a:off x="346118" y="1984864"/>
              <a:ext cx="1364467" cy="852791"/>
            </a:xfrm>
            <a:prstGeom prst="roundRect">
              <a:avLst>
                <a:gd name="adj" fmla="val 10000"/>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69"/>
            <p:cNvSpPr txBox="1"/>
            <p:nvPr/>
          </p:nvSpPr>
          <p:spPr>
            <a:xfrm>
              <a:off x="37109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23 von 27 Ländern </a:t>
              </a:r>
              <a:endParaRPr b="0" i="0" u="none" strike="noStrike" cap="none">
                <a:solidFill>
                  <a:srgbClr val="000000"/>
                </a:solidFill>
                <a:latin typeface="Aptos" panose="020B0004020202020204" pitchFamily="34" charset="0"/>
                <a:sym typeface="Arial"/>
              </a:endParaRPr>
            </a:p>
          </p:txBody>
        </p:sp>
        <p:sp>
          <p:nvSpPr>
            <p:cNvPr id="535" name="Google Shape;535;p69"/>
            <p:cNvSpPr/>
            <p:nvPr/>
          </p:nvSpPr>
          <p:spPr>
            <a:xfrm>
              <a:off x="2136981" y="918874"/>
              <a:ext cx="1705583" cy="852791"/>
            </a:xfrm>
            <a:prstGeom prst="roundRect">
              <a:avLst>
                <a:gd name="adj" fmla="val 10000"/>
              </a:avLst>
            </a:prstGeom>
            <a:solidFill>
              <a:srgbClr val="A0E31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69"/>
            <p:cNvSpPr txBox="1"/>
            <p:nvPr/>
          </p:nvSpPr>
          <p:spPr>
            <a:xfrm>
              <a:off x="2161958" y="943851"/>
              <a:ext cx="1655629" cy="802837"/>
            </a:xfrm>
            <a:prstGeom prst="rect">
              <a:avLst/>
            </a:prstGeom>
            <a:solidFill>
              <a:srgbClr val="A5C52A"/>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EU GPP Kriterien </a:t>
              </a:r>
              <a:endParaRPr b="0" i="0" u="none" strike="noStrike" cap="none">
                <a:solidFill>
                  <a:srgbClr val="000000"/>
                </a:solidFill>
                <a:latin typeface="Aptos" panose="020B0004020202020204" pitchFamily="34" charset="0"/>
                <a:sym typeface="Arial"/>
              </a:endParaRPr>
            </a:p>
          </p:txBody>
        </p:sp>
        <p:sp>
          <p:nvSpPr>
            <p:cNvPr id="537" name="Google Shape;537;p69"/>
            <p:cNvSpPr/>
            <p:nvPr/>
          </p:nvSpPr>
          <p:spPr>
            <a:xfrm>
              <a:off x="2307540"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1">
              <a:schemeClr val="accent5"/>
            </a:lnRef>
            <a:fillRef idx="0">
              <a:schemeClr val="accent5"/>
            </a:fillRef>
            <a:effectRef idx="0">
              <a:schemeClr val="accent5"/>
            </a:effectRef>
            <a:fontRef idx="minor">
              <a:schemeClr val="tx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69"/>
            <p:cNvSpPr/>
            <p:nvPr/>
          </p:nvSpPr>
          <p:spPr>
            <a:xfrm>
              <a:off x="2478098" y="1984864"/>
              <a:ext cx="1364467" cy="852791"/>
            </a:xfrm>
            <a:prstGeom prst="roundRect">
              <a:avLst>
                <a:gd name="adj" fmla="val 10000"/>
              </a:avLst>
            </a:pr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p69"/>
            <p:cNvSpPr txBox="1"/>
            <p:nvPr/>
          </p:nvSpPr>
          <p:spPr>
            <a:xfrm>
              <a:off x="250307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20 EU GPP Kriterien </a:t>
              </a:r>
              <a:endParaRPr b="0" i="0" u="none" strike="noStrike" cap="none">
                <a:solidFill>
                  <a:srgbClr val="000000"/>
                </a:solidFill>
                <a:latin typeface="Aptos" panose="020B0004020202020204" pitchFamily="34" charset="0"/>
                <a:sym typeface="Arial"/>
              </a:endParaRPr>
            </a:p>
          </p:txBody>
        </p:sp>
        <p:sp>
          <p:nvSpPr>
            <p:cNvPr id="540" name="Google Shape;540;p69"/>
            <p:cNvSpPr/>
            <p:nvPr/>
          </p:nvSpPr>
          <p:spPr>
            <a:xfrm>
              <a:off x="2307540" y="1771666"/>
              <a:ext cx="170558" cy="170558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69"/>
            <p:cNvSpPr/>
            <p:nvPr/>
          </p:nvSpPr>
          <p:spPr>
            <a:xfrm>
              <a:off x="2478098" y="3050853"/>
              <a:ext cx="1364467" cy="852791"/>
            </a:xfrm>
            <a:prstGeom prst="roundRect">
              <a:avLst>
                <a:gd name="adj" fmla="val 10000"/>
              </a:avLst>
            </a:pr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69"/>
            <p:cNvSpPr txBox="1"/>
            <p:nvPr/>
          </p:nvSpPr>
          <p:spPr>
            <a:xfrm>
              <a:off x="2503075" y="3075830"/>
              <a:ext cx="1314513" cy="802837"/>
            </a:xfrm>
            <a:prstGeom prst="rect">
              <a:avLst/>
            </a:prstGeom>
            <a:ln>
              <a:noFill/>
            </a:ln>
          </p:spPr>
          <p:style>
            <a:lnRef idx="2">
              <a:schemeClr val="accent5"/>
            </a:lnRef>
            <a:fillRef idx="1">
              <a:schemeClr val="lt1"/>
            </a:fillRef>
            <a:effectRef idx="0">
              <a:schemeClr val="accent5"/>
            </a:effectRef>
            <a:fontRef idx="minor">
              <a:schemeClr val="dk1"/>
            </a:fontRef>
          </p:style>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dirty="0">
                  <a:solidFill>
                    <a:srgbClr val="000000"/>
                  </a:solidFill>
                  <a:latin typeface="Aptos" panose="020B0004020202020204" pitchFamily="34" charset="0"/>
                  <a:sym typeface="Arial"/>
                </a:rPr>
                <a:t>Europäisches Toolkit</a:t>
              </a:r>
              <a:endParaRPr b="0" i="0" u="none" strike="noStrike" cap="none" dirty="0">
                <a:solidFill>
                  <a:srgbClr val="000000"/>
                </a:solidFill>
                <a:latin typeface="Aptos" panose="020B0004020202020204" pitchFamily="34" charset="0"/>
                <a:sym typeface="Arial"/>
              </a:endParaRPr>
            </a:p>
          </p:txBody>
        </p:sp>
        <p:sp>
          <p:nvSpPr>
            <p:cNvPr id="543" name="Google Shape;543;p69"/>
            <p:cNvSpPr/>
            <p:nvPr/>
          </p:nvSpPr>
          <p:spPr>
            <a:xfrm>
              <a:off x="4268961" y="918874"/>
              <a:ext cx="1705583" cy="852791"/>
            </a:xfrm>
            <a:prstGeom prst="roundRect">
              <a:avLst>
                <a:gd name="adj" fmla="val 10000"/>
              </a:avLst>
            </a:prstGeom>
            <a:solidFill>
              <a:srgbClr val="32CC26"/>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69"/>
            <p:cNvSpPr txBox="1"/>
            <p:nvPr/>
          </p:nvSpPr>
          <p:spPr>
            <a:xfrm>
              <a:off x="4293938" y="943851"/>
              <a:ext cx="1655629" cy="802837"/>
            </a:xfrm>
            <a:prstGeom prst="rect">
              <a:avLst/>
            </a:prstGeom>
            <a:solidFill>
              <a:srgbClr val="5FB135"/>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GPP Ziel </a:t>
              </a:r>
              <a:endParaRPr b="0" i="0" u="none" strike="noStrike" cap="none">
                <a:solidFill>
                  <a:srgbClr val="000000"/>
                </a:solidFill>
                <a:latin typeface="Aptos" panose="020B0004020202020204" pitchFamily="34" charset="0"/>
                <a:sym typeface="Arial"/>
              </a:endParaRPr>
            </a:p>
          </p:txBody>
        </p:sp>
        <p:sp>
          <p:nvSpPr>
            <p:cNvPr id="545" name="Google Shape;545;p69"/>
            <p:cNvSpPr/>
            <p:nvPr/>
          </p:nvSpPr>
          <p:spPr>
            <a:xfrm>
              <a:off x="4439519"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p69"/>
            <p:cNvSpPr/>
            <p:nvPr/>
          </p:nvSpPr>
          <p:spPr>
            <a:xfrm>
              <a:off x="4610078" y="1984864"/>
              <a:ext cx="1364467" cy="852791"/>
            </a:xfrm>
            <a:prstGeom prst="roundRect">
              <a:avLst>
                <a:gd name="adj" fmla="val 100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p69"/>
            <p:cNvSpPr txBox="1"/>
            <p:nvPr/>
          </p:nvSpPr>
          <p:spPr>
            <a:xfrm>
              <a:off x="463505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50%</a:t>
              </a:r>
              <a:endParaRPr b="0" i="0" u="none" strike="noStrike" cap="none">
                <a:solidFill>
                  <a:srgbClr val="000000"/>
                </a:solidFill>
                <a:latin typeface="Aptos" panose="020B0004020202020204" pitchFamily="34" charset="0"/>
                <a:sym typeface="Arial"/>
              </a:endParaRPr>
            </a:p>
          </p:txBody>
        </p:sp>
        <p:sp>
          <p:nvSpPr>
            <p:cNvPr id="548" name="Google Shape;548;p69"/>
            <p:cNvSpPr/>
            <p:nvPr/>
          </p:nvSpPr>
          <p:spPr>
            <a:xfrm>
              <a:off x="6400941" y="918874"/>
              <a:ext cx="1705583" cy="852791"/>
            </a:xfrm>
            <a:prstGeom prst="roundRect">
              <a:avLst>
                <a:gd name="adj" fmla="val 10000"/>
              </a:avLst>
            </a:prstGeom>
            <a:solidFill>
              <a:srgbClr val="35B579"/>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69"/>
            <p:cNvSpPr txBox="1"/>
            <p:nvPr/>
          </p:nvSpPr>
          <p:spPr>
            <a:xfrm>
              <a:off x="6425918" y="943851"/>
              <a:ext cx="1655629" cy="802837"/>
            </a:xfrm>
            <a:prstGeom prst="rect">
              <a:avLst/>
            </a:prstGeom>
            <a:solidFill>
              <a:srgbClr val="187138"/>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Monitoring- Indikatoren</a:t>
              </a:r>
              <a:endParaRPr b="1" i="0" u="none" strike="noStrike" cap="none">
                <a:solidFill>
                  <a:schemeClr val="lt1"/>
                </a:solidFill>
                <a:latin typeface="Aptos" panose="020B0004020202020204" pitchFamily="34" charset="0"/>
                <a:sym typeface="Arial"/>
              </a:endParaRPr>
            </a:p>
          </p:txBody>
        </p:sp>
        <p:sp>
          <p:nvSpPr>
            <p:cNvPr id="550" name="Google Shape;550;p69"/>
            <p:cNvSpPr/>
            <p:nvPr/>
          </p:nvSpPr>
          <p:spPr>
            <a:xfrm>
              <a:off x="6571499" y="1771666"/>
              <a:ext cx="170558" cy="639593"/>
            </a:xfrm>
            <a:custGeom>
              <a:avLst/>
              <a:gdLst/>
              <a:ahLst/>
              <a:cxnLst/>
              <a:rect l="l" t="t" r="r" b="b"/>
              <a:pathLst>
                <a:path w="120000" h="120000" extrusionOk="0">
                  <a:moveTo>
                    <a:pt x="0" y="0"/>
                  </a:moveTo>
                  <a:lnTo>
                    <a:pt x="0" y="120000"/>
                  </a:lnTo>
                  <a:lnTo>
                    <a:pt x="120000" y="120000"/>
                  </a:lnTo>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69"/>
            <p:cNvSpPr/>
            <p:nvPr/>
          </p:nvSpPr>
          <p:spPr>
            <a:xfrm>
              <a:off x="6742058" y="1984864"/>
              <a:ext cx="1364467" cy="852791"/>
            </a:xfrm>
            <a:prstGeom prst="roundRect">
              <a:avLst>
                <a:gd name="adj" fmla="val 10000"/>
              </a:avLst>
            </a:prstGeom>
            <a:ln>
              <a:solidFill>
                <a:srgbClr val="167138"/>
              </a:solidFill>
              <a:headEnd type="none" w="sm" len="sm"/>
              <a:tailEnd type="none" w="sm" len="sm"/>
            </a:ln>
          </p:spPr>
          <p:style>
            <a:lnRef idx="2">
              <a:schemeClr val="accent6"/>
            </a:lnRef>
            <a:fillRef idx="1">
              <a:schemeClr val="lt1"/>
            </a:fillRef>
            <a:effectRef idx="0">
              <a:schemeClr val="accent6"/>
            </a:effectRef>
            <a:fontRef idx="minor">
              <a:schemeClr val="dk1"/>
            </a:fontRef>
          </p:style>
          <p:txBody>
            <a:bodyPr spcFirstLastPara="1" wrap="square" lIns="91425" tIns="91425" rIns="91425" bIns="91425" anchor="ctr" anchorCtr="0">
              <a:noAutofit/>
            </a:bodyPr>
            <a:lstStyle/>
            <a:p>
              <a:pPr>
                <a:buSzPts val="1400"/>
              </a:pPr>
              <a:endParaRPr/>
            </a:p>
          </p:txBody>
        </p:sp>
        <p:sp>
          <p:nvSpPr>
            <p:cNvPr id="552" name="Google Shape;552;p69"/>
            <p:cNvSpPr txBox="1"/>
            <p:nvPr/>
          </p:nvSpPr>
          <p:spPr>
            <a:xfrm>
              <a:off x="6767028" y="2009845"/>
              <a:ext cx="1393200" cy="802800"/>
            </a:xfrm>
            <a:prstGeom prst="rect">
              <a:avLst/>
            </a:prstGeom>
            <a:noFill/>
            <a:ln>
              <a:noFill/>
            </a:ln>
          </p:spPr>
          <p:txBody>
            <a:bodyPr spcFirstLastPara="1" wrap="square" lIns="36175" tIns="24125" rIns="36175" bIns="24125" anchor="ctr" anchorCtr="0">
              <a:noAutofit/>
            </a:bodyPr>
            <a:lstStyle>
              <a:defPPr marR="0" lvl="0" algn="l" rtl="0">
                <a:lnSpc>
                  <a:spcPct val="100000"/>
                </a:lnSpc>
                <a:spcBef>
                  <a:spcPts val="0"/>
                </a:spcBef>
                <a:spcAft>
                  <a:spcPts val="0"/>
                </a:spcAft>
              </a:defPPr>
              <a:lvl1pPr marL="0" indent="0" algn="ctr">
                <a:lnSpc>
                  <a:spcPct val="90000"/>
                </a:lnSpc>
                <a:buSzPts val="1900"/>
                <a:buNone/>
                <a:defRPr b="1">
                  <a:solidFill>
                    <a:srgbClr val="000000"/>
                  </a:solidFill>
                  <a:latin typeface="Aptos" panose="020B0004020202020204" pitchFamily="34" charset="0"/>
                  <a:ea typeface="Arial"/>
                  <a:cs typeface="Arial"/>
                </a:defRPr>
              </a:lvl1pPr>
              <a:lvl2pPr>
                <a:defRPr>
                  <a:solidFill>
                    <a:srgbClr val="000000"/>
                  </a:solidFill>
                  <a:latin typeface="Arial"/>
                  <a:ea typeface="Arial"/>
                  <a:cs typeface="Arial"/>
                </a:defRPr>
              </a:lvl2pPr>
              <a:lvl3pPr>
                <a:defRPr>
                  <a:solidFill>
                    <a:srgbClr val="000000"/>
                  </a:solidFill>
                  <a:latin typeface="Arial"/>
                  <a:ea typeface="Arial"/>
                  <a:cs typeface="Arial"/>
                </a:defRPr>
              </a:lvl3pPr>
              <a:lvl4pPr>
                <a:defRPr>
                  <a:solidFill>
                    <a:srgbClr val="000000"/>
                  </a:solidFill>
                  <a:latin typeface="Arial"/>
                  <a:ea typeface="Arial"/>
                  <a:cs typeface="Arial"/>
                </a:defRPr>
              </a:lvl4pPr>
              <a:lvl5pPr>
                <a:defRPr>
                  <a:solidFill>
                    <a:srgbClr val="000000"/>
                  </a:solidFill>
                  <a:latin typeface="Arial"/>
                  <a:ea typeface="Arial"/>
                  <a:cs typeface="Arial"/>
                </a:defRPr>
              </a:lvl5pPr>
              <a:lvl6pPr>
                <a:defRPr>
                  <a:solidFill>
                    <a:srgbClr val="000000"/>
                  </a:solidFill>
                  <a:latin typeface="Arial"/>
                  <a:ea typeface="Arial"/>
                  <a:cs typeface="Arial"/>
                </a:defRPr>
              </a:lvl6pPr>
              <a:lvl7pPr>
                <a:defRPr>
                  <a:solidFill>
                    <a:srgbClr val="000000"/>
                  </a:solidFill>
                  <a:latin typeface="Arial"/>
                  <a:ea typeface="Arial"/>
                  <a:cs typeface="Arial"/>
                </a:defRPr>
              </a:lvl7pPr>
              <a:lvl8pPr>
                <a:defRPr>
                  <a:solidFill>
                    <a:srgbClr val="000000"/>
                  </a:solidFill>
                  <a:latin typeface="Arial"/>
                  <a:ea typeface="Arial"/>
                  <a:cs typeface="Arial"/>
                </a:defRPr>
              </a:lvl8pPr>
              <a:lvl9pPr>
                <a:defRPr>
                  <a:solidFill>
                    <a:srgbClr val="000000"/>
                  </a:solidFill>
                  <a:latin typeface="Arial"/>
                  <a:ea typeface="Arial"/>
                  <a:cs typeface="Arial"/>
                </a:defRPr>
              </a:lvl9pPr>
            </a:lstStyle>
            <a:p>
              <a:r>
                <a:rPr lang="de-DE" dirty="0"/>
                <a:t>grüne/</a:t>
              </a:r>
              <a:endParaRPr dirty="0"/>
            </a:p>
            <a:p>
              <a:r>
                <a:rPr lang="de-DE" dirty="0"/>
                <a:t>Gesamtkäufe</a:t>
              </a:r>
              <a:endParaRPr dirty="0"/>
            </a:p>
          </p:txBody>
        </p:sp>
        <p:sp>
          <p:nvSpPr>
            <p:cNvPr id="553" name="Google Shape;553;p69"/>
            <p:cNvSpPr/>
            <p:nvPr/>
          </p:nvSpPr>
          <p:spPr>
            <a:xfrm>
              <a:off x="8532921" y="918874"/>
              <a:ext cx="1705583" cy="852791"/>
            </a:xfrm>
            <a:prstGeom prst="roundRect">
              <a:avLst>
                <a:gd name="adj" fmla="val 10000"/>
              </a:avLst>
            </a:prstGeom>
            <a:solidFill>
              <a:srgbClr val="4393A0"/>
            </a:solidFill>
            <a:ln w="38100" cap="flat" cmpd="sng">
              <a:solidFill>
                <a:schemeClr val="lt1"/>
              </a:solidFill>
              <a:prstDash val="solid"/>
              <a:round/>
              <a:headEnd type="none" w="sm" len="sm"/>
              <a:tailEnd type="none" w="sm" len="sm"/>
            </a:ln>
            <a:effectLst>
              <a:outerShdw blurRad="40000" dist="20000" dir="5400000" rotWithShape="0">
                <a:srgbClr val="000000">
                  <a:alpha val="3725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69"/>
            <p:cNvSpPr txBox="1"/>
            <p:nvPr/>
          </p:nvSpPr>
          <p:spPr>
            <a:xfrm>
              <a:off x="8557898" y="943851"/>
              <a:ext cx="1655629" cy="802837"/>
            </a:xfrm>
            <a:prstGeom prst="rect">
              <a:avLst/>
            </a:prstGeom>
            <a:solidFill>
              <a:srgbClr val="4C7BA5"/>
            </a:solid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chemeClr val="lt1"/>
                  </a:solidFill>
                  <a:latin typeface="Aptos" panose="020B0004020202020204" pitchFamily="34" charset="0"/>
                  <a:sym typeface="Arial"/>
                </a:rPr>
                <a:t>Kreislaufwirtschaft </a:t>
              </a:r>
              <a:endParaRPr b="0" i="0" u="none" strike="noStrike" cap="none">
                <a:solidFill>
                  <a:srgbClr val="000000"/>
                </a:solidFill>
                <a:latin typeface="Aptos" panose="020B0004020202020204" pitchFamily="34" charset="0"/>
                <a:sym typeface="Arial"/>
              </a:endParaRPr>
            </a:p>
          </p:txBody>
        </p:sp>
        <p:sp>
          <p:nvSpPr>
            <p:cNvPr id="555" name="Google Shape;555;p69"/>
            <p:cNvSpPr/>
            <p:nvPr/>
          </p:nvSpPr>
          <p:spPr>
            <a:xfrm>
              <a:off x="8703479" y="1771666"/>
              <a:ext cx="170558" cy="639593"/>
            </a:xfrm>
            <a:custGeom>
              <a:avLst/>
              <a:gdLst/>
              <a:ahLst/>
              <a:cxnLst/>
              <a:rect l="l" t="t" r="r" b="b"/>
              <a:pathLst>
                <a:path w="120000" h="120000" extrusionOk="0">
                  <a:moveTo>
                    <a:pt x="0" y="0"/>
                  </a:moveTo>
                  <a:lnTo>
                    <a:pt x="0" y="120000"/>
                  </a:lnTo>
                  <a:lnTo>
                    <a:pt x="120000" y="120000"/>
                  </a:lnTo>
                </a:path>
              </a:pathLst>
            </a:custGeom>
            <a:noFill/>
            <a:ln w="25400" cap="flat" cmpd="sng">
              <a:solidFill>
                <a:srgbClr val="4295A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69"/>
            <p:cNvSpPr/>
            <p:nvPr/>
          </p:nvSpPr>
          <p:spPr>
            <a:xfrm>
              <a:off x="8874038" y="1984864"/>
              <a:ext cx="1364467" cy="852791"/>
            </a:xfrm>
            <a:prstGeom prst="roundRect">
              <a:avLst>
                <a:gd name="adj" fmla="val 10000"/>
              </a:avLst>
            </a:prstGeom>
            <a:solidFill>
              <a:schemeClr val="lt1">
                <a:alpha val="89411"/>
              </a:schemeClr>
            </a:solidFill>
            <a:ln w="25400" cap="flat" cmpd="sng">
              <a:solidFill>
                <a:srgbClr val="4393A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7" name="Google Shape;557;p69"/>
            <p:cNvSpPr txBox="1"/>
            <p:nvPr/>
          </p:nvSpPr>
          <p:spPr>
            <a:xfrm>
              <a:off x="8899015" y="2009841"/>
              <a:ext cx="1314513" cy="802837"/>
            </a:xfrm>
            <a:prstGeom prst="rect">
              <a:avLst/>
            </a:prstGeom>
            <a:noFill/>
            <a:ln>
              <a:noFill/>
            </a:ln>
          </p:spPr>
          <p:txBody>
            <a:bodyPr spcFirstLastPara="1" wrap="square" lIns="36175" tIns="24125" rIns="36175" bIns="2412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b="1" i="0" u="none" strike="noStrike" cap="none">
                  <a:solidFill>
                    <a:srgbClr val="000000"/>
                  </a:solidFill>
                  <a:latin typeface="Aptos" panose="020B0004020202020204" pitchFamily="34" charset="0"/>
                  <a:sym typeface="Arial"/>
                </a:rPr>
                <a:t>CE indicator n.2</a:t>
              </a:r>
              <a:endParaRPr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g386aeba7f74_1_434"/>
          <p:cNvSpPr txBox="1">
            <a:spLocks noGrp="1"/>
          </p:cNvSpPr>
          <p:nvPr>
            <p:ph type="title"/>
          </p:nvPr>
        </p:nvSpPr>
        <p:spPr>
          <a:xfrm>
            <a:off x="581322" y="423637"/>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EU-Kriterien für umweltorientierte öffentliche Beschaffung </a:t>
            </a:r>
            <a:endParaRPr dirty="0">
              <a:latin typeface="Aptos Serif" panose="02020604070405020304" pitchFamily="18" charset="0"/>
              <a:cs typeface="Aptos Serif" panose="02020604070405020304" pitchFamily="18" charset="0"/>
            </a:endParaRPr>
          </a:p>
        </p:txBody>
      </p:sp>
      <p:sp>
        <p:nvSpPr>
          <p:cNvPr id="563" name="Google Shape;563;g386aeba7f74_1_434"/>
          <p:cNvSpPr txBox="1">
            <a:spLocks noGrp="1"/>
          </p:cNvSpPr>
          <p:nvPr>
            <p:ph type="body" idx="1"/>
          </p:nvPr>
        </p:nvSpPr>
        <p:spPr>
          <a:xfrm>
            <a:off x="581322" y="2563559"/>
            <a:ext cx="3187500" cy="2749500"/>
          </a:xfrm>
          <a:prstGeom prst="rect">
            <a:avLst/>
          </a:prstGeom>
          <a:noFill/>
          <a:ln>
            <a:noFill/>
          </a:ln>
        </p:spPr>
        <p:txBody>
          <a:bodyPr spcFirstLastPara="1" wrap="square" lIns="0" tIns="228600" rIns="0" bIns="0" anchor="t" anchorCtr="0">
            <a:normAutofit/>
          </a:bodyPr>
          <a:lstStyle/>
          <a:p>
            <a:pPr marL="230399" lvl="0" indent="0" algn="l" rtl="0">
              <a:lnSpc>
                <a:spcPct val="80000"/>
              </a:lnSpc>
              <a:spcBef>
                <a:spcPts val="2200"/>
              </a:spcBef>
              <a:spcAft>
                <a:spcPts val="0"/>
              </a:spcAft>
              <a:buClr>
                <a:schemeClr val="accent4"/>
              </a:buClr>
              <a:buSzPts val="2595"/>
              <a:buFont typeface="Arial"/>
              <a:buNone/>
            </a:pPr>
            <a:r>
              <a:rPr lang="de-DE" dirty="0">
                <a:latin typeface="Aptos" panose="020B0004020202020204" pitchFamily="34" charset="0"/>
              </a:rPr>
              <a:t>KOM (2008) 400 mit Empfehlungen zu den GPP-Kriterien und ihrer Entwicklung:</a:t>
            </a:r>
            <a:endParaRPr dirty="0">
              <a:latin typeface="Aptos" panose="020B0004020202020204" pitchFamily="34" charset="0"/>
            </a:endParaRPr>
          </a:p>
        </p:txBody>
      </p:sp>
      <p:sp>
        <p:nvSpPr>
          <p:cNvPr id="564" name="Google Shape;564;g386aeba7f74_1_434"/>
          <p:cNvSpPr/>
          <p:nvPr/>
        </p:nvSpPr>
        <p:spPr>
          <a:xfrm>
            <a:off x="1442809" y="4718885"/>
            <a:ext cx="1941600" cy="979500"/>
          </a:xfrm>
          <a:prstGeom prst="notchedRightArrow">
            <a:avLst>
              <a:gd name="adj1" fmla="val 50000"/>
              <a:gd name="adj2" fmla="val 50000"/>
            </a:avLst>
          </a:prstGeom>
          <a:solidFill>
            <a:schemeClr val="accent6"/>
          </a:solidFill>
          <a:ln w="25400" cap="flat" cmpd="sng">
            <a:solidFill>
              <a:srgbClr val="44521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65" name="Google Shape;565;g386aeba7f74_1_434"/>
          <p:cNvSpPr txBox="1"/>
          <p:nvPr/>
        </p:nvSpPr>
        <p:spPr>
          <a:xfrm>
            <a:off x="3975232" y="2897659"/>
            <a:ext cx="7985400" cy="280072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400"/>
              <a:buFont typeface="Noto Sans Symbols"/>
              <a:buChar char="❖"/>
            </a:pPr>
            <a:r>
              <a:rPr lang="de-DE" sz="2200" dirty="0">
                <a:solidFill>
                  <a:schemeClr val="dk1"/>
                </a:solidFill>
                <a:latin typeface="Aptos" panose="020B0004020202020204" pitchFamily="34" charset="0"/>
                <a:ea typeface="Roboto"/>
                <a:cs typeface="Roboto"/>
                <a:sym typeface="Roboto"/>
              </a:rPr>
              <a:t>Auswahl der Produktgruppen basierend auf Relevanz im öffentlichen Einkauf und Praxistauglichkeit der Kriterien.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Definition der Produktgruppe.</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err="1">
                <a:solidFill>
                  <a:schemeClr val="dk1"/>
                </a:solidFill>
                <a:latin typeface="Aptos" panose="020B0004020202020204" pitchFamily="34" charset="0"/>
                <a:ea typeface="Roboto"/>
                <a:cs typeface="Roboto"/>
                <a:sym typeface="Roboto"/>
              </a:rPr>
              <a:t>Kriterienentwicklung</a:t>
            </a:r>
            <a:r>
              <a:rPr lang="de-DE" sz="2200" dirty="0">
                <a:solidFill>
                  <a:schemeClr val="dk1"/>
                </a:solidFill>
                <a:latin typeface="Aptos" panose="020B0004020202020204" pitchFamily="34" charset="0"/>
                <a:ea typeface="Roboto"/>
                <a:cs typeface="Roboto"/>
                <a:sym typeface="Roboto"/>
              </a:rPr>
              <a:t> auf der Grundlage von Ökobilanzen bzw. der Identifikation der wichtigsten Umweltauswirkungen </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Entwicklung von Kernkriterien und weitergehenden Kriterien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Beschreibung der Nachweismöglichkeiten</a:t>
            </a:r>
            <a:endParaRPr sz="2200" dirty="0">
              <a:solidFill>
                <a:schemeClr val="dk1"/>
              </a:solidFill>
              <a:latin typeface="Aptos" panose="020B0004020202020204" pitchFamily="34" charset="0"/>
              <a:ea typeface="Roboto"/>
              <a:cs typeface="Roboto"/>
              <a:sym typeface="Roboto"/>
            </a:endParaRPr>
          </a:p>
          <a:p>
            <a:pPr marL="285750" marR="0" lvl="0" indent="-285750" algn="l" rtl="0">
              <a:lnSpc>
                <a:spcPct val="100000"/>
              </a:lnSpc>
              <a:spcBef>
                <a:spcPts val="0"/>
              </a:spcBef>
              <a:spcAft>
                <a:spcPts val="0"/>
              </a:spcAft>
              <a:buSzPts val="2400"/>
              <a:buFont typeface="Noto Sans Symbols"/>
              <a:buChar char="❖"/>
            </a:pPr>
            <a:r>
              <a:rPr lang="de-DE" sz="2200" dirty="0">
                <a:solidFill>
                  <a:schemeClr val="dk1"/>
                </a:solidFill>
                <a:latin typeface="Aptos" panose="020B0004020202020204" pitchFamily="34" charset="0"/>
                <a:ea typeface="Roboto"/>
                <a:cs typeface="Roboto"/>
                <a:sym typeface="Roboto"/>
              </a:rPr>
              <a:t>Berechnung der Lebenszykluskosten</a:t>
            </a:r>
            <a:endParaRPr sz="2200" dirty="0">
              <a:solidFill>
                <a:schemeClr val="dk1"/>
              </a:solidFill>
              <a:latin typeface="Aptos" panose="020B0004020202020204" pitchFamily="34" charset="0"/>
              <a:ea typeface="Roboto"/>
              <a:cs typeface="Roboto"/>
              <a:sym typeface="Roboto"/>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g386aeba7f74_0_0"/>
          <p:cNvSpPr txBox="1">
            <a:spLocks noGrp="1"/>
          </p:cNvSpPr>
          <p:nvPr>
            <p:ph type="title"/>
          </p:nvPr>
        </p:nvSpPr>
        <p:spPr>
          <a:xfrm>
            <a:off x="594360" y="202400"/>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EU-GPP-Kriterien für derzeit 14 Produktgruppen</a:t>
            </a:r>
            <a:endParaRPr dirty="0">
              <a:latin typeface="Aptos Serif" panose="02020604070405020304" pitchFamily="18" charset="0"/>
              <a:cs typeface="Aptos Serif" panose="02020604070405020304" pitchFamily="18" charset="0"/>
            </a:endParaRPr>
          </a:p>
        </p:txBody>
      </p:sp>
      <p:grpSp>
        <p:nvGrpSpPr>
          <p:cNvPr id="571" name="Google Shape;571;g386aeba7f74_0_0"/>
          <p:cNvGrpSpPr/>
          <p:nvPr/>
        </p:nvGrpSpPr>
        <p:grpSpPr>
          <a:xfrm>
            <a:off x="-2901900" y="1548457"/>
            <a:ext cx="13016447" cy="5878200"/>
            <a:chOff x="-4933900" y="-756284"/>
            <a:chExt cx="13016447" cy="5878200"/>
          </a:xfrm>
        </p:grpSpPr>
        <p:sp>
          <p:nvSpPr>
            <p:cNvPr id="572" name="Google Shape;572;g386aeba7f74_0_0"/>
            <p:cNvSpPr/>
            <p:nvPr/>
          </p:nvSpPr>
          <p:spPr>
            <a:xfrm>
              <a:off x="-4933900" y="-756284"/>
              <a:ext cx="5878200" cy="5878200"/>
            </a:xfrm>
            <a:prstGeom prst="blockArc">
              <a:avLst>
                <a:gd name="adj1" fmla="val 18900000"/>
                <a:gd name="adj2" fmla="val 2700000"/>
                <a:gd name="adj3" fmla="val 367"/>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g386aeba7f74_0_0"/>
            <p:cNvSpPr/>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g386aeba7f74_0_0"/>
            <p:cNvSpPr txBox="1"/>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dirty="0">
                  <a:solidFill>
                    <a:schemeClr val="dk1"/>
                  </a:solidFill>
                  <a:latin typeface="Aptos" panose="020B0004020202020204" pitchFamily="34" charset="0"/>
                </a:rPr>
                <a:t>Computer, Monitore, Tablets, Smartphones</a:t>
              </a:r>
              <a:endParaRPr sz="2000" i="0" u="none" strike="noStrike" cap="none" dirty="0">
                <a:solidFill>
                  <a:srgbClr val="000000"/>
                </a:solidFill>
                <a:latin typeface="Aptos" panose="020B0004020202020204" pitchFamily="34" charset="0"/>
                <a:sym typeface="Arial"/>
              </a:endParaRPr>
            </a:p>
          </p:txBody>
        </p:sp>
        <p:sp>
          <p:nvSpPr>
            <p:cNvPr id="575" name="Google Shape;575;g386aeba7f74_0_0"/>
            <p:cNvSpPr/>
            <p:nvPr/>
          </p:nvSpPr>
          <p:spPr>
            <a:xfrm>
              <a:off x="58280" y="14886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6" name="Google Shape;576;g386aeba7f74_0_0"/>
            <p:cNvSpPr/>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g386aeba7f74_0_0"/>
            <p:cNvSpPr txBox="1"/>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a:solidFill>
                    <a:schemeClr val="dk1"/>
                  </a:solidFill>
                  <a:latin typeface="Aptos" panose="020B0004020202020204" pitchFamily="34" charset="0"/>
                </a:rPr>
                <a:t>Rechenzentren, Serverräume und Cloud-Dienste</a:t>
              </a:r>
              <a:endParaRPr sz="2000" i="0" u="none" strike="noStrike" cap="none">
                <a:solidFill>
                  <a:srgbClr val="000000"/>
                </a:solidFill>
                <a:latin typeface="Aptos" panose="020B0004020202020204" pitchFamily="34" charset="0"/>
                <a:sym typeface="Arial"/>
              </a:endParaRPr>
            </a:p>
          </p:txBody>
        </p:sp>
        <p:sp>
          <p:nvSpPr>
            <p:cNvPr id="578" name="Google Shape;578;g386aeba7f74_0_0"/>
            <p:cNvSpPr/>
            <p:nvPr/>
          </p:nvSpPr>
          <p:spPr>
            <a:xfrm>
              <a:off x="417570" y="74433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g386aeba7f74_0_0"/>
            <p:cNvSpPr/>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g386aeba7f74_0_0"/>
            <p:cNvSpPr txBox="1"/>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Strom</a:t>
              </a:r>
              <a:endParaRPr sz="2000" i="0" u="none" strike="noStrike" cap="none">
                <a:solidFill>
                  <a:schemeClr val="dk1"/>
                </a:solidFill>
                <a:latin typeface="Aptos" panose="020B0004020202020204" pitchFamily="34" charset="0"/>
                <a:sym typeface="Arial"/>
              </a:endParaRPr>
            </a:p>
          </p:txBody>
        </p:sp>
        <p:sp>
          <p:nvSpPr>
            <p:cNvPr id="581" name="Google Shape;581;g386aeba7f74_0_0"/>
            <p:cNvSpPr/>
            <p:nvPr/>
          </p:nvSpPr>
          <p:spPr>
            <a:xfrm>
              <a:off x="614459" y="133936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g386aeba7f74_0_0"/>
            <p:cNvSpPr/>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g386aeba7f74_0_0"/>
            <p:cNvSpPr txBox="1"/>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Lebensmittel, Catering und Verkaufsautomaten</a:t>
              </a:r>
              <a:endParaRPr sz="2000" i="0" u="none" strike="noStrike" cap="none">
                <a:solidFill>
                  <a:schemeClr val="dk1"/>
                </a:solidFill>
                <a:latin typeface="Aptos" panose="020B0004020202020204" pitchFamily="34" charset="0"/>
                <a:sym typeface="Arial"/>
              </a:endParaRPr>
            </a:p>
          </p:txBody>
        </p:sp>
        <p:sp>
          <p:nvSpPr>
            <p:cNvPr id="584" name="Google Shape;584;g386aeba7f74_0_0"/>
            <p:cNvSpPr/>
            <p:nvPr/>
          </p:nvSpPr>
          <p:spPr>
            <a:xfrm>
              <a:off x="677324" y="193483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g386aeba7f74_0_0"/>
            <p:cNvSpPr/>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g386aeba7f74_0_0"/>
            <p:cNvSpPr txBox="1"/>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Möbel</a:t>
              </a:r>
              <a:endParaRPr sz="2000" i="0" u="none" strike="noStrike" cap="none">
                <a:solidFill>
                  <a:schemeClr val="dk1"/>
                </a:solidFill>
                <a:latin typeface="Aptos" panose="020B0004020202020204" pitchFamily="34" charset="0"/>
                <a:sym typeface="Arial"/>
              </a:endParaRPr>
            </a:p>
          </p:txBody>
        </p:sp>
        <p:sp>
          <p:nvSpPr>
            <p:cNvPr id="587" name="Google Shape;587;g386aeba7f74_0_0"/>
            <p:cNvSpPr/>
            <p:nvPr/>
          </p:nvSpPr>
          <p:spPr>
            <a:xfrm>
              <a:off x="614459" y="253030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g386aeba7f74_0_0"/>
            <p:cNvSpPr/>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9" name="Google Shape;589;g386aeba7f74_0_0"/>
            <p:cNvSpPr txBox="1"/>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Bildgebende Geräte, Toner und Druckdienstleistungen</a:t>
              </a:r>
              <a:endParaRPr sz="2000" i="0" u="none" strike="noStrike" cap="none">
                <a:solidFill>
                  <a:schemeClr val="dk1"/>
                </a:solidFill>
                <a:latin typeface="Aptos" panose="020B0004020202020204" pitchFamily="34" charset="0"/>
                <a:sym typeface="Arial"/>
              </a:endParaRPr>
            </a:p>
          </p:txBody>
        </p:sp>
        <p:sp>
          <p:nvSpPr>
            <p:cNvPr id="590" name="Google Shape;590;g386aeba7f74_0_0"/>
            <p:cNvSpPr/>
            <p:nvPr/>
          </p:nvSpPr>
          <p:spPr>
            <a:xfrm>
              <a:off x="417570" y="312533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g386aeba7f74_0_0"/>
            <p:cNvSpPr/>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Google Shape;592;g386aeba7f74_0_0"/>
            <p:cNvSpPr txBox="1"/>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Reinigungsdienstleistungen für Innenräume</a:t>
              </a:r>
              <a:endParaRPr sz="2000" i="0" u="none" strike="noStrike" cap="none">
                <a:solidFill>
                  <a:schemeClr val="dk1"/>
                </a:solidFill>
                <a:latin typeface="Aptos" panose="020B0004020202020204" pitchFamily="34" charset="0"/>
                <a:sym typeface="Arial"/>
              </a:endParaRPr>
            </a:p>
          </p:txBody>
        </p:sp>
        <p:sp>
          <p:nvSpPr>
            <p:cNvPr id="593" name="Google Shape;593;g386aeba7f74_0_0"/>
            <p:cNvSpPr/>
            <p:nvPr/>
          </p:nvSpPr>
          <p:spPr>
            <a:xfrm>
              <a:off x="58280" y="372080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g386aeba7f74_0_156"/>
          <p:cNvSpPr txBox="1">
            <a:spLocks noGrp="1"/>
          </p:cNvSpPr>
          <p:nvPr>
            <p:ph type="title"/>
          </p:nvPr>
        </p:nvSpPr>
        <p:spPr>
          <a:xfrm>
            <a:off x="609600" y="211376"/>
            <a:ext cx="10972800" cy="15702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EU-GPP-Kriterien für derzeit 14 Produktgruppen</a:t>
            </a:r>
            <a:r>
              <a:rPr lang="de-DE" dirty="0">
                <a:latin typeface="Aptos Serif" panose="02020604070405020304" pitchFamily="18" charset="0"/>
                <a:cs typeface="Aptos Serif" panose="02020604070405020304" pitchFamily="18" charset="0"/>
              </a:rPr>
              <a:t>  </a:t>
            </a:r>
            <a:endParaRPr dirty="0">
              <a:latin typeface="Aptos Serif" panose="02020604070405020304" pitchFamily="18" charset="0"/>
              <a:cs typeface="Aptos Serif" panose="02020604070405020304" pitchFamily="18" charset="0"/>
            </a:endParaRPr>
          </a:p>
        </p:txBody>
      </p:sp>
      <p:grpSp>
        <p:nvGrpSpPr>
          <p:cNvPr id="599" name="Google Shape;599;g386aeba7f74_0_156"/>
          <p:cNvGrpSpPr/>
          <p:nvPr/>
        </p:nvGrpSpPr>
        <p:grpSpPr>
          <a:xfrm>
            <a:off x="-2901900" y="1533708"/>
            <a:ext cx="13016447" cy="5878200"/>
            <a:chOff x="-4933900" y="-756284"/>
            <a:chExt cx="13016447" cy="5878200"/>
          </a:xfrm>
        </p:grpSpPr>
        <p:sp>
          <p:nvSpPr>
            <p:cNvPr id="600" name="Google Shape;600;g386aeba7f74_0_156"/>
            <p:cNvSpPr/>
            <p:nvPr/>
          </p:nvSpPr>
          <p:spPr>
            <a:xfrm>
              <a:off x="-4933900" y="-756284"/>
              <a:ext cx="5878200" cy="5878200"/>
            </a:xfrm>
            <a:prstGeom prst="blockArc">
              <a:avLst>
                <a:gd name="adj1" fmla="val 18900000"/>
                <a:gd name="adj2" fmla="val 2700000"/>
                <a:gd name="adj3" fmla="val 367"/>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g386aeba7f74_0_156"/>
            <p:cNvSpPr/>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g386aeba7f74_0_156"/>
            <p:cNvSpPr txBox="1"/>
            <p:nvPr/>
          </p:nvSpPr>
          <p:spPr>
            <a:xfrm>
              <a:off x="306247" y="198460"/>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dirty="0">
                  <a:solidFill>
                    <a:schemeClr val="dk1"/>
                  </a:solidFill>
                  <a:latin typeface="Aptos" panose="020B0004020202020204" pitchFamily="34" charset="0"/>
                </a:rPr>
                <a:t>Planung, Bau und Betrieb von Bürogebäuden</a:t>
              </a:r>
              <a:endParaRPr sz="2000" i="0" u="none" strike="noStrike" cap="none" dirty="0">
                <a:solidFill>
                  <a:srgbClr val="000000"/>
                </a:solidFill>
                <a:latin typeface="Aptos" panose="020B0004020202020204" pitchFamily="34" charset="0"/>
                <a:sym typeface="Arial"/>
              </a:endParaRPr>
            </a:p>
          </p:txBody>
        </p:sp>
        <p:sp>
          <p:nvSpPr>
            <p:cNvPr id="603" name="Google Shape;603;g386aeba7f74_0_156"/>
            <p:cNvSpPr/>
            <p:nvPr/>
          </p:nvSpPr>
          <p:spPr>
            <a:xfrm>
              <a:off x="58280" y="14886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g386aeba7f74_0_156"/>
            <p:cNvSpPr/>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5" name="Google Shape;605;g386aeba7f74_0_156"/>
            <p:cNvSpPr txBox="1"/>
            <p:nvPr/>
          </p:nvSpPr>
          <p:spPr>
            <a:xfrm>
              <a:off x="665536" y="793929"/>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Farben, Lacke und Fahrbahnmarkierungen</a:t>
              </a:r>
              <a:endParaRPr sz="2000" i="0" u="none" strike="noStrike" cap="none">
                <a:solidFill>
                  <a:schemeClr val="dk1"/>
                </a:solidFill>
                <a:latin typeface="Aptos" panose="020B0004020202020204" pitchFamily="34" charset="0"/>
                <a:sym typeface="Arial"/>
              </a:endParaRPr>
            </a:p>
          </p:txBody>
        </p:sp>
        <p:sp>
          <p:nvSpPr>
            <p:cNvPr id="606" name="Google Shape;606;g386aeba7f74_0_156"/>
            <p:cNvSpPr/>
            <p:nvPr/>
          </p:nvSpPr>
          <p:spPr>
            <a:xfrm>
              <a:off x="417570" y="74433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g386aeba7f74_0_156"/>
            <p:cNvSpPr/>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g386aeba7f74_0_156"/>
            <p:cNvSpPr txBox="1"/>
            <p:nvPr/>
          </p:nvSpPr>
          <p:spPr>
            <a:xfrm>
              <a:off x="862425" y="1388961"/>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100"/>
                <a:buFont typeface="Arial"/>
                <a:buNone/>
              </a:pPr>
              <a:r>
                <a:rPr lang="de-DE" sz="2000" dirty="0">
                  <a:solidFill>
                    <a:schemeClr val="dk1"/>
                  </a:solidFill>
                  <a:latin typeface="Aptos" panose="020B0004020202020204" pitchFamily="34" charset="0"/>
                </a:rPr>
                <a:t>Pflege und Instandhaltung öffentlicher Räume</a:t>
              </a:r>
              <a:endParaRPr sz="2000" i="0" u="none" strike="noStrike" cap="none" dirty="0">
                <a:solidFill>
                  <a:schemeClr val="dk1"/>
                </a:solidFill>
                <a:latin typeface="Aptos" panose="020B0004020202020204" pitchFamily="34" charset="0"/>
                <a:sym typeface="Arial"/>
              </a:endParaRPr>
            </a:p>
          </p:txBody>
        </p:sp>
        <p:sp>
          <p:nvSpPr>
            <p:cNvPr id="609" name="Google Shape;609;g386aeba7f74_0_156"/>
            <p:cNvSpPr/>
            <p:nvPr/>
          </p:nvSpPr>
          <p:spPr>
            <a:xfrm>
              <a:off x="614459" y="133936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g386aeba7f74_0_156"/>
            <p:cNvSpPr/>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g386aeba7f74_0_156"/>
            <p:cNvSpPr txBox="1"/>
            <p:nvPr/>
          </p:nvSpPr>
          <p:spPr>
            <a:xfrm>
              <a:off x="925290" y="1984430"/>
              <a:ext cx="7157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Straßenplanung, -bau und -instandhaltung</a:t>
              </a:r>
              <a:endParaRPr sz="2000" i="0" u="none" strike="noStrike" cap="none">
                <a:solidFill>
                  <a:schemeClr val="dk1"/>
                </a:solidFill>
                <a:latin typeface="Aptos" panose="020B0004020202020204" pitchFamily="34" charset="0"/>
                <a:sym typeface="Arial"/>
              </a:endParaRPr>
            </a:p>
          </p:txBody>
        </p:sp>
        <p:sp>
          <p:nvSpPr>
            <p:cNvPr id="612" name="Google Shape;612;g386aeba7f74_0_156"/>
            <p:cNvSpPr/>
            <p:nvPr/>
          </p:nvSpPr>
          <p:spPr>
            <a:xfrm>
              <a:off x="677324" y="193483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3" name="Google Shape;613;g386aeba7f74_0_156"/>
            <p:cNvSpPr/>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g386aeba7f74_0_156"/>
            <p:cNvSpPr txBox="1"/>
            <p:nvPr/>
          </p:nvSpPr>
          <p:spPr>
            <a:xfrm>
              <a:off x="862425" y="2579899"/>
              <a:ext cx="72201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i="0" u="none" strike="noStrike" cap="none">
                  <a:solidFill>
                    <a:schemeClr val="dk1"/>
                  </a:solidFill>
                  <a:latin typeface="Aptos" panose="020B0004020202020204" pitchFamily="34" charset="0"/>
                  <a:sym typeface="Arial"/>
                </a:rPr>
                <a:t>Straßenbeleuchtung und Verkehrszeichen</a:t>
              </a:r>
              <a:endParaRPr sz="2000" i="0" u="none" strike="noStrike" cap="none">
                <a:solidFill>
                  <a:schemeClr val="dk1"/>
                </a:solidFill>
                <a:latin typeface="Aptos" panose="020B0004020202020204" pitchFamily="34" charset="0"/>
                <a:sym typeface="Arial"/>
              </a:endParaRPr>
            </a:p>
          </p:txBody>
        </p:sp>
        <p:sp>
          <p:nvSpPr>
            <p:cNvPr id="615" name="Google Shape;615;g386aeba7f74_0_156"/>
            <p:cNvSpPr/>
            <p:nvPr/>
          </p:nvSpPr>
          <p:spPr>
            <a:xfrm>
              <a:off x="614459" y="2530306"/>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6" name="Google Shape;616;g386aeba7f74_0_156"/>
            <p:cNvSpPr/>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g386aeba7f74_0_156"/>
            <p:cNvSpPr txBox="1"/>
            <p:nvPr/>
          </p:nvSpPr>
          <p:spPr>
            <a:xfrm>
              <a:off x="665536" y="3174932"/>
              <a:ext cx="74169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de-DE" sz="2000">
                  <a:solidFill>
                    <a:schemeClr val="dk1"/>
                  </a:solidFill>
                  <a:latin typeface="Aptos" panose="020B0004020202020204" pitchFamily="34" charset="0"/>
                </a:rPr>
                <a:t>Straßentransport</a:t>
              </a:r>
              <a:endParaRPr sz="2000" i="0" u="none" strike="noStrike" cap="none">
                <a:solidFill>
                  <a:schemeClr val="dk1"/>
                </a:solidFill>
                <a:latin typeface="Aptos" panose="020B0004020202020204" pitchFamily="34" charset="0"/>
                <a:sym typeface="Arial"/>
              </a:endParaRPr>
            </a:p>
          </p:txBody>
        </p:sp>
        <p:sp>
          <p:nvSpPr>
            <p:cNvPr id="618" name="Google Shape;618;g386aeba7f74_0_156"/>
            <p:cNvSpPr/>
            <p:nvPr/>
          </p:nvSpPr>
          <p:spPr>
            <a:xfrm>
              <a:off x="417570" y="3125338"/>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9" name="Google Shape;619;g386aeba7f74_0_156"/>
            <p:cNvSpPr/>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g386aeba7f74_0_156"/>
            <p:cNvSpPr txBox="1"/>
            <p:nvPr/>
          </p:nvSpPr>
          <p:spPr>
            <a:xfrm>
              <a:off x="306247" y="3770401"/>
              <a:ext cx="7776300" cy="396600"/>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314900" tIns="50800" rIns="50800" bIns="50800" anchor="ctr" anchorCtr="0">
              <a:noAutofit/>
            </a:bodyPr>
            <a:lstStyle/>
            <a:p>
              <a:pPr marL="0" lvl="0" indent="0" algn="l" rtl="0">
                <a:lnSpc>
                  <a:spcPct val="90000"/>
                </a:lnSpc>
                <a:spcBef>
                  <a:spcPts val="0"/>
                </a:spcBef>
                <a:spcAft>
                  <a:spcPts val="0"/>
                </a:spcAft>
                <a:buClr>
                  <a:schemeClr val="dk1"/>
                </a:buClr>
                <a:buSzPts val="2000"/>
                <a:buFont typeface="Arial"/>
                <a:buNone/>
              </a:pPr>
              <a:r>
                <a:rPr lang="de-DE" sz="2000">
                  <a:solidFill>
                    <a:schemeClr val="dk1"/>
                  </a:solidFill>
                  <a:latin typeface="Aptos" panose="020B0004020202020204" pitchFamily="34" charset="0"/>
                </a:rPr>
                <a:t>Textilien und Textildienstleistungen (Reinigung etc.)</a:t>
              </a:r>
              <a:endParaRPr sz="2000" i="0" u="none" strike="noStrike" cap="none">
                <a:solidFill>
                  <a:schemeClr val="dk1"/>
                </a:solidFill>
                <a:latin typeface="Aptos" panose="020B0004020202020204" pitchFamily="34" charset="0"/>
                <a:sym typeface="Arial"/>
              </a:endParaRPr>
            </a:p>
          </p:txBody>
        </p:sp>
        <p:sp>
          <p:nvSpPr>
            <p:cNvPr id="621" name="Google Shape;621;g386aeba7f74_0_156"/>
            <p:cNvSpPr/>
            <p:nvPr/>
          </p:nvSpPr>
          <p:spPr>
            <a:xfrm>
              <a:off x="58280" y="3720807"/>
              <a:ext cx="495900" cy="495900"/>
            </a:xfrm>
            <a:prstGeom prst="ellipse">
              <a:avLst/>
            </a:prstGeom>
            <a:ln>
              <a:headEnd type="none" w="sm" len="sm"/>
              <a:tailEnd type="none" w="sm" len="sm"/>
            </a:ln>
          </p:spPr>
          <p:style>
            <a:lnRef idx="2">
              <a:schemeClr val="accent5">
                <a:shade val="15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1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5400" dirty="0">
                <a:latin typeface="Aptos Serif" panose="02020604070405020304" pitchFamily="18" charset="0"/>
                <a:ea typeface="Arial"/>
                <a:cs typeface="Aptos Serif" panose="02020604070405020304" pitchFamily="18" charset="0"/>
                <a:sym typeface="Arial"/>
              </a:rPr>
              <a:t>Vorteile einer nachhaltigen öffentlichen Beschaffung</a:t>
            </a:r>
            <a:endParaRPr sz="5400" dirty="0">
              <a:latin typeface="Aptos Serif" panose="02020604070405020304" pitchFamily="18" charset="0"/>
              <a:cs typeface="Aptos Serif" panose="0202060407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75"/>
          <p:cNvSpPr txBox="1">
            <a:spLocks noGrp="1"/>
          </p:cNvSpPr>
          <p:nvPr>
            <p:ph type="title"/>
          </p:nvPr>
        </p:nvSpPr>
        <p:spPr>
          <a:xfrm>
            <a:off x="3661409" y="4939303"/>
            <a:ext cx="7936230" cy="138076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Vorteile von SPP </a:t>
            </a:r>
            <a:endParaRPr dirty="0">
              <a:latin typeface="Aptos Serif" panose="02020604070405020304" pitchFamily="18" charset="0"/>
              <a:ea typeface="Arial"/>
              <a:cs typeface="Aptos Serif" panose="02020604070405020304" pitchFamily="18" charset="0"/>
              <a:sym typeface="Arial"/>
            </a:endParaRPr>
          </a:p>
        </p:txBody>
      </p:sp>
      <p:grpSp>
        <p:nvGrpSpPr>
          <p:cNvPr id="632" name="Google Shape;632;p75"/>
          <p:cNvGrpSpPr/>
          <p:nvPr/>
        </p:nvGrpSpPr>
        <p:grpSpPr>
          <a:xfrm>
            <a:off x="3661409" y="809786"/>
            <a:ext cx="7742830" cy="4401366"/>
            <a:chOff x="0" y="35628"/>
            <a:chExt cx="10012992" cy="5387799"/>
          </a:xfrm>
        </p:grpSpPr>
        <p:sp>
          <p:nvSpPr>
            <p:cNvPr id="633" name="Google Shape;633;p75"/>
            <p:cNvSpPr/>
            <p:nvPr/>
          </p:nvSpPr>
          <p:spPr>
            <a:xfrm>
              <a:off x="0" y="35628"/>
              <a:ext cx="10012992" cy="1026675"/>
            </a:xfrm>
            <a:prstGeom prst="roundRect">
              <a:avLst>
                <a:gd name="adj" fmla="val 16667"/>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4" name="Google Shape;634;p75"/>
            <p:cNvSpPr txBox="1"/>
            <p:nvPr/>
          </p:nvSpPr>
          <p:spPr>
            <a:xfrm>
              <a:off x="50118" y="85746"/>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dirty="0">
                  <a:solidFill>
                    <a:schemeClr val="lt1"/>
                  </a:solidFill>
                  <a:latin typeface="Aptos" panose="020B0004020202020204" pitchFamily="34" charset="0"/>
                  <a:sym typeface="Arial"/>
                </a:rPr>
                <a:t>Reduziert Emissionen, Umweltverschmutzung und Abfallanfall</a:t>
              </a:r>
              <a:endParaRPr sz="2000" b="0" i="0" u="none" strike="noStrike" cap="none" dirty="0">
                <a:solidFill>
                  <a:schemeClr val="lt1"/>
                </a:solidFill>
                <a:latin typeface="Aptos" panose="020B0004020202020204" pitchFamily="34" charset="0"/>
                <a:sym typeface="Arial"/>
              </a:endParaRPr>
            </a:p>
          </p:txBody>
        </p:sp>
        <p:sp>
          <p:nvSpPr>
            <p:cNvPr id="635" name="Google Shape;635;p75"/>
            <p:cNvSpPr/>
            <p:nvPr/>
          </p:nvSpPr>
          <p:spPr>
            <a:xfrm>
              <a:off x="0" y="2211393"/>
              <a:ext cx="10012992" cy="1026675"/>
            </a:xfrm>
            <a:prstGeom prst="roundRect">
              <a:avLst>
                <a:gd name="adj" fmla="val 16667"/>
              </a:avLst>
            </a:prstGeom>
            <a:solidFill>
              <a:srgbClr val="4295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6" name="Google Shape;636;p75"/>
            <p:cNvSpPr txBox="1"/>
            <p:nvPr/>
          </p:nvSpPr>
          <p:spPr>
            <a:xfrm>
              <a:off x="50118" y="2261511"/>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a:solidFill>
                    <a:schemeClr val="lt1"/>
                  </a:solidFill>
                  <a:latin typeface="Aptos" panose="020B0004020202020204" pitchFamily="34" charset="0"/>
                  <a:sym typeface="Arial"/>
                </a:rPr>
                <a:t>Reduziert Treibhausgasemissionen</a:t>
              </a:r>
              <a:endParaRPr sz="2000" b="0" i="0" u="none" strike="noStrike" cap="none">
                <a:solidFill>
                  <a:schemeClr val="lt1"/>
                </a:solidFill>
                <a:latin typeface="Aptos" panose="020B0004020202020204" pitchFamily="34" charset="0"/>
                <a:sym typeface="Arial"/>
              </a:endParaRPr>
            </a:p>
          </p:txBody>
        </p:sp>
        <p:sp>
          <p:nvSpPr>
            <p:cNvPr id="637" name="Google Shape;637;p75"/>
            <p:cNvSpPr/>
            <p:nvPr/>
          </p:nvSpPr>
          <p:spPr>
            <a:xfrm>
              <a:off x="0" y="3315828"/>
              <a:ext cx="10012992" cy="1026675"/>
            </a:xfrm>
            <a:prstGeom prst="roundRect">
              <a:avLst>
                <a:gd name="adj" fmla="val 16667"/>
              </a:avLst>
            </a:prstGeom>
            <a:solidFill>
              <a:srgbClr val="00585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38" name="Google Shape;638;p75"/>
            <p:cNvSpPr txBox="1"/>
            <p:nvPr/>
          </p:nvSpPr>
          <p:spPr>
            <a:xfrm>
              <a:off x="50118" y="3365946"/>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a:solidFill>
                    <a:schemeClr val="lt1"/>
                  </a:solidFill>
                  <a:latin typeface="Aptos" panose="020B0004020202020204" pitchFamily="34" charset="0"/>
                </a:rPr>
                <a:t>Erhält </a:t>
              </a:r>
              <a:r>
                <a:rPr lang="de-DE" sz="2000" b="1" i="0" u="none" strike="noStrike" cap="none">
                  <a:solidFill>
                    <a:schemeClr val="lt1"/>
                  </a:solidFill>
                  <a:latin typeface="Aptos" panose="020B0004020202020204" pitchFamily="34" charset="0"/>
                  <a:sym typeface="Arial"/>
                </a:rPr>
                <a:t>Biodiversität und schon Ressourcen</a:t>
              </a:r>
              <a:endParaRPr sz="2000" b="0" i="0" u="none" strike="noStrike" cap="none">
                <a:solidFill>
                  <a:schemeClr val="lt1"/>
                </a:solidFill>
                <a:latin typeface="Aptos" panose="020B0004020202020204" pitchFamily="34" charset="0"/>
                <a:sym typeface="Arial"/>
              </a:endParaRPr>
            </a:p>
          </p:txBody>
        </p:sp>
        <p:sp>
          <p:nvSpPr>
            <p:cNvPr id="639" name="Google Shape;639;p75"/>
            <p:cNvSpPr/>
            <p:nvPr/>
          </p:nvSpPr>
          <p:spPr>
            <a:xfrm>
              <a:off x="0" y="4396752"/>
              <a:ext cx="10012992" cy="1026675"/>
            </a:xfrm>
            <a:prstGeom prst="roundRect">
              <a:avLst>
                <a:gd name="adj" fmla="val 16667"/>
              </a:avLst>
            </a:prstGeom>
            <a:solidFill>
              <a:srgbClr val="CBDA8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40" name="Google Shape;640;p75"/>
            <p:cNvSpPr txBox="1"/>
            <p:nvPr/>
          </p:nvSpPr>
          <p:spPr>
            <a:xfrm>
              <a:off x="50118" y="4446870"/>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a:solidFill>
                    <a:schemeClr val="lt1"/>
                  </a:solidFill>
                  <a:latin typeface="Aptos" panose="020B0004020202020204" pitchFamily="34" charset="0"/>
                </a:rPr>
                <a:t>Stärkt s</a:t>
              </a:r>
              <a:r>
                <a:rPr lang="de-DE" sz="2000" b="1" i="0" u="none" strike="noStrike" cap="none">
                  <a:solidFill>
                    <a:schemeClr val="lt1"/>
                  </a:solidFill>
                  <a:latin typeface="Aptos" panose="020B0004020202020204" pitchFamily="34" charset="0"/>
                  <a:sym typeface="Arial"/>
                </a:rPr>
                <a:t>oziale Gerechtigkeit, faire Arbeitsbedingungen und lokale Wirtschaftsentwicklung</a:t>
              </a:r>
              <a:endParaRPr sz="2000" b="0" i="0" u="none" strike="noStrike" cap="none">
                <a:solidFill>
                  <a:schemeClr val="lt1"/>
                </a:solidFill>
                <a:latin typeface="Aptos" panose="020B0004020202020204" pitchFamily="34" charset="0"/>
                <a:sym typeface="Arial"/>
              </a:endParaRPr>
            </a:p>
          </p:txBody>
        </p:sp>
        <p:sp>
          <p:nvSpPr>
            <p:cNvPr id="641" name="Google Shape;641;p75"/>
            <p:cNvSpPr/>
            <p:nvPr/>
          </p:nvSpPr>
          <p:spPr>
            <a:xfrm>
              <a:off x="0" y="1148713"/>
              <a:ext cx="10012992" cy="1026675"/>
            </a:xfrm>
            <a:prstGeom prst="roundRect">
              <a:avLst>
                <a:gd name="adj" fmla="val 16667"/>
              </a:avLst>
            </a:prstGeom>
            <a:solidFill>
              <a:srgbClr val="A2C3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000" b="0" i="0" u="none" strike="noStrike" cap="none">
                <a:solidFill>
                  <a:srgbClr val="000000"/>
                </a:solidFill>
                <a:latin typeface="Arial"/>
                <a:ea typeface="Arial"/>
                <a:cs typeface="Arial"/>
                <a:sym typeface="Arial"/>
              </a:endParaRPr>
            </a:p>
          </p:txBody>
        </p:sp>
        <p:sp>
          <p:nvSpPr>
            <p:cNvPr id="642" name="Google Shape;642;p75"/>
            <p:cNvSpPr txBox="1"/>
            <p:nvPr/>
          </p:nvSpPr>
          <p:spPr>
            <a:xfrm>
              <a:off x="50118" y="1198831"/>
              <a:ext cx="9912756" cy="926439"/>
            </a:xfrm>
            <a:prstGeom prst="rect">
              <a:avLst/>
            </a:prstGeom>
            <a:noFill/>
            <a:ln>
              <a:noFill/>
            </a:ln>
          </p:spPr>
          <p:txBody>
            <a:bodyPr spcFirstLastPara="1" wrap="square" lIns="102850" tIns="102850" rIns="102850" bIns="102850" anchor="ctr" anchorCtr="0">
              <a:noAutofit/>
            </a:bodyPr>
            <a:lstStyle/>
            <a:p>
              <a:pPr marL="0" marR="0" lvl="0" indent="0" algn="l" rtl="0">
                <a:lnSpc>
                  <a:spcPct val="100000"/>
                </a:lnSpc>
                <a:spcBef>
                  <a:spcPts val="0"/>
                </a:spcBef>
                <a:spcAft>
                  <a:spcPts val="0"/>
                </a:spcAft>
                <a:buNone/>
              </a:pPr>
              <a:r>
                <a:rPr lang="de-DE" sz="2000" b="1" i="0" u="none" strike="noStrike" cap="none">
                  <a:solidFill>
                    <a:schemeClr val="lt1"/>
                  </a:solidFill>
                  <a:latin typeface="Aptos" panose="020B0004020202020204" pitchFamily="34" charset="0"/>
                  <a:sym typeface="Arial"/>
                </a:rPr>
                <a:t>Stärkt die</a:t>
              </a:r>
              <a:r>
                <a:rPr lang="de-DE" sz="2000" b="0" i="0" u="none" strike="noStrike" cap="none">
                  <a:solidFill>
                    <a:schemeClr val="lt1"/>
                  </a:solidFill>
                  <a:latin typeface="Aptos" panose="020B0004020202020204" pitchFamily="34" charset="0"/>
                  <a:sym typeface="Arial"/>
                </a:rPr>
                <a:t> </a:t>
              </a:r>
              <a:r>
                <a:rPr lang="de-DE" sz="2000" b="1" i="0" u="none" strike="noStrike" cap="none">
                  <a:solidFill>
                    <a:schemeClr val="lt1"/>
                  </a:solidFill>
                  <a:latin typeface="Aptos" panose="020B0004020202020204" pitchFamily="34" charset="0"/>
                  <a:sym typeface="Arial"/>
                </a:rPr>
                <a:t>Kreislaufwirtschaft</a:t>
              </a:r>
              <a:endParaRPr sz="2000" b="0" i="0" u="none" strike="noStrike" cap="none">
                <a:solidFill>
                  <a:schemeClr val="lt1"/>
                </a:solidFill>
                <a:latin typeface="Aptos" panose="020B0004020202020204" pitchFamily="34" charset="0"/>
                <a:sym typeface="Arial"/>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ea typeface="Arial"/>
                <a:cs typeface="Aptos Serif" panose="02020604070405020304" pitchFamily="18" charset="0"/>
                <a:sym typeface="Arial"/>
              </a:rPr>
              <a:t>Vielen Dank für Ihre Aufmerksamkeit!</a:t>
            </a:r>
            <a:endParaRPr dirty="0">
              <a:latin typeface="Aptos Serif" panose="02020604070405020304" pitchFamily="18" charset="0"/>
              <a:ea typeface="Arial"/>
              <a:cs typeface="Aptos Serif" panose="02020604070405020304" pitchFamily="18" charset="0"/>
              <a:sym typeface="Arial"/>
            </a:endParaRPr>
          </a:p>
        </p:txBody>
      </p:sp>
      <p:pic>
        <p:nvPicPr>
          <p:cNvPr id="649" name="Google Shape;649;p15" descr="Ein Bild, das Text, Schrift, Screenshot, Grafiken enthält.&#10;&#10;Automatisch generierte Beschreibung"/>
          <p:cNvPicPr preferRelativeResize="0"/>
          <p:nvPr/>
        </p:nvPicPr>
        <p:blipFill rotWithShape="1">
          <a:blip r:embed="rId3">
            <a:alphaModFix/>
          </a:blip>
          <a:srcRect/>
          <a:stretch/>
        </p:blipFill>
        <p:spPr>
          <a:xfrm>
            <a:off x="6800959" y="4901921"/>
            <a:ext cx="5273749" cy="1904297"/>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F5F739BB-3051-D606-86EE-D7A8D2EAAFF1}"/>
              </a:ext>
            </a:extLst>
          </p:cNvPr>
          <p:cNvPicPr>
            <a:picLocks noChangeAspect="1"/>
          </p:cNvPicPr>
          <p:nvPr/>
        </p:nvPicPr>
        <p:blipFill>
          <a:blip r:embed="rId4"/>
          <a:stretch>
            <a:fillRect/>
          </a:stretch>
        </p:blipFill>
        <p:spPr>
          <a:xfrm>
            <a:off x="117292" y="5331251"/>
            <a:ext cx="3687417" cy="147496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b="1" i="0" u="none" strike="noStrike" cap="none" dirty="0">
                <a:latin typeface="Aptos Serif" panose="02020604070405020304" pitchFamily="18" charset="0"/>
                <a:cs typeface="Aptos Serif" panose="02020604070405020304" pitchFamily="18" charset="0"/>
                <a:sym typeface="Play"/>
              </a:rPr>
              <a:t>1972 – Bericht „Die Grenzen des Wachstums“ (Club </a:t>
            </a:r>
            <a:r>
              <a:rPr lang="de-DE" sz="4400" b="1" i="0" u="none" strike="noStrike" cap="none" dirty="0" err="1">
                <a:latin typeface="Aptos Serif" panose="02020604070405020304" pitchFamily="18" charset="0"/>
                <a:cs typeface="Aptos Serif" panose="02020604070405020304" pitchFamily="18" charset="0"/>
                <a:sym typeface="Play"/>
              </a:rPr>
              <a:t>of</a:t>
            </a:r>
            <a:r>
              <a:rPr lang="de-DE" sz="4400" b="1" i="0" u="none" strike="noStrike" cap="none" dirty="0">
                <a:latin typeface="Aptos Serif" panose="02020604070405020304" pitchFamily="18" charset="0"/>
                <a:cs typeface="Aptos Serif" panose="02020604070405020304" pitchFamily="18" charset="0"/>
                <a:sym typeface="Play"/>
              </a:rPr>
              <a:t> Rome)</a:t>
            </a:r>
            <a:endParaRPr dirty="0">
              <a:latin typeface="Aptos Serif" panose="02020604070405020304" pitchFamily="18" charset="0"/>
              <a:cs typeface="Aptos Serif" panose="02020604070405020304" pitchFamily="18" charset="0"/>
            </a:endParaRPr>
          </a:p>
        </p:txBody>
      </p:sp>
      <p:sp>
        <p:nvSpPr>
          <p:cNvPr id="157" name="Google Shape;157;p31"/>
          <p:cNvSpPr txBox="1"/>
          <p:nvPr/>
        </p:nvSpPr>
        <p:spPr>
          <a:xfrm>
            <a:off x="507862" y="2375919"/>
            <a:ext cx="7447351" cy="163121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1970 </a:t>
            </a:r>
            <a:r>
              <a:rPr lang="de-DE" sz="2000" b="0" i="0" u="none" strike="noStrike" cap="none" dirty="0">
                <a:solidFill>
                  <a:srgbClr val="3F3F3F"/>
                </a:solidFill>
                <a:latin typeface="Aptos" panose="020B0004020202020204" pitchFamily="34" charset="0"/>
                <a:ea typeface="Roboto"/>
                <a:cs typeface="Roboto"/>
                <a:sym typeface="Roboto"/>
              </a:rPr>
              <a:t>– Ein internationales Forscherteam am Massachusetts Institute </a:t>
            </a:r>
            <a:r>
              <a:rPr lang="de-DE" sz="2000" b="0" i="0" u="none" strike="noStrike" cap="none" dirty="0" err="1">
                <a:solidFill>
                  <a:srgbClr val="3F3F3F"/>
                </a:solidFill>
                <a:latin typeface="Aptos" panose="020B0004020202020204" pitchFamily="34" charset="0"/>
                <a:ea typeface="Roboto"/>
                <a:cs typeface="Roboto"/>
                <a:sym typeface="Roboto"/>
              </a:rPr>
              <a:t>of</a:t>
            </a:r>
            <a:r>
              <a:rPr lang="de-DE" sz="2000" b="0" i="0" u="none" strike="noStrike" cap="none" dirty="0">
                <a:solidFill>
                  <a:srgbClr val="3F3F3F"/>
                </a:solidFill>
                <a:latin typeface="Aptos" panose="020B0004020202020204" pitchFamily="34" charset="0"/>
                <a:ea typeface="Roboto"/>
                <a:cs typeface="Roboto"/>
                <a:sym typeface="Roboto"/>
              </a:rPr>
              <a:t> Technology (MIT) begann mit einer Studie über die </a:t>
            </a:r>
            <a:r>
              <a:rPr lang="de-DE" sz="2000" b="1" i="0" u="none" strike="noStrike" cap="none" dirty="0">
                <a:solidFill>
                  <a:srgbClr val="3F3F3F"/>
                </a:solidFill>
                <a:latin typeface="Aptos" panose="020B0004020202020204" pitchFamily="34" charset="0"/>
                <a:ea typeface="Roboto"/>
                <a:cs typeface="Roboto"/>
                <a:sym typeface="Roboto"/>
              </a:rPr>
              <a:t>Auswirkungen des anhaltenden weltweiten Wachstums</a:t>
            </a:r>
            <a:r>
              <a:rPr lang="de-DE" sz="2000" b="0" i="0" u="none" strike="noStrike" cap="none" dirty="0">
                <a:solidFill>
                  <a:srgbClr val="3F3F3F"/>
                </a:solidFill>
                <a:latin typeface="Aptos" panose="020B0004020202020204" pitchFamily="34" charset="0"/>
                <a:ea typeface="Roboto"/>
                <a:cs typeface="Roboto"/>
                <a:sym typeface="Roboto"/>
              </a:rPr>
              <a:t>. </a:t>
            </a:r>
            <a:endParaRPr sz="2000" dirty="0">
              <a:latin typeface="Aptos" panose="020B0004020202020204" pitchFamily="34" charset="0"/>
            </a:endParaRPr>
          </a:p>
          <a:p>
            <a:pPr marL="285750" marR="0" lvl="0" indent="-28575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1972 </a:t>
            </a:r>
            <a:r>
              <a:rPr lang="de-DE" sz="2000" b="0" i="0" u="none" strike="noStrike" cap="none" dirty="0">
                <a:solidFill>
                  <a:srgbClr val="3F3F3F"/>
                </a:solidFill>
                <a:latin typeface="Aptos" panose="020B0004020202020204" pitchFamily="34" charset="0"/>
                <a:ea typeface="Roboto"/>
                <a:cs typeface="Roboto"/>
                <a:sym typeface="Roboto"/>
              </a:rPr>
              <a:t>– Der Club </a:t>
            </a:r>
            <a:r>
              <a:rPr lang="de-DE" sz="2000" b="0" i="0" u="none" strike="noStrike" cap="none" dirty="0" err="1">
                <a:solidFill>
                  <a:srgbClr val="3F3F3F"/>
                </a:solidFill>
                <a:latin typeface="Aptos" panose="020B0004020202020204" pitchFamily="34" charset="0"/>
                <a:ea typeface="Roboto"/>
                <a:cs typeface="Roboto"/>
                <a:sym typeface="Roboto"/>
              </a:rPr>
              <a:t>of</a:t>
            </a:r>
            <a:r>
              <a:rPr lang="de-DE" sz="2000" b="0" i="0" u="none" strike="noStrike" cap="none" dirty="0">
                <a:solidFill>
                  <a:srgbClr val="3F3F3F"/>
                </a:solidFill>
                <a:latin typeface="Aptos" panose="020B0004020202020204" pitchFamily="34" charset="0"/>
                <a:ea typeface="Roboto"/>
                <a:cs typeface="Roboto"/>
                <a:sym typeface="Roboto"/>
              </a:rPr>
              <a:t> Rome veröffentlichte den </a:t>
            </a:r>
            <a:r>
              <a:rPr lang="de-DE" sz="2000" b="1" i="0" u="none" strike="noStrike" cap="none" dirty="0">
                <a:solidFill>
                  <a:srgbClr val="3F3F3F"/>
                </a:solidFill>
                <a:latin typeface="Aptos" panose="020B0004020202020204" pitchFamily="34" charset="0"/>
                <a:ea typeface="Roboto"/>
                <a:cs typeface="Roboto"/>
                <a:sym typeface="Roboto"/>
              </a:rPr>
              <a:t>Bericht „Die Grenzen des Wachstums“.</a:t>
            </a:r>
            <a:endParaRPr sz="2000" dirty="0">
              <a:latin typeface="Aptos" panose="020B0004020202020204" pitchFamily="34" charset="0"/>
            </a:endParaRPr>
          </a:p>
        </p:txBody>
      </p:sp>
      <p:sp>
        <p:nvSpPr>
          <p:cNvPr id="158" name="Google Shape;158;p31"/>
          <p:cNvSpPr/>
          <p:nvPr/>
        </p:nvSpPr>
        <p:spPr>
          <a:xfrm rot="-5400000">
            <a:off x="1290183" y="5197782"/>
            <a:ext cx="538619" cy="764088"/>
          </a:xfrm>
          <a:prstGeom prst="downArrow">
            <a:avLst>
              <a:gd name="adj1" fmla="val 50000"/>
              <a:gd name="adj2" fmla="val 50000"/>
            </a:avLst>
          </a:prstGeom>
          <a:solidFill>
            <a:srgbClr val="65B1BE"/>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9" name="Google Shape;159;p31"/>
          <p:cNvSpPr txBox="1"/>
          <p:nvPr/>
        </p:nvSpPr>
        <p:spPr>
          <a:xfrm>
            <a:off x="2304211" y="4190200"/>
            <a:ext cx="6836080" cy="25545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Der Bericht hob die </a:t>
            </a:r>
            <a:r>
              <a:rPr lang="de-DE" sz="2000" b="1" i="0" u="none" strike="noStrike" cap="none" dirty="0">
                <a:solidFill>
                  <a:srgbClr val="3F3F3F"/>
                </a:solidFill>
                <a:latin typeface="Aptos" panose="020B0004020202020204" pitchFamily="34" charset="0"/>
                <a:ea typeface="Roboto"/>
                <a:cs typeface="Roboto"/>
                <a:sym typeface="Roboto"/>
              </a:rPr>
              <a:t>Notwendigkeit einer nachhaltigen Entwicklung und eines verantwortungsvollen Ressourcenmanagements </a:t>
            </a:r>
            <a:r>
              <a:rPr lang="de-DE" sz="2000" b="0" i="0" u="none" strike="noStrike" cap="none" dirty="0">
                <a:solidFill>
                  <a:srgbClr val="3F3F3F"/>
                </a:solidFill>
                <a:latin typeface="Aptos" panose="020B0004020202020204" pitchFamily="34" charset="0"/>
                <a:ea typeface="Roboto"/>
                <a:cs typeface="Roboto"/>
                <a:sym typeface="Roboto"/>
              </a:rPr>
              <a:t>hervor. </a:t>
            </a:r>
            <a:endParaRPr sz="2000" dirty="0">
              <a:latin typeface="Aptos" panose="020B0004020202020204" pitchFamily="34" charset="0"/>
            </a:endParaRPr>
          </a:p>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Die Studie prognostizierte, dass bei einer Fortsetzung dieser Trends die Ressourcen der Erde bis zum Ende des 21. Jahrhunderts erschöpft sein würden, was zu </a:t>
            </a:r>
            <a:r>
              <a:rPr lang="de-DE" sz="2000" b="1" i="0" u="none" strike="noStrike" cap="none" dirty="0">
                <a:solidFill>
                  <a:srgbClr val="3F3F3F"/>
                </a:solidFill>
                <a:latin typeface="Aptos" panose="020B0004020202020204" pitchFamily="34" charset="0"/>
                <a:ea typeface="Roboto"/>
                <a:cs typeface="Roboto"/>
                <a:sym typeface="Roboto"/>
              </a:rPr>
              <a:t>einem </a:t>
            </a:r>
            <a:r>
              <a:rPr lang="de-DE" sz="2000" b="0" i="0" u="none" strike="noStrike" cap="none" dirty="0">
                <a:solidFill>
                  <a:srgbClr val="3F3F3F"/>
                </a:solidFill>
                <a:latin typeface="Aptos" panose="020B0004020202020204" pitchFamily="34" charset="0"/>
                <a:ea typeface="Roboto"/>
                <a:cs typeface="Roboto"/>
                <a:sym typeface="Roboto"/>
              </a:rPr>
              <a:t>möglichen </a:t>
            </a:r>
            <a:r>
              <a:rPr lang="de-DE" sz="2000" b="1" i="0" u="none" strike="noStrike" cap="none" dirty="0">
                <a:solidFill>
                  <a:srgbClr val="3F3F3F"/>
                </a:solidFill>
                <a:latin typeface="Aptos" panose="020B0004020202020204" pitchFamily="34" charset="0"/>
                <a:ea typeface="Roboto"/>
                <a:cs typeface="Roboto"/>
                <a:sym typeface="Roboto"/>
              </a:rPr>
              <a:t>wirtschaftlichen und ökologischen Zusammenbruch </a:t>
            </a:r>
            <a:r>
              <a:rPr lang="de-DE" sz="2000" b="0" i="0" u="none" strike="noStrike" cap="none" dirty="0">
                <a:solidFill>
                  <a:srgbClr val="3F3F3F"/>
                </a:solidFill>
                <a:latin typeface="Aptos" panose="020B0004020202020204" pitchFamily="34" charset="0"/>
                <a:ea typeface="Roboto"/>
                <a:cs typeface="Roboto"/>
                <a:sym typeface="Roboto"/>
              </a:rPr>
              <a:t>führen würde</a:t>
            </a:r>
            <a:r>
              <a:rPr lang="de-DE" sz="2000" b="1" i="0" u="none" strike="noStrike" cap="none" dirty="0">
                <a:solidFill>
                  <a:srgbClr val="3F3F3F"/>
                </a:solidFill>
                <a:latin typeface="Aptos" panose="020B0004020202020204" pitchFamily="34" charset="0"/>
                <a:ea typeface="Roboto"/>
                <a:cs typeface="Roboto"/>
                <a:sym typeface="Roboto"/>
              </a:rPr>
              <a:t>.</a:t>
            </a:r>
            <a:endParaRPr sz="2000" b="1" i="0" u="none" strike="noStrike" cap="none" dirty="0">
              <a:solidFill>
                <a:srgbClr val="3F3F3F"/>
              </a:solidFill>
              <a:latin typeface="Aptos" panose="020B0004020202020204" pitchFamily="34" charset="0"/>
              <a:ea typeface="Roboto"/>
              <a:cs typeface="Roboto"/>
              <a:sym typeface="Roboto"/>
            </a:endParaRPr>
          </a:p>
        </p:txBody>
      </p:sp>
      <p:pic>
        <p:nvPicPr>
          <p:cNvPr id="160" name="Google Shape;160;p31"/>
          <p:cNvPicPr preferRelativeResize="0"/>
          <p:nvPr/>
        </p:nvPicPr>
        <p:blipFill rotWithShape="1">
          <a:blip r:embed="rId3">
            <a:alphaModFix/>
          </a:blip>
          <a:srcRect/>
          <a:stretch/>
        </p:blipFill>
        <p:spPr>
          <a:xfrm>
            <a:off x="9215219" y="1406011"/>
            <a:ext cx="2557921" cy="3571031"/>
          </a:xfrm>
          <a:prstGeom prst="rect">
            <a:avLst/>
          </a:prstGeom>
          <a:noFill/>
          <a:ln>
            <a:noFill/>
          </a:ln>
        </p:spPr>
      </p:pic>
      <p:sp>
        <p:nvSpPr>
          <p:cNvPr id="2" name="Textfeld 1">
            <a:extLst>
              <a:ext uri="{FF2B5EF4-FFF2-40B4-BE49-F238E27FC236}">
                <a16:creationId xmlns:a16="http://schemas.microsoft.com/office/drawing/2014/main" id="{6910DE58-363F-242E-BDA7-40A56192175F}"/>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84"/>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Quellen</a:t>
            </a:r>
            <a:endParaRPr dirty="0">
              <a:latin typeface="Aptos Serif" panose="02020604070405020304" pitchFamily="18" charset="0"/>
              <a:ea typeface="Arial"/>
              <a:cs typeface="Aptos Serif" panose="02020604070405020304" pitchFamily="18" charset="0"/>
              <a:sym typeface="Arial"/>
            </a:endParaRPr>
          </a:p>
        </p:txBody>
      </p:sp>
      <p:sp>
        <p:nvSpPr>
          <p:cNvPr id="658" name="Google Shape;658;p84"/>
          <p:cNvSpPr txBox="1"/>
          <p:nvPr/>
        </p:nvSpPr>
        <p:spPr>
          <a:xfrm>
            <a:off x="506677" y="2325274"/>
            <a:ext cx="10972799" cy="4440190"/>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3">
                  <a:extLst>
                    <a:ext uri="{A12FA001-AC4F-418D-AE19-62706E023703}">
                      <ahyp:hlinkClr xmlns:ahyp="http://schemas.microsoft.com/office/drawing/2018/hyperlinkcolor" val="tx"/>
                    </a:ext>
                  </a:extLst>
                </a:hlinkClick>
              </a:rPr>
              <a:t>https://www.are.admin.ch/are/en/home/media/publications/sustainable-development/brundtland-report.html</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4">
                  <a:extLst>
                    <a:ext uri="{A12FA001-AC4F-418D-AE19-62706E023703}">
                      <ahyp:hlinkClr xmlns:ahyp="http://schemas.microsoft.com/office/drawing/2018/hyperlinkcolor" val="tx"/>
                    </a:ext>
                  </a:extLst>
                </a:hlinkClick>
              </a:rPr>
              <a:t>https://www.clubofrome.org/publication/the-limits-to-growth/#:~:text=Published%201972%20%E2%80%93%20The%20message%20of,long%2C%20even%20with%20advanced%20technology</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5">
                  <a:extLst>
                    <a:ext uri="{A12FA001-AC4F-418D-AE19-62706E023703}">
                      <ahyp:hlinkClr xmlns:ahyp="http://schemas.microsoft.com/office/drawing/2018/hyperlinkcolor" val="tx"/>
                    </a:ext>
                  </a:extLst>
                </a:hlinkClick>
              </a:rPr>
              <a:t>https://www.un.org/en/conferences/environment/stockholm1972</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6">
                  <a:extLst>
                    <a:ext uri="{A12FA001-AC4F-418D-AE19-62706E023703}">
                      <ahyp:hlinkClr xmlns:ahyp="http://schemas.microsoft.com/office/drawing/2018/hyperlinkcolor" val="tx"/>
                    </a:ext>
                  </a:extLst>
                </a:hlinkClick>
              </a:rPr>
              <a:t>https://unric.org/it/che-cosa-sono-i-cambiamenti-climatici/</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7">
                  <a:extLst>
                    <a:ext uri="{A12FA001-AC4F-418D-AE19-62706E023703}">
                      <ahyp:hlinkClr xmlns:ahyp="http://schemas.microsoft.com/office/drawing/2018/hyperlinkcolor" val="tx"/>
                    </a:ext>
                  </a:extLst>
                </a:hlinkClick>
              </a:rPr>
              <a:t>https://asvis.it/goal-e-target-obiettivi-e-traguardi-per-il-2030/</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8">
                  <a:extLst>
                    <a:ext uri="{A12FA001-AC4F-418D-AE19-62706E023703}">
                      <ahyp:hlinkClr xmlns:ahyp="http://schemas.microsoft.com/office/drawing/2018/hyperlinkcolor" val="tx"/>
                    </a:ext>
                  </a:extLst>
                </a:hlinkClick>
              </a:rPr>
              <a:t>https://sdgs.un.org/2030agenda</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9">
                  <a:extLst>
                    <a:ext uri="{A12FA001-AC4F-418D-AE19-62706E023703}">
                      <ahyp:hlinkClr xmlns:ahyp="http://schemas.microsoft.com/office/drawing/2018/hyperlinkcolor" val="tx"/>
                    </a:ext>
                  </a:extLst>
                </a:hlinkClick>
              </a:rPr>
              <a:t>https://sdgs.un.org/goals</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0">
                  <a:extLst>
                    <a:ext uri="{A12FA001-AC4F-418D-AE19-62706E023703}">
                      <ahyp:hlinkClr xmlns:ahyp="http://schemas.microsoft.com/office/drawing/2018/hyperlinkcolor" val="tx"/>
                    </a:ext>
                  </a:extLst>
                </a:hlinkClick>
              </a:rPr>
              <a:t>https://gpp.mase.gov.it/Home/PianoAzioneNazionaleGPP?utm_source=chatgpt.com</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1">
                  <a:extLst>
                    <a:ext uri="{A12FA001-AC4F-418D-AE19-62706E023703}">
                      <ahyp:hlinkClr xmlns:ahyp="http://schemas.microsoft.com/office/drawing/2018/hyperlinkcolor" val="tx"/>
                    </a:ext>
                  </a:extLst>
                </a:hlinkClick>
              </a:rPr>
              <a:t>https://gpp.mase.gov.it/Struttura-dei-CAM</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2">
                  <a:extLst>
                    <a:ext uri="{A12FA001-AC4F-418D-AE19-62706E023703}">
                      <ahyp:hlinkClr xmlns:ahyp="http://schemas.microsoft.com/office/drawing/2018/hyperlinkcolor" val="tx"/>
                    </a:ext>
                  </a:extLst>
                </a:hlinkClick>
              </a:rPr>
              <a:t>https://thedocs.worldbank.org/en/doc/e77a9257967cac8b62484c7e8c974e70-0290012024/original/WB-SUSTAINABLE-PROCUREMENT-16574-CH1.pdf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3">
                  <a:extLst>
                    <a:ext uri="{A12FA001-AC4F-418D-AE19-62706E023703}">
                      <ahyp:hlinkClr xmlns:ahyp="http://schemas.microsoft.com/office/drawing/2018/hyperlinkcolor" val="tx"/>
                    </a:ext>
                  </a:extLst>
                </a:hlinkClick>
              </a:rPr>
              <a:t>https://procuraplus.org/fileadmin/user_upload/ManualProcura_online_version_new_logo.pdf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a:p>
            <a:pPr marL="0" marR="0" lvl="0" indent="0" algn="l" rtl="0">
              <a:lnSpc>
                <a:spcPct val="107000"/>
              </a:lnSpc>
              <a:spcBef>
                <a:spcPts val="800"/>
              </a:spcBef>
              <a:spcAft>
                <a:spcPts val="0"/>
              </a:spcAft>
              <a:buClr>
                <a:srgbClr val="000000"/>
              </a:buClr>
              <a:buSzPts val="1400"/>
              <a:buFont typeface="Arial"/>
              <a:buNone/>
            </a:pPr>
            <a:r>
              <a:rPr lang="de-DE" sz="1400" b="0" i="0" u="sng" strike="noStrike" cap="none" dirty="0">
                <a:solidFill>
                  <a:srgbClr val="393939"/>
                </a:solidFill>
                <a:latin typeface="Aptos" panose="020B0004020202020204" pitchFamily="34" charset="0"/>
                <a:sym typeface="Arial"/>
                <a:hlinkClick r:id="rId14">
                  <a:extLst>
                    <a:ext uri="{A12FA001-AC4F-418D-AE19-62706E023703}">
                      <ahyp:hlinkClr xmlns:ahyp="http://schemas.microsoft.com/office/drawing/2018/hyperlinkcolor" val="tx"/>
                    </a:ext>
                  </a:extLst>
                </a:hlinkClick>
              </a:rPr>
              <a:t>https://www.oneplanetnetwork.org/sites/default/files/10yfp_spp_programme_principles_of_sustainable_public_procurement.pdf</a:t>
            </a:r>
            <a:r>
              <a:rPr lang="de-DE" sz="1400" b="0" i="0" u="none" strike="noStrike" cap="none" dirty="0">
                <a:solidFill>
                  <a:srgbClr val="393939"/>
                </a:solidFill>
                <a:latin typeface="Aptos" panose="020B0004020202020204" pitchFamily="34" charset="0"/>
                <a:sym typeface="Arial"/>
              </a:rPr>
              <a:t> </a:t>
            </a:r>
            <a:endParaRPr sz="1400" b="0" i="0" u="none" strike="noStrike" cap="none" dirty="0">
              <a:solidFill>
                <a:srgbClr val="393939"/>
              </a:solidFill>
              <a:latin typeface="Aptos" panose="020B0004020202020204" pitchFamily="34" charset="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b="1" dirty="0">
                <a:latin typeface="Aptos Serif" panose="02020604070405020304" pitchFamily="18" charset="0"/>
                <a:cs typeface="Aptos Serif" panose="02020604070405020304" pitchFamily="18" charset="0"/>
                <a:sym typeface="Play"/>
              </a:rPr>
              <a:t>1987 – Brundtland-Bericht: „Unsere gemeinsame Zukunft“</a:t>
            </a:r>
            <a:endParaRPr dirty="0">
              <a:latin typeface="Aptos Serif" panose="02020604070405020304" pitchFamily="18" charset="0"/>
              <a:cs typeface="Aptos Serif" panose="02020604070405020304" pitchFamily="18" charset="0"/>
            </a:endParaRPr>
          </a:p>
        </p:txBody>
      </p:sp>
      <p:sp>
        <p:nvSpPr>
          <p:cNvPr id="166" name="Google Shape;166;p32"/>
          <p:cNvSpPr txBox="1"/>
          <p:nvPr/>
        </p:nvSpPr>
        <p:spPr>
          <a:xfrm>
            <a:off x="594360" y="2352754"/>
            <a:ext cx="6807337" cy="2246729"/>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1983 – Die Weltkommission für Umwelt und Entwicklung (WCED) </a:t>
            </a:r>
            <a:r>
              <a:rPr lang="de-DE" sz="2000" b="0" i="0" u="none" strike="noStrike" cap="none" dirty="0">
                <a:solidFill>
                  <a:srgbClr val="3F3F3F"/>
                </a:solidFill>
                <a:latin typeface="Aptos" panose="020B0004020202020204" pitchFamily="34" charset="0"/>
                <a:ea typeface="Roboto"/>
                <a:cs typeface="Roboto"/>
                <a:sym typeface="Roboto"/>
              </a:rPr>
              <a:t>wurde gegründet.</a:t>
            </a:r>
            <a:endParaRPr sz="2000" dirty="0">
              <a:latin typeface="Aptos" panose="020B0004020202020204" pitchFamily="34" charset="0"/>
            </a:endParaRPr>
          </a:p>
          <a:p>
            <a:pPr marL="342900" marR="0" lvl="0" indent="-215900" algn="l" rtl="0">
              <a:lnSpc>
                <a:spcPct val="100000"/>
              </a:lnSpc>
              <a:spcBef>
                <a:spcPts val="0"/>
              </a:spcBef>
              <a:spcAft>
                <a:spcPts val="0"/>
              </a:spcAft>
              <a:buClr>
                <a:srgbClr val="000000"/>
              </a:buClr>
              <a:buSzPts val="2000"/>
              <a:buFont typeface="Arial"/>
              <a:buNone/>
            </a:pPr>
            <a:endParaRPr sz="2000" b="0" i="0" u="none" strike="noStrike" cap="none" dirty="0">
              <a:solidFill>
                <a:srgbClr val="3F3F3F"/>
              </a:solidFill>
              <a:latin typeface="Aptos" panose="020B0004020202020204" pitchFamily="34" charset="0"/>
              <a:ea typeface="Roboto"/>
              <a:cs typeface="Roboto"/>
              <a:sym typeface="Roboto"/>
            </a:endParaRPr>
          </a:p>
          <a:p>
            <a:pPr marL="342900" marR="0" lvl="0" indent="-342900" algn="l" rtl="0">
              <a:lnSpc>
                <a:spcPct val="100000"/>
              </a:lnSpc>
              <a:spcBef>
                <a:spcPts val="0"/>
              </a:spcBef>
              <a:spcAft>
                <a:spcPts val="0"/>
              </a:spcAft>
              <a:buClr>
                <a:srgbClr val="000000"/>
              </a:buClr>
              <a:buSzPts val="2000"/>
              <a:buFont typeface="Arial"/>
              <a:buChar char="•"/>
            </a:pPr>
            <a:r>
              <a:rPr lang="de-DE" sz="2000" b="1" i="0" u="none" strike="noStrike" cap="none" dirty="0">
                <a:solidFill>
                  <a:srgbClr val="3F3F3F"/>
                </a:solidFill>
                <a:latin typeface="Aptos" panose="020B0004020202020204" pitchFamily="34" charset="0"/>
                <a:ea typeface="Roboto"/>
                <a:cs typeface="Roboto"/>
                <a:sym typeface="Roboto"/>
              </a:rPr>
              <a:t>1987 – </a:t>
            </a:r>
            <a:r>
              <a:rPr lang="de-DE" sz="2000" b="0" i="0" u="none" strike="noStrike" cap="none" dirty="0">
                <a:solidFill>
                  <a:srgbClr val="3F3F3F"/>
                </a:solidFill>
                <a:latin typeface="Aptos" panose="020B0004020202020204" pitchFamily="34" charset="0"/>
                <a:ea typeface="Roboto"/>
                <a:cs typeface="Roboto"/>
                <a:sym typeface="Roboto"/>
              </a:rPr>
              <a:t>Die WCED veröffentlichte den Bericht „Unsere gemeinsame Zukunft”. Das Dokument wurde nach der Vorsitzenden der Kommission, Gro Harlem Brundtland, als </a:t>
            </a:r>
            <a:r>
              <a:rPr lang="de-DE" sz="2000" b="1" i="0" u="none" strike="noStrike" cap="none" dirty="0">
                <a:solidFill>
                  <a:srgbClr val="3F3F3F"/>
                </a:solidFill>
                <a:latin typeface="Aptos" panose="020B0004020202020204" pitchFamily="34" charset="0"/>
                <a:ea typeface="Roboto"/>
                <a:cs typeface="Roboto"/>
                <a:sym typeface="Roboto"/>
              </a:rPr>
              <a:t>„Brundtland-Bericht”</a:t>
            </a:r>
            <a:r>
              <a:rPr lang="de-DE" sz="2000" b="0" i="0" u="none" strike="noStrike" cap="none" dirty="0">
                <a:solidFill>
                  <a:srgbClr val="3F3F3F"/>
                </a:solidFill>
                <a:latin typeface="Aptos" panose="020B0004020202020204" pitchFamily="34" charset="0"/>
                <a:ea typeface="Roboto"/>
                <a:cs typeface="Roboto"/>
                <a:sym typeface="Roboto"/>
              </a:rPr>
              <a:t> bekannt. </a:t>
            </a:r>
            <a:endParaRPr sz="2000" b="0" i="0" u="none" strike="noStrike" cap="none" dirty="0">
              <a:solidFill>
                <a:srgbClr val="3F3F3F"/>
              </a:solidFill>
              <a:latin typeface="Aptos" panose="020B0004020202020204" pitchFamily="34" charset="0"/>
              <a:ea typeface="Roboto"/>
              <a:cs typeface="Roboto"/>
              <a:sym typeface="Roboto"/>
            </a:endParaRPr>
          </a:p>
        </p:txBody>
      </p:sp>
      <p:sp>
        <p:nvSpPr>
          <p:cNvPr id="168" name="Google Shape;168;p32"/>
          <p:cNvSpPr txBox="1"/>
          <p:nvPr/>
        </p:nvSpPr>
        <p:spPr>
          <a:xfrm>
            <a:off x="2256470" y="4818552"/>
            <a:ext cx="66106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3F3F3F"/>
                </a:solidFill>
                <a:latin typeface="Aptos" panose="020B0004020202020204" pitchFamily="34" charset="0"/>
                <a:ea typeface="Roboto"/>
                <a:cs typeface="Roboto"/>
                <a:sym typeface="Roboto"/>
              </a:rPr>
              <a:t>Der Begriff </a:t>
            </a:r>
            <a:r>
              <a:rPr lang="de-DE" sz="2000" b="1" i="0" u="none" strike="noStrike" cap="none" dirty="0">
                <a:solidFill>
                  <a:srgbClr val="3F3F3F"/>
                </a:solidFill>
                <a:latin typeface="Aptos" panose="020B0004020202020204" pitchFamily="34" charset="0"/>
                <a:ea typeface="Roboto"/>
                <a:cs typeface="Roboto"/>
                <a:sym typeface="Roboto"/>
              </a:rPr>
              <a:t>„nachhaltige </a:t>
            </a:r>
            <a:r>
              <a:rPr lang="de-DE" sz="2000" b="0" i="0" u="none" strike="noStrike" cap="none" dirty="0">
                <a:solidFill>
                  <a:srgbClr val="3F3F3F"/>
                </a:solidFill>
                <a:latin typeface="Aptos" panose="020B0004020202020204" pitchFamily="34" charset="0"/>
                <a:ea typeface="Roboto"/>
                <a:cs typeface="Roboto"/>
                <a:sym typeface="Roboto"/>
              </a:rPr>
              <a:t>Entwicklung“ wird offiziell geprägt und definiert als </a:t>
            </a:r>
            <a:r>
              <a:rPr lang="de-DE" sz="2000" b="1" i="0" u="none" strike="noStrike" cap="none" dirty="0">
                <a:solidFill>
                  <a:srgbClr val="3F3F3F"/>
                </a:solidFill>
                <a:latin typeface="Aptos" panose="020B0004020202020204" pitchFamily="34" charset="0"/>
                <a:ea typeface="Roboto"/>
                <a:cs typeface="Roboto"/>
                <a:sym typeface="Roboto"/>
              </a:rPr>
              <a:t>„der Prozess, der es ermöglicht, die Bedürfnisse der heutigen Generation zu befriedigen, ohne die Fähigkeit künftiger Generationen zu beeinträchtigen, ihre eigenen Bedürfnisse zu befriedigen</a:t>
            </a:r>
            <a:r>
              <a:rPr lang="de-DE" sz="2000" b="0" i="0" u="none" strike="noStrike" cap="none" dirty="0">
                <a:solidFill>
                  <a:srgbClr val="3F3F3F"/>
                </a:solidFill>
                <a:latin typeface="Aptos" panose="020B0004020202020204" pitchFamily="34" charset="0"/>
                <a:ea typeface="Roboto"/>
                <a:cs typeface="Roboto"/>
                <a:sym typeface="Roboto"/>
              </a:rPr>
              <a:t>“.</a:t>
            </a:r>
            <a:endParaRPr sz="2000" dirty="0">
              <a:latin typeface="Aptos" panose="020B0004020202020204" pitchFamily="34" charset="0"/>
            </a:endParaRPr>
          </a:p>
        </p:txBody>
      </p:sp>
      <p:pic>
        <p:nvPicPr>
          <p:cNvPr id="169" name="Google Shape;169;p32"/>
          <p:cNvPicPr preferRelativeResize="0"/>
          <p:nvPr/>
        </p:nvPicPr>
        <p:blipFill rotWithShape="1">
          <a:blip r:embed="rId3">
            <a:alphaModFix/>
          </a:blip>
          <a:srcRect/>
          <a:stretch/>
        </p:blipFill>
        <p:spPr>
          <a:xfrm>
            <a:off x="9347525" y="1836280"/>
            <a:ext cx="2219635" cy="3267531"/>
          </a:xfrm>
          <a:prstGeom prst="rect">
            <a:avLst/>
          </a:prstGeom>
          <a:noFill/>
          <a:ln>
            <a:solidFill>
              <a:schemeClr val="tx1"/>
            </a:solidFill>
          </a:ln>
        </p:spPr>
      </p:pic>
      <p:sp>
        <p:nvSpPr>
          <p:cNvPr id="2" name="Google Shape;158;p31">
            <a:extLst>
              <a:ext uri="{FF2B5EF4-FFF2-40B4-BE49-F238E27FC236}">
                <a16:creationId xmlns:a16="http://schemas.microsoft.com/office/drawing/2014/main" id="{34AF37B3-7E9E-6823-19EB-FD6B5F3E58DA}"/>
              </a:ext>
            </a:extLst>
          </p:cNvPr>
          <p:cNvSpPr/>
          <p:nvPr/>
        </p:nvSpPr>
        <p:spPr>
          <a:xfrm rot="-5400000">
            <a:off x="1290183" y="5197782"/>
            <a:ext cx="538619" cy="764088"/>
          </a:xfrm>
          <a:prstGeom prst="downArrow">
            <a:avLst>
              <a:gd name="adj1" fmla="val 50000"/>
              <a:gd name="adj2" fmla="val 50000"/>
            </a:avLst>
          </a:prstGeom>
          <a:solidFill>
            <a:srgbClr val="65B1BE"/>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 name="Textfeld 2">
            <a:extLst>
              <a:ext uri="{FF2B5EF4-FFF2-40B4-BE49-F238E27FC236}">
                <a16:creationId xmlns:a16="http://schemas.microsoft.com/office/drawing/2014/main" id="{AE450202-0AFF-EFC6-398E-1FD00F246E93}"/>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HAUPTSÄULEN</a:t>
            </a:r>
            <a:endParaRPr dirty="0">
              <a:latin typeface="Aptos Serif" panose="02020604070405020304" pitchFamily="18" charset="0"/>
              <a:cs typeface="Aptos Serif" panose="02020604070405020304" pitchFamily="18" charset="0"/>
            </a:endParaRPr>
          </a:p>
        </p:txBody>
      </p:sp>
      <p:grpSp>
        <p:nvGrpSpPr>
          <p:cNvPr id="176" name="Google Shape;176;p33"/>
          <p:cNvGrpSpPr/>
          <p:nvPr/>
        </p:nvGrpSpPr>
        <p:grpSpPr>
          <a:xfrm>
            <a:off x="4032670" y="878445"/>
            <a:ext cx="6489771" cy="6329817"/>
            <a:chOff x="1036166" y="-267106"/>
            <a:chExt cx="6489771" cy="6329817"/>
          </a:xfrm>
        </p:grpSpPr>
        <p:sp>
          <p:nvSpPr>
            <p:cNvPr id="177" name="Google Shape;177;p33"/>
            <p:cNvSpPr/>
            <p:nvPr/>
          </p:nvSpPr>
          <p:spPr>
            <a:xfrm>
              <a:off x="3804875" y="2637466"/>
              <a:ext cx="3031318" cy="2980266"/>
            </a:xfrm>
            <a:custGeom>
              <a:avLst/>
              <a:gdLst/>
              <a:ahLst/>
              <a:cxnLst/>
              <a:rect l="l" t="t" r="r" b="b"/>
              <a:pathLst>
                <a:path w="120000" h="120000" extrusionOk="0">
                  <a:moveTo>
                    <a:pt x="85283" y="19133"/>
                  </a:moveTo>
                  <a:lnTo>
                    <a:pt x="94379" y="11203"/>
                  </a:lnTo>
                  <a:lnTo>
                    <a:pt x="101908" y="17494"/>
                  </a:lnTo>
                  <a:lnTo>
                    <a:pt x="96026" y="28109"/>
                  </a:lnTo>
                  <a:lnTo>
                    <a:pt x="96026" y="28109"/>
                  </a:lnTo>
                  <a:cubicBezTo>
                    <a:pt x="100376" y="32983"/>
                    <a:pt x="103684" y="38688"/>
                    <a:pt x="105747" y="44877"/>
                  </a:cubicBezTo>
                  <a:lnTo>
                    <a:pt x="117727" y="44832"/>
                  </a:lnTo>
                  <a:lnTo>
                    <a:pt x="119425" y="54421"/>
                  </a:lnTo>
                  <a:lnTo>
                    <a:pt x="108182" y="58630"/>
                  </a:lnTo>
                  <a:lnTo>
                    <a:pt x="108182" y="58630"/>
                  </a:lnTo>
                  <a:cubicBezTo>
                    <a:pt x="108369" y="65148"/>
                    <a:pt x="107221" y="71636"/>
                    <a:pt x="104806" y="77697"/>
                  </a:cubicBezTo>
                  <a:lnTo>
                    <a:pt x="113912" y="85615"/>
                  </a:lnTo>
                  <a:lnTo>
                    <a:pt x="109013" y="94065"/>
                  </a:lnTo>
                  <a:lnTo>
                    <a:pt x="97794" y="89792"/>
                  </a:lnTo>
                  <a:lnTo>
                    <a:pt x="97794" y="89792"/>
                  </a:lnTo>
                  <a:cubicBezTo>
                    <a:pt x="93730" y="94905"/>
                    <a:pt x="88662" y="99139"/>
                    <a:pt x="82900" y="102237"/>
                  </a:cubicBezTo>
                  <a:lnTo>
                    <a:pt x="84901" y="114251"/>
                  </a:lnTo>
                  <a:lnTo>
                    <a:pt x="75641" y="117607"/>
                  </a:lnTo>
                  <a:lnTo>
                    <a:pt x="69721" y="107014"/>
                  </a:lnTo>
                  <a:lnTo>
                    <a:pt x="69721" y="107014"/>
                  </a:lnTo>
                  <a:cubicBezTo>
                    <a:pt x="63308" y="108329"/>
                    <a:pt x="56692" y="108329"/>
                    <a:pt x="50279" y="107014"/>
                  </a:cubicBezTo>
                  <a:lnTo>
                    <a:pt x="44359" y="117607"/>
                  </a:lnTo>
                  <a:lnTo>
                    <a:pt x="35099" y="114251"/>
                  </a:lnTo>
                  <a:lnTo>
                    <a:pt x="37100" y="102237"/>
                  </a:lnTo>
                  <a:cubicBezTo>
                    <a:pt x="31338" y="99139"/>
                    <a:pt x="26270" y="94905"/>
                    <a:pt x="22206" y="89792"/>
                  </a:cubicBezTo>
                  <a:lnTo>
                    <a:pt x="10987" y="94065"/>
                  </a:lnTo>
                  <a:lnTo>
                    <a:pt x="6088" y="85615"/>
                  </a:lnTo>
                  <a:lnTo>
                    <a:pt x="15194" y="77697"/>
                  </a:lnTo>
                  <a:cubicBezTo>
                    <a:pt x="12779" y="71636"/>
                    <a:pt x="11631" y="65148"/>
                    <a:pt x="11818" y="58630"/>
                  </a:cubicBezTo>
                  <a:lnTo>
                    <a:pt x="575" y="54421"/>
                  </a:lnTo>
                  <a:lnTo>
                    <a:pt x="2273" y="44832"/>
                  </a:lnTo>
                  <a:lnTo>
                    <a:pt x="14253" y="44877"/>
                  </a:lnTo>
                  <a:lnTo>
                    <a:pt x="14253" y="44877"/>
                  </a:lnTo>
                  <a:cubicBezTo>
                    <a:pt x="16316" y="38688"/>
                    <a:pt x="19624" y="32983"/>
                    <a:pt x="23974" y="28109"/>
                  </a:cubicBezTo>
                  <a:lnTo>
                    <a:pt x="18092" y="17494"/>
                  </a:lnTo>
                  <a:lnTo>
                    <a:pt x="25621" y="11203"/>
                  </a:lnTo>
                  <a:lnTo>
                    <a:pt x="34717" y="19133"/>
                  </a:lnTo>
                  <a:lnTo>
                    <a:pt x="34717" y="19133"/>
                  </a:lnTo>
                  <a:cubicBezTo>
                    <a:pt x="40293" y="15712"/>
                    <a:pt x="46509" y="13459"/>
                    <a:pt x="52988" y="12511"/>
                  </a:cubicBezTo>
                  <a:lnTo>
                    <a:pt x="55068" y="511"/>
                  </a:lnTo>
                  <a:lnTo>
                    <a:pt x="64932" y="511"/>
                  </a:lnTo>
                  <a:lnTo>
                    <a:pt x="67012" y="12511"/>
                  </a:lnTo>
                  <a:cubicBezTo>
                    <a:pt x="73491" y="13459"/>
                    <a:pt x="79707" y="15712"/>
                    <a:pt x="85283" y="19133"/>
                  </a:cubicBezTo>
                  <a:close/>
                </a:path>
              </a:pathLst>
            </a:cu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178" name="Google Shape;178;p33"/>
            <p:cNvSpPr txBox="1"/>
            <p:nvPr/>
          </p:nvSpPr>
          <p:spPr>
            <a:xfrm>
              <a:off x="4410489" y="3335579"/>
              <a:ext cx="1820090" cy="1531918"/>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a:solidFill>
                    <a:schemeClr val="bg1"/>
                  </a:solidFill>
                  <a:latin typeface="Aptos" panose="020B0004020202020204" pitchFamily="34" charset="0"/>
                  <a:sym typeface="Arial"/>
                </a:rPr>
                <a:t>Umwelt</a:t>
              </a:r>
              <a:endParaRPr sz="2000" b="1" i="0" u="none" strike="noStrike" cap="none">
                <a:solidFill>
                  <a:schemeClr val="bg1"/>
                </a:solidFill>
                <a:latin typeface="Aptos" panose="020B0004020202020204" pitchFamily="34" charset="0"/>
                <a:sym typeface="Arial"/>
              </a:endParaRPr>
            </a:p>
          </p:txBody>
        </p:sp>
        <p:sp>
          <p:nvSpPr>
            <p:cNvPr id="179" name="Google Shape;179;p33"/>
            <p:cNvSpPr/>
            <p:nvPr/>
          </p:nvSpPr>
          <p:spPr>
            <a:xfrm>
              <a:off x="1462523" y="1581955"/>
              <a:ext cx="3217951" cy="3080880"/>
            </a:xfrm>
            <a:custGeom>
              <a:avLst/>
              <a:gdLst/>
              <a:ahLst/>
              <a:cxnLst/>
              <a:rect l="l" t="t" r="r" b="b"/>
              <a:pathLst>
                <a:path w="120000" h="120000" extrusionOk="0">
                  <a:moveTo>
                    <a:pt x="90333" y="30393"/>
                  </a:moveTo>
                  <a:lnTo>
                    <a:pt x="107139" y="24580"/>
                  </a:lnTo>
                  <a:lnTo>
                    <a:pt x="113841" y="35980"/>
                  </a:lnTo>
                  <a:lnTo>
                    <a:pt x="101275" y="49005"/>
                  </a:lnTo>
                  <a:cubicBezTo>
                    <a:pt x="103264" y="56205"/>
                    <a:pt x="103264" y="63795"/>
                    <a:pt x="101275" y="70995"/>
                  </a:cubicBezTo>
                  <a:lnTo>
                    <a:pt x="113841" y="84020"/>
                  </a:lnTo>
                  <a:lnTo>
                    <a:pt x="107139" y="95420"/>
                  </a:lnTo>
                  <a:lnTo>
                    <a:pt x="90333" y="89607"/>
                  </a:lnTo>
                  <a:lnTo>
                    <a:pt x="90333" y="89607"/>
                  </a:lnTo>
                  <a:cubicBezTo>
                    <a:pt x="84979" y="94898"/>
                    <a:pt x="78285" y="98693"/>
                    <a:pt x="70942" y="100602"/>
                  </a:cubicBezTo>
                  <a:lnTo>
                    <a:pt x="66891" y="118602"/>
                  </a:lnTo>
                  <a:lnTo>
                    <a:pt x="53109" y="118602"/>
                  </a:lnTo>
                  <a:lnTo>
                    <a:pt x="49058" y="100602"/>
                  </a:lnTo>
                  <a:cubicBezTo>
                    <a:pt x="41715" y="98693"/>
                    <a:pt x="35021" y="94898"/>
                    <a:pt x="29667" y="89607"/>
                  </a:cubicBezTo>
                  <a:lnTo>
                    <a:pt x="12861" y="95420"/>
                  </a:lnTo>
                  <a:lnTo>
                    <a:pt x="6159" y="84020"/>
                  </a:lnTo>
                  <a:lnTo>
                    <a:pt x="18725" y="70995"/>
                  </a:lnTo>
                  <a:lnTo>
                    <a:pt x="18725" y="70995"/>
                  </a:lnTo>
                  <a:cubicBezTo>
                    <a:pt x="16736" y="63795"/>
                    <a:pt x="16736" y="56205"/>
                    <a:pt x="18725" y="49005"/>
                  </a:cubicBezTo>
                  <a:lnTo>
                    <a:pt x="6159" y="35980"/>
                  </a:lnTo>
                  <a:lnTo>
                    <a:pt x="12861" y="24580"/>
                  </a:lnTo>
                  <a:lnTo>
                    <a:pt x="29667" y="30393"/>
                  </a:lnTo>
                  <a:lnTo>
                    <a:pt x="29667" y="30393"/>
                  </a:lnTo>
                  <a:cubicBezTo>
                    <a:pt x="35021" y="25102"/>
                    <a:pt x="41715" y="21307"/>
                    <a:pt x="49058" y="19398"/>
                  </a:cubicBezTo>
                  <a:lnTo>
                    <a:pt x="53109" y="1398"/>
                  </a:lnTo>
                  <a:lnTo>
                    <a:pt x="66891" y="1398"/>
                  </a:lnTo>
                  <a:lnTo>
                    <a:pt x="70942" y="19398"/>
                  </a:lnTo>
                  <a:lnTo>
                    <a:pt x="70942" y="19398"/>
                  </a:lnTo>
                  <a:cubicBezTo>
                    <a:pt x="78285" y="21307"/>
                    <a:pt x="84979" y="25102"/>
                    <a:pt x="90333" y="30393"/>
                  </a:cubicBezTo>
                  <a:close/>
                </a:path>
              </a:pathLst>
            </a:cu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180" name="Google Shape;180;p33"/>
            <p:cNvSpPr txBox="1"/>
            <p:nvPr/>
          </p:nvSpPr>
          <p:spPr>
            <a:xfrm>
              <a:off x="2258069" y="2362264"/>
              <a:ext cx="1626859" cy="1520262"/>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a:solidFill>
                    <a:schemeClr val="bg1"/>
                  </a:solidFill>
                  <a:latin typeface="Aptos" panose="020B0004020202020204" pitchFamily="34" charset="0"/>
                  <a:sym typeface="Arial"/>
                </a:rPr>
                <a:t>Soziales</a:t>
              </a:r>
              <a:endParaRPr>
                <a:solidFill>
                  <a:schemeClr val="bg1"/>
                </a:solidFill>
                <a:latin typeface="Aptos" panose="020B0004020202020204" pitchFamily="34" charset="0"/>
              </a:endParaRPr>
            </a:p>
          </p:txBody>
        </p:sp>
        <p:sp>
          <p:nvSpPr>
            <p:cNvPr id="181" name="Google Shape;181;p33"/>
            <p:cNvSpPr/>
            <p:nvPr/>
          </p:nvSpPr>
          <p:spPr>
            <a:xfrm rot="-900000">
              <a:off x="2954375" y="78307"/>
              <a:ext cx="3061281" cy="2978556"/>
            </a:xfrm>
            <a:custGeom>
              <a:avLst/>
              <a:gdLst/>
              <a:ahLst/>
              <a:cxnLst/>
              <a:rect l="l" t="t" r="r" b="b"/>
              <a:pathLst>
                <a:path w="120000" h="120000" extrusionOk="0">
                  <a:moveTo>
                    <a:pt x="90135" y="30393"/>
                  </a:moveTo>
                  <a:lnTo>
                    <a:pt x="107269" y="24757"/>
                  </a:lnTo>
                  <a:lnTo>
                    <a:pt x="113902" y="36113"/>
                  </a:lnTo>
                  <a:lnTo>
                    <a:pt x="101005" y="49005"/>
                  </a:lnTo>
                  <a:lnTo>
                    <a:pt x="101005" y="49005"/>
                  </a:lnTo>
                  <a:cubicBezTo>
                    <a:pt x="102980" y="56205"/>
                    <a:pt x="102980" y="63795"/>
                    <a:pt x="101005" y="70995"/>
                  </a:cubicBezTo>
                  <a:lnTo>
                    <a:pt x="113902" y="83887"/>
                  </a:lnTo>
                  <a:lnTo>
                    <a:pt x="107269" y="95243"/>
                  </a:lnTo>
                  <a:lnTo>
                    <a:pt x="90135" y="89607"/>
                  </a:lnTo>
                  <a:lnTo>
                    <a:pt x="90135" y="89607"/>
                  </a:lnTo>
                  <a:cubicBezTo>
                    <a:pt x="84815" y="94898"/>
                    <a:pt x="78165" y="98693"/>
                    <a:pt x="70870" y="100602"/>
                  </a:cubicBezTo>
                  <a:lnTo>
                    <a:pt x="66753" y="118602"/>
                  </a:lnTo>
                  <a:lnTo>
                    <a:pt x="53247" y="118602"/>
                  </a:lnTo>
                  <a:lnTo>
                    <a:pt x="49130" y="100602"/>
                  </a:lnTo>
                  <a:lnTo>
                    <a:pt x="49130" y="100602"/>
                  </a:lnTo>
                  <a:cubicBezTo>
                    <a:pt x="41835" y="98693"/>
                    <a:pt x="35185" y="94898"/>
                    <a:pt x="29865" y="89607"/>
                  </a:cubicBezTo>
                  <a:lnTo>
                    <a:pt x="12731" y="95243"/>
                  </a:lnTo>
                  <a:lnTo>
                    <a:pt x="6098" y="83887"/>
                  </a:lnTo>
                  <a:lnTo>
                    <a:pt x="18995" y="70995"/>
                  </a:lnTo>
                  <a:cubicBezTo>
                    <a:pt x="17020" y="63795"/>
                    <a:pt x="17020" y="56205"/>
                    <a:pt x="18995" y="49005"/>
                  </a:cubicBezTo>
                  <a:lnTo>
                    <a:pt x="6098" y="36113"/>
                  </a:lnTo>
                  <a:lnTo>
                    <a:pt x="12731" y="24757"/>
                  </a:lnTo>
                  <a:lnTo>
                    <a:pt x="29865" y="30393"/>
                  </a:lnTo>
                  <a:lnTo>
                    <a:pt x="29865" y="30393"/>
                  </a:lnTo>
                  <a:cubicBezTo>
                    <a:pt x="35185" y="25102"/>
                    <a:pt x="41835" y="21307"/>
                    <a:pt x="49130" y="19398"/>
                  </a:cubicBezTo>
                  <a:lnTo>
                    <a:pt x="53247" y="1398"/>
                  </a:lnTo>
                  <a:lnTo>
                    <a:pt x="66753" y="1398"/>
                  </a:lnTo>
                  <a:lnTo>
                    <a:pt x="70870" y="19398"/>
                  </a:lnTo>
                  <a:lnTo>
                    <a:pt x="70870" y="19398"/>
                  </a:lnTo>
                  <a:cubicBezTo>
                    <a:pt x="78165" y="21307"/>
                    <a:pt x="84815" y="25102"/>
                    <a:pt x="90135" y="30393"/>
                  </a:cubicBezTo>
                  <a:close/>
                </a:path>
              </a:pathLst>
            </a:cu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182" name="Google Shape;182;p33"/>
            <p:cNvSpPr txBox="1"/>
            <p:nvPr/>
          </p:nvSpPr>
          <p:spPr>
            <a:xfrm>
              <a:off x="3630711" y="726685"/>
              <a:ext cx="1708610" cy="1681800"/>
            </a:xfrm>
            <a:prstGeom prst="rect">
              <a:avLst/>
            </a:prstGeom>
            <a:noFill/>
            <a:ln>
              <a:noFill/>
            </a:ln>
          </p:spPr>
          <p:txBody>
            <a:bodyPr spcFirstLastPara="1" wrap="square" lIns="25400" tIns="25400" rIns="25400" bIns="254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de-DE" sz="2000" b="1" i="0" u="none" strike="noStrike" cap="none" dirty="0">
                  <a:solidFill>
                    <a:schemeClr val="bg1"/>
                  </a:solidFill>
                  <a:latin typeface="Aptos" panose="020B0004020202020204" pitchFamily="34" charset="0"/>
                  <a:sym typeface="Arial"/>
                </a:rPr>
                <a:t>Wirtschaft</a:t>
              </a:r>
              <a:endParaRPr sz="2000" b="1" i="0" u="none" strike="noStrike" cap="none" dirty="0">
                <a:solidFill>
                  <a:schemeClr val="bg1"/>
                </a:solidFill>
                <a:latin typeface="Aptos" panose="020B0004020202020204" pitchFamily="34" charset="0"/>
                <a:sym typeface="Arial"/>
              </a:endParaRPr>
            </a:p>
          </p:txBody>
        </p:sp>
        <p:sp>
          <p:nvSpPr>
            <p:cNvPr id="183" name="Google Shape;183;p33"/>
            <p:cNvSpPr/>
            <p:nvPr/>
          </p:nvSpPr>
          <p:spPr>
            <a:xfrm>
              <a:off x="3564814" y="2247970"/>
              <a:ext cx="3814741" cy="3814741"/>
            </a:xfrm>
            <a:custGeom>
              <a:avLst/>
              <a:gdLst/>
              <a:ahLst/>
              <a:cxnLst/>
              <a:rect l="l" t="t" r="r" b="b"/>
              <a:pathLst>
                <a:path w="120000" h="120000" extrusionOk="0">
                  <a:moveTo>
                    <a:pt x="53670" y="4107"/>
                  </a:moveTo>
                  <a:lnTo>
                    <a:pt x="53670" y="4107"/>
                  </a:lnTo>
                  <a:cubicBezTo>
                    <a:pt x="76994" y="1466"/>
                    <a:pt x="99507" y="13586"/>
                    <a:pt x="110144" y="34511"/>
                  </a:cubicBezTo>
                  <a:cubicBezTo>
                    <a:pt x="120780" y="55436"/>
                    <a:pt x="117304" y="80767"/>
                    <a:pt x="101424" y="98054"/>
                  </a:cubicBezTo>
                  <a:lnTo>
                    <a:pt x="103960" y="100802"/>
                  </a:lnTo>
                  <a:lnTo>
                    <a:pt x="96235" y="99275"/>
                  </a:lnTo>
                  <a:lnTo>
                    <a:pt x="95060" y="91155"/>
                  </a:lnTo>
                  <a:lnTo>
                    <a:pt x="97595" y="93903"/>
                  </a:lnTo>
                  <a:cubicBezTo>
                    <a:pt x="111686" y="78278"/>
                    <a:pt x="114643" y="55565"/>
                    <a:pt x="105023" y="36853"/>
                  </a:cubicBezTo>
                  <a:cubicBezTo>
                    <a:pt x="95402" y="18140"/>
                    <a:pt x="75210" y="7329"/>
                    <a:pt x="54303" y="9697"/>
                  </a:cubicBezTo>
                  <a:close/>
                </a:path>
              </a:pathLst>
            </a:custGeom>
            <a:solidFill>
              <a:srgbClr val="D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184" name="Google Shape;184;p33"/>
            <p:cNvSpPr/>
            <p:nvPr/>
          </p:nvSpPr>
          <p:spPr>
            <a:xfrm>
              <a:off x="1036166" y="1441079"/>
              <a:ext cx="2771648" cy="2771648"/>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D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sp>
          <p:nvSpPr>
            <p:cNvPr id="185" name="Google Shape;185;p33"/>
            <p:cNvSpPr/>
            <p:nvPr/>
          </p:nvSpPr>
          <p:spPr>
            <a:xfrm rot="7066418">
              <a:off x="3548119" y="1045167"/>
              <a:ext cx="3647933" cy="2947394"/>
            </a:xfrm>
            <a:custGeom>
              <a:avLst/>
              <a:gdLst/>
              <a:ahLst/>
              <a:cxnLst/>
              <a:rect l="l" t="t" r="r" b="b"/>
              <a:pathLst>
                <a:path w="120000" h="120000" extrusionOk="0">
                  <a:moveTo>
                    <a:pt x="4186" y="65877"/>
                  </a:moveTo>
                  <a:lnTo>
                    <a:pt x="4186" y="65877"/>
                  </a:lnTo>
                  <a:cubicBezTo>
                    <a:pt x="2239" y="47981"/>
                    <a:pt x="9282" y="30274"/>
                    <a:pt x="23059" y="18429"/>
                  </a:cubicBezTo>
                  <a:lnTo>
                    <a:pt x="20496" y="14848"/>
                  </a:lnTo>
                  <a:lnTo>
                    <a:pt x="29648" y="17591"/>
                  </a:lnTo>
                  <a:lnTo>
                    <a:pt x="29472" y="27389"/>
                  </a:lnTo>
                  <a:lnTo>
                    <a:pt x="26909" y="23808"/>
                  </a:lnTo>
                  <a:lnTo>
                    <a:pt x="26909" y="23808"/>
                  </a:lnTo>
                  <a:cubicBezTo>
                    <a:pt x="14492" y="34149"/>
                    <a:pt x="8166" y="49635"/>
                    <a:pt x="9973" y="65268"/>
                  </a:cubicBezTo>
                  <a:close/>
                </a:path>
              </a:pathLst>
            </a:custGeom>
            <a:solidFill>
              <a:srgbClr val="D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ptos" panose="020B0004020202020204" pitchFamily="34" charset="0"/>
              </a:endParaRPr>
            </a:p>
          </p:txBody>
        </p:sp>
      </p:grpSp>
      <p:sp>
        <p:nvSpPr>
          <p:cNvPr id="186" name="Google Shape;186;p33"/>
          <p:cNvSpPr txBox="1"/>
          <p:nvPr/>
        </p:nvSpPr>
        <p:spPr>
          <a:xfrm>
            <a:off x="764088" y="2943616"/>
            <a:ext cx="2505205" cy="30469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400" b="0" i="0" u="none" strike="noStrike" cap="none" dirty="0">
                <a:solidFill>
                  <a:srgbClr val="000000"/>
                </a:solidFill>
                <a:latin typeface="Aptos" panose="020B0004020202020204" pitchFamily="34" charset="0"/>
                <a:ea typeface="Roboto"/>
                <a:cs typeface="Roboto"/>
                <a:sym typeface="Roboto"/>
              </a:rPr>
              <a:t>Der </a:t>
            </a:r>
            <a:r>
              <a:rPr lang="de-DE" sz="2400" b="1" i="0" u="none" strike="noStrike" cap="none" dirty="0">
                <a:solidFill>
                  <a:srgbClr val="000000"/>
                </a:solidFill>
                <a:latin typeface="Aptos" panose="020B0004020202020204" pitchFamily="34" charset="0"/>
                <a:ea typeface="Roboto"/>
                <a:cs typeface="Roboto"/>
                <a:sym typeface="Roboto"/>
              </a:rPr>
              <a:t>Brundtland-Bericht </a:t>
            </a:r>
            <a:r>
              <a:rPr lang="de-DE" sz="2400" b="0" i="0" u="none" strike="noStrike" cap="none" dirty="0">
                <a:solidFill>
                  <a:srgbClr val="000000"/>
                </a:solidFill>
                <a:latin typeface="Aptos" panose="020B0004020202020204" pitchFamily="34" charset="0"/>
                <a:ea typeface="Roboto"/>
                <a:cs typeface="Roboto"/>
                <a:sym typeface="Roboto"/>
              </a:rPr>
              <a:t>nennt drei Säulen, auf denen dieser Prozess aufbaut: </a:t>
            </a:r>
            <a:r>
              <a:rPr lang="de-DE" sz="2400" b="1" i="0" u="none" strike="noStrike" cap="none" dirty="0">
                <a:solidFill>
                  <a:srgbClr val="000000"/>
                </a:solidFill>
                <a:latin typeface="Aptos" panose="020B0004020202020204" pitchFamily="34" charset="0"/>
                <a:ea typeface="Roboto"/>
                <a:cs typeface="Roboto"/>
                <a:sym typeface="Roboto"/>
              </a:rPr>
              <a:t>Umwelt, Wirtschaft und Soziales.</a:t>
            </a:r>
            <a:endParaRPr sz="2400" b="1" i="0" u="none" strike="noStrike" cap="none" dirty="0">
              <a:solidFill>
                <a:srgbClr val="000000"/>
              </a:solidFill>
              <a:latin typeface="Aptos" panose="020B0004020202020204" pitchFamily="34" charset="0"/>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4"/>
          <p:cNvSpPr txBox="1">
            <a:spLocks noGrp="1"/>
          </p:cNvSpPr>
          <p:nvPr>
            <p:ph type="title"/>
          </p:nvPr>
        </p:nvSpPr>
        <p:spPr>
          <a:xfrm>
            <a:off x="880385" y="2295808"/>
            <a:ext cx="5873115" cy="669199"/>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3600" dirty="0">
                <a:latin typeface="Aptos Serif" panose="02020604070405020304" pitchFamily="18" charset="0"/>
                <a:ea typeface="Arial"/>
                <a:cs typeface="Aptos Serif" panose="02020604070405020304" pitchFamily="18" charset="0"/>
                <a:sym typeface="Arial"/>
              </a:rPr>
              <a:t>EINE WEITERE SÄULE</a:t>
            </a:r>
          </a:p>
        </p:txBody>
      </p:sp>
      <p:sp>
        <p:nvSpPr>
          <p:cNvPr id="207" name="Google Shape;207;p34"/>
          <p:cNvSpPr txBox="1">
            <a:spLocks noGrp="1"/>
          </p:cNvSpPr>
          <p:nvPr>
            <p:ph type="body" idx="2"/>
          </p:nvPr>
        </p:nvSpPr>
        <p:spPr>
          <a:xfrm>
            <a:off x="402974" y="2809957"/>
            <a:ext cx="5198269" cy="3247305"/>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SzPts val="2000"/>
              <a:buNone/>
            </a:pPr>
            <a:r>
              <a:rPr lang="de-DE" dirty="0">
                <a:latin typeface="Aptos" panose="020B0004020202020204" pitchFamily="34" charset="0"/>
                <a:sym typeface="Arial"/>
              </a:rPr>
              <a:t>	Die institutionelle Säule </a:t>
            </a:r>
            <a:r>
              <a:rPr lang="de-DE" b="1" dirty="0">
                <a:latin typeface="Aptos" panose="020B0004020202020204" pitchFamily="34" charset="0"/>
                <a:sym typeface="Arial"/>
              </a:rPr>
              <a:t>stammt nicht aus dem Brundtland-Bericht</a:t>
            </a:r>
            <a:r>
              <a:rPr lang="de-DE" dirty="0">
                <a:latin typeface="Aptos" panose="020B0004020202020204" pitchFamily="34" charset="0"/>
                <a:sym typeface="Arial"/>
              </a:rPr>
              <a:t>, sondern wurde später hinzugefügt, um die Idee zu untermauern, dass </a:t>
            </a:r>
            <a:r>
              <a:rPr lang="de-DE" b="1" dirty="0">
                <a:latin typeface="Aptos" panose="020B0004020202020204" pitchFamily="34" charset="0"/>
                <a:sym typeface="Arial"/>
              </a:rPr>
              <a:t>nachhaltige Entwicklung starke Regierungsstrukturen erfordert, um zu funktionieren.</a:t>
            </a:r>
            <a:endParaRPr dirty="0">
              <a:latin typeface="Aptos" panose="020B0004020202020204" pitchFamily="34" charset="0"/>
            </a:endParaRPr>
          </a:p>
        </p:txBody>
      </p:sp>
      <p:sp>
        <p:nvSpPr>
          <p:cNvPr id="209" name="Google Shape;209;p34"/>
          <p:cNvSpPr txBox="1"/>
          <p:nvPr/>
        </p:nvSpPr>
        <p:spPr>
          <a:xfrm>
            <a:off x="6363655" y="3218633"/>
            <a:ext cx="5828345" cy="28622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„UNSERE GEMEINSAME ZUKUNFT“ ... </a:t>
            </a:r>
            <a:endParaRPr sz="1800" dirty="0">
              <a:latin typeface="Aptos" panose="020B0004020202020204" pitchFamily="34" charset="0"/>
            </a:endParaRPr>
          </a:p>
          <a:p>
            <a:pPr marL="0" marR="0" lvl="0" indent="0" algn="l" rtl="0">
              <a:lnSpc>
                <a:spcPct val="100000"/>
              </a:lnSpc>
              <a:spcBef>
                <a:spcPts val="0"/>
              </a:spcBef>
              <a:spcAft>
                <a:spcPts val="0"/>
              </a:spcAft>
              <a:buNone/>
            </a:pPr>
            <a:endParaRPr sz="1800" b="0" i="0" u="none" strike="noStrike" cap="none" dirty="0">
              <a:solidFill>
                <a:srgbClr val="1F1F1F"/>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1F1F1F"/>
                </a:solidFill>
                <a:latin typeface="Aptos" panose="020B0004020202020204" pitchFamily="34" charset="0"/>
                <a:sym typeface="Arial"/>
              </a:rPr>
              <a:t>„Im Wesentlichen ist nachhaltige Entwicklung ein Veränderungsprozess, in dem die </a:t>
            </a:r>
            <a:r>
              <a:rPr lang="de-DE" sz="1800" b="1" i="0" u="none" strike="noStrike" cap="none" dirty="0">
                <a:solidFill>
                  <a:schemeClr val="accent4"/>
                </a:solidFill>
                <a:latin typeface="Aptos" panose="020B0004020202020204" pitchFamily="34" charset="0"/>
                <a:sym typeface="Arial"/>
              </a:rPr>
              <a:t>Nutzung von Ressourcen, die</a:t>
            </a:r>
            <a:r>
              <a:rPr lang="de-DE" sz="1800" dirty="0">
                <a:latin typeface="Aptos" panose="020B0004020202020204" pitchFamily="34" charset="0"/>
              </a:rPr>
              <a:t> </a:t>
            </a:r>
            <a:r>
              <a:rPr lang="de-DE" sz="1800" b="1" i="0" u="none" strike="noStrike" cap="none" dirty="0">
                <a:solidFill>
                  <a:schemeClr val="accent4"/>
                </a:solidFill>
                <a:latin typeface="Aptos" panose="020B0004020202020204" pitchFamily="34" charset="0"/>
                <a:sym typeface="Arial"/>
              </a:rPr>
              <a:t>Ausrichtung von Investitionen, die Ausrichtung der technologischen Entwicklung und institutionelle Veränderungen in Einklang stehen </a:t>
            </a:r>
            <a:r>
              <a:rPr lang="de-DE" sz="1800" b="0" i="0" u="none" strike="noStrike" cap="none" dirty="0">
                <a:solidFill>
                  <a:srgbClr val="1F1F1F"/>
                </a:solidFill>
                <a:latin typeface="Aptos" panose="020B0004020202020204" pitchFamily="34" charset="0"/>
                <a:sym typeface="Arial"/>
              </a:rPr>
              <a:t>und sowohl das gegenwärtige als auch das zukünftige Potenzial zur Erfüllung menschlicher Bedürfnisse und Wünsche verbessern.“</a:t>
            </a:r>
            <a:endParaRPr sz="1800" b="0" i="0" u="none" strike="noStrike" cap="none" dirty="0">
              <a:solidFill>
                <a:srgbClr val="000000"/>
              </a:solidFill>
              <a:latin typeface="Aptos" panose="020B0004020202020204" pitchFamily="34" charset="0"/>
              <a:sym typeface="Arial"/>
            </a:endParaRPr>
          </a:p>
        </p:txBody>
      </p:sp>
      <p:graphicFrame>
        <p:nvGraphicFramePr>
          <p:cNvPr id="2" name="Diagramm 1">
            <a:extLst>
              <a:ext uri="{FF2B5EF4-FFF2-40B4-BE49-F238E27FC236}">
                <a16:creationId xmlns:a16="http://schemas.microsoft.com/office/drawing/2014/main" id="{B7D2B8E1-4782-81BB-44AD-A6D7EB563A08}"/>
              </a:ext>
            </a:extLst>
          </p:cNvPr>
          <p:cNvGraphicFramePr/>
          <p:nvPr/>
        </p:nvGraphicFramePr>
        <p:xfrm>
          <a:off x="-1017472" y="-643711"/>
          <a:ext cx="4114692" cy="3453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5"/>
          <p:cNvSpPr txBox="1">
            <a:spLocks noGrp="1"/>
          </p:cNvSpPr>
          <p:nvPr>
            <p:ph type="title"/>
          </p:nvPr>
        </p:nvSpPr>
        <p:spPr>
          <a:xfrm>
            <a:off x="575310" y="278129"/>
            <a:ext cx="605095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Was ist der Klimawandel?</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221" name="Google Shape;221;p35"/>
          <p:cNvSpPr txBox="1">
            <a:spLocks noGrp="1"/>
          </p:cNvSpPr>
          <p:nvPr>
            <p:ph type="body" idx="1"/>
          </p:nvPr>
        </p:nvSpPr>
        <p:spPr>
          <a:xfrm>
            <a:off x="575310" y="3228906"/>
            <a:ext cx="5606024" cy="1015622"/>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Clr>
                <a:schemeClr val="dk1"/>
              </a:buClr>
              <a:buSzPts val="2400"/>
              <a:buNone/>
            </a:pPr>
            <a:r>
              <a:rPr lang="de-DE" dirty="0">
                <a:solidFill>
                  <a:schemeClr val="dk1"/>
                </a:solidFill>
                <a:latin typeface="Aptos" panose="020B0004020202020204" pitchFamily="34" charset="0"/>
                <a:sym typeface="Arial"/>
              </a:rPr>
              <a:t>Der Begriff „Klimawandel“ bezieht sich auf </a:t>
            </a:r>
            <a:r>
              <a:rPr lang="de-DE" b="1" dirty="0">
                <a:solidFill>
                  <a:schemeClr val="dk1"/>
                </a:solidFill>
                <a:latin typeface="Aptos" panose="020B0004020202020204" pitchFamily="34" charset="0"/>
                <a:sym typeface="Arial"/>
              </a:rPr>
              <a:t>langfristige Veränderungen der Temperaturen und Wetterverhältnisse</a:t>
            </a:r>
            <a:r>
              <a:rPr lang="de-DE" dirty="0">
                <a:solidFill>
                  <a:schemeClr val="dk1"/>
                </a:solidFill>
                <a:latin typeface="Aptos" panose="020B0004020202020204" pitchFamily="34" charset="0"/>
                <a:sym typeface="Arial"/>
              </a:rPr>
              <a:t>.</a:t>
            </a:r>
            <a:endParaRPr sz="1800" dirty="0">
              <a:latin typeface="Aptos" panose="020B0004020202020204" pitchFamily="34" charset="0"/>
              <a:sym typeface="Arial"/>
            </a:endParaRPr>
          </a:p>
        </p:txBody>
      </p:sp>
      <p:sp>
        <p:nvSpPr>
          <p:cNvPr id="222" name="Google Shape;222;p35"/>
          <p:cNvSpPr/>
          <p:nvPr/>
        </p:nvSpPr>
        <p:spPr>
          <a:xfrm>
            <a:off x="575310" y="4666120"/>
            <a:ext cx="5787912" cy="163117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None/>
            </a:pPr>
            <a:r>
              <a:rPr lang="de-DE" sz="2000" b="0" i="0" u="none" strike="noStrike" cap="none" dirty="0">
                <a:solidFill>
                  <a:schemeClr val="dk1"/>
                </a:solidFill>
                <a:latin typeface="Aptos" panose="020B0004020202020204" pitchFamily="34" charset="0"/>
                <a:sym typeface="Arial"/>
              </a:rPr>
              <a:t>Seit dem </a:t>
            </a:r>
            <a:r>
              <a:rPr lang="de-DE" sz="2000" b="1" i="0" u="none" strike="noStrike" cap="none" dirty="0">
                <a:solidFill>
                  <a:schemeClr val="dk1"/>
                </a:solidFill>
                <a:latin typeface="Aptos" panose="020B0004020202020204" pitchFamily="34" charset="0"/>
                <a:sym typeface="Arial"/>
              </a:rPr>
              <a:t>19. Jahrhundert </a:t>
            </a:r>
            <a:r>
              <a:rPr lang="de-DE" sz="2000" b="0" i="0" u="none" strike="noStrike" cap="none" dirty="0">
                <a:solidFill>
                  <a:schemeClr val="dk1"/>
                </a:solidFill>
                <a:latin typeface="Aptos" panose="020B0004020202020204" pitchFamily="34" charset="0"/>
                <a:sym typeface="Arial"/>
              </a:rPr>
              <a:t>sind menschliche Aktivitäten der Hauptfaktor für den Klimawandel, der </a:t>
            </a:r>
            <a:r>
              <a:rPr lang="de-DE" sz="2000" b="1" i="0" u="none" strike="noStrike" cap="none" dirty="0">
                <a:solidFill>
                  <a:schemeClr val="dk1"/>
                </a:solidFill>
                <a:latin typeface="Aptos" panose="020B0004020202020204" pitchFamily="34" charset="0"/>
                <a:sym typeface="Arial"/>
              </a:rPr>
              <a:t>hauptsächlich auf die Verbrennung fossiler Brennstoffe wie Kohle, Öl und Gas zurückzuführen ist.</a:t>
            </a:r>
            <a:endParaRPr sz="1200" b="1" i="0" u="none" strike="noStrike" cap="none" dirty="0">
              <a:solidFill>
                <a:srgbClr val="000000"/>
              </a:solidFill>
              <a:latin typeface="Aptos" panose="020B0004020202020204" pitchFamily="34" charset="0"/>
              <a:sym typeface="Arial"/>
            </a:endParaRPr>
          </a:p>
        </p:txBody>
      </p:sp>
      <p:sp>
        <p:nvSpPr>
          <p:cNvPr id="4" name="Textfeld 3">
            <a:extLst>
              <a:ext uri="{FF2B5EF4-FFF2-40B4-BE49-F238E27FC236}">
                <a16:creationId xmlns:a16="http://schemas.microsoft.com/office/drawing/2014/main" id="{97BB2037-3E8F-4250-F571-4866DA045F1F}"/>
              </a:ext>
            </a:extLst>
          </p:cNvPr>
          <p:cNvSpPr txBox="1"/>
          <p:nvPr/>
        </p:nvSpPr>
        <p:spPr>
          <a:xfrm>
            <a:off x="594360" y="6622455"/>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pic>
        <p:nvPicPr>
          <p:cNvPr id="6" name="Bildplatzhalter 5">
            <a:extLst>
              <a:ext uri="{FF2B5EF4-FFF2-40B4-BE49-F238E27FC236}">
                <a16:creationId xmlns:a16="http://schemas.microsoft.com/office/drawing/2014/main" id="{C74F480F-0B1B-05D9-05C2-827FC11138F0}"/>
              </a:ext>
            </a:extLst>
          </p:cNvPr>
          <p:cNvPicPr>
            <a:picLocks noGrp="1" noChangeAspect="1"/>
          </p:cNvPicPr>
          <p:nvPr>
            <p:ph type="pic" idx="2"/>
          </p:nvPr>
        </p:nvPicPr>
        <p:blipFill>
          <a:blip r:embed="rId3"/>
          <a:srcRect t="2880" b="2880"/>
          <a:stretch>
            <a:fillRect/>
          </a:stretch>
        </p:blipFill>
        <p:spPr>
          <a:prstGeom prst="flowChartDelay">
            <a:avLst/>
          </a:prstGeom>
          <a:solidFill>
            <a:srgbClr val="87C3CD"/>
          </a:solidFill>
          <a:ln>
            <a:noFill/>
          </a:ln>
        </p:spPr>
      </p:pic>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3869</Words>
  <Application>Microsoft Macintosh PowerPoint</Application>
  <PresentationFormat>Breitbild</PresentationFormat>
  <Paragraphs>319</Paragraphs>
  <Slides>50</Slides>
  <Notes>50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50</vt:i4>
      </vt:variant>
    </vt:vector>
  </HeadingPairs>
  <TitlesOfParts>
    <vt:vector size="58" baseType="lpstr">
      <vt:lpstr>Play</vt:lpstr>
      <vt:lpstr>Arial</vt:lpstr>
      <vt:lpstr>Noto Sans Symbols</vt:lpstr>
      <vt:lpstr>Aptos</vt:lpstr>
      <vt:lpstr>Calibri</vt:lpstr>
      <vt:lpstr>Roboto</vt:lpstr>
      <vt:lpstr>Aptos Serif</vt:lpstr>
      <vt:lpstr>Benutzerdefiniert</vt:lpstr>
      <vt:lpstr>PowerPoint-Präsentation</vt:lpstr>
      <vt:lpstr>Agenda – Inhalt 1: Grundlagen der Nachhaltigkeit</vt:lpstr>
      <vt:lpstr>1. Was bedeutet „Nachhaltigkeit“? </vt:lpstr>
      <vt:lpstr>1972 – Konferenz der Vereinten Nationen über die Umwelt des Menschen</vt:lpstr>
      <vt:lpstr>1972 – Bericht „Die Grenzen des Wachstums“ (Club of Rome)</vt:lpstr>
      <vt:lpstr>1987 – Brundtland-Bericht: „Unsere gemeinsame Zukunft“</vt:lpstr>
      <vt:lpstr>3 HAUPTSÄULEN</vt:lpstr>
      <vt:lpstr>EINE WEITERE SÄULE</vt:lpstr>
      <vt:lpstr>Was ist der Klimawandel? </vt:lpstr>
      <vt:lpstr>Ursachen und Folgen </vt:lpstr>
      <vt:lpstr>Ursachen und Folgen </vt:lpstr>
      <vt:lpstr>Agenda 2030 für nachhaltige Entwicklung</vt:lpstr>
      <vt:lpstr>Geschichte</vt:lpstr>
      <vt:lpstr>PowerPoint-Präsentation</vt:lpstr>
      <vt:lpstr>2015 </vt:lpstr>
      <vt:lpstr>Globale Ziele für nachhaltige Entwicklung: SDGs </vt:lpstr>
      <vt:lpstr>17 SDGs und 169 Unterziele</vt:lpstr>
      <vt:lpstr>Was sind die SDGs?</vt:lpstr>
      <vt:lpstr>Was sind die Merkmale der SDGs?</vt:lpstr>
      <vt:lpstr>Kommunen: Wichtige Akteure für die SDGs</vt:lpstr>
      <vt:lpstr>Nachhaltige öffentliche Beschaffung:  Ein strategisches Instrument für die SDGs</vt:lpstr>
      <vt:lpstr>Einführung in die nachhaltige Beschaffung</vt:lpstr>
      <vt:lpstr>Agenda - Teil 2: Einführung in die nachhaltige Beschaffung</vt:lpstr>
      <vt:lpstr>Wirtschaftsmodelle im Vergleich</vt:lpstr>
      <vt:lpstr>Lineare versus Kreislaufwirtschaft</vt:lpstr>
      <vt:lpstr>PowerPoint-Präsentation</vt:lpstr>
      <vt:lpstr>Donut-Ökonomie</vt:lpstr>
      <vt:lpstr>Die GPP- Definition</vt:lpstr>
      <vt:lpstr>Green Public Procurement</vt:lpstr>
      <vt:lpstr>Fünf GPP-Aspekte</vt:lpstr>
      <vt:lpstr>Was ist SPP – Nachhaltige öffentliche Beschaffung? (Sustainable Public Procurement)</vt:lpstr>
      <vt:lpstr>Grundsätze für eine nachhaltige öffentliche Beschaffung (SPP)</vt:lpstr>
      <vt:lpstr>Nachhaltige vs. umweltfreundliche öffentliche Beschaffung</vt:lpstr>
      <vt:lpstr>PowerPoint-Präsentation</vt:lpstr>
      <vt:lpstr>Das öffentliche Beschaffungswesen und SPP</vt:lpstr>
      <vt:lpstr>Das öffentliche Beschaffungswesen und SPP</vt:lpstr>
      <vt:lpstr>GPP in der europäischen Politik</vt:lpstr>
      <vt:lpstr>Wichtige Dokumente der EU</vt:lpstr>
      <vt:lpstr>Grün einkaufen!</vt:lpstr>
      <vt:lpstr>Soziale Beschaffung </vt:lpstr>
      <vt:lpstr>Europäischer Grünen Deal </vt:lpstr>
      <vt:lpstr>Europäische Instrumente für die Verbreitung von GPP</vt:lpstr>
      <vt:lpstr>Europäische Instrumente für die Verbreitung von GPP</vt:lpstr>
      <vt:lpstr>EU-Kriterien für umweltorientierte öffentliche Beschaffung </vt:lpstr>
      <vt:lpstr>EU-GPP-Kriterien für derzeit 14 Produktgruppen</vt:lpstr>
      <vt:lpstr>EU-GPP-Kriterien für derzeit 14 Produktgruppen  </vt:lpstr>
      <vt:lpstr>Vorteile einer nachhaltigen öffentlichen Beschaffung</vt:lpstr>
      <vt:lpstr>Vorteile von SPP </vt:lpstr>
      <vt:lpstr>Vielen Dank für Ihre Aufmerksamkeit!</vt:lpstr>
      <vt:lpstr>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keywords>, docId:4C3A8D223C57DD0DA79AC5A0AEBBC4C2</cp:keywords>
  <cp:lastModifiedBy>Maya Knevels</cp:lastModifiedBy>
  <cp:revision>10</cp:revision>
  <dcterms:created xsi:type="dcterms:W3CDTF">2024-09-16T10:50:40Z</dcterms:created>
  <dcterms:modified xsi:type="dcterms:W3CDTF">2026-04-16T08:37:11Z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0x010100255B8ECBF0E41D4F84283CBD4EE3A7A4</vt:lpwstr>
  </property>
  <property fmtid="{D5CDD505-2E9C-101B-9397-08002B2CF9AE}" pid="3" name="MediaServiceImageTags">
    <vt:lpwstr/>
  </property>
</Properties>
</file>