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embeddedFontLst>
    <p:embeddedFont>
      <p:font typeface="Aptos Serif" panose="02020604070405020304" pitchFamily="18" charset="0"/>
      <p:regular r:id="rId33"/>
      <p:bold r:id="rId34"/>
      <p:italic r:id="rId35"/>
      <p:boldItalic r:id="rId36"/>
    </p:embeddedFont>
    <p:embeddedFont>
      <p:font typeface="Play"/>
      <p:regular r:id="rId37"/>
      <p:bold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9" roundtripDataSignature="AMtx7mjqLsPg+ef6QBRfR+X6XBmZdIZuJ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vien Führ"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2"/>
    <p:restoredTop sz="94679"/>
  </p:normalViewPr>
  <p:slideViewPr>
    <p:cSldViewPr snapToGrid="0">
      <p:cViewPr varScale="1">
        <p:scale>
          <a:sx n="112" d="100"/>
          <a:sy n="112" d="100"/>
        </p:scale>
        <p:origin x="50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customschemas.google.com/relationships/presentationmetadata" Target="meta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eur-lex.europa.eu/legal-content/EN/TXT/HTML/?uri=CELEX:32010R0066&amp;from=EN#d1e303-1-1"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8" Type="http://schemas.openxmlformats.org/officeDocument/2006/relationships/hyperlink" Target="https://en.wikipedia.org/wiki/International_Fairtrade_Certification_Mark" TargetMode="External"/><Relationship Id="rId13" Type="http://schemas.openxmlformats.org/officeDocument/2006/relationships/hyperlink" Target="https://en.wikipedia.org/wiki/Japan" TargetMode="External"/><Relationship Id="rId3" Type="http://schemas.openxmlformats.org/officeDocument/2006/relationships/hyperlink" Target="https://en.wikipedia.org/wiki/Fairtrade_International#cite_note-1" TargetMode="External"/><Relationship Id="rId7" Type="http://schemas.openxmlformats.org/officeDocument/2006/relationships/hyperlink" Target="https://en.wikipedia.org/wiki/Living_wage" TargetMode="External"/><Relationship Id="rId12" Type="http://schemas.openxmlformats.org/officeDocument/2006/relationships/hyperlink" Target="https://en.wikipedia.org/wiki/United_States" TargetMode="External"/><Relationship Id="rId2" Type="http://schemas.openxmlformats.org/officeDocument/2006/relationships/slide" Target="../slides/slide25.xml"/><Relationship Id="rId16" Type="http://schemas.openxmlformats.org/officeDocument/2006/relationships/hyperlink" Target="https://en.wikipedia.org/wiki/Fairtrade_International" TargetMode="External"/><Relationship Id="rId1" Type="http://schemas.openxmlformats.org/officeDocument/2006/relationships/notesMaster" Target="../notesMasters/notesMaster1.xml"/><Relationship Id="rId6" Type="http://schemas.openxmlformats.org/officeDocument/2006/relationships/hyperlink" Target="https://en.wikipedia.org/wiki/Fairtrade_International#cite_note-2" TargetMode="External"/><Relationship Id="rId11" Type="http://schemas.openxmlformats.org/officeDocument/2006/relationships/hyperlink" Target="https://en.wikipedia.org/wiki/Canada" TargetMode="External"/><Relationship Id="rId5" Type="http://schemas.openxmlformats.org/officeDocument/2006/relationships/hyperlink" Target="https://en.wikipedia.org/wiki/Fair_trade" TargetMode="External"/><Relationship Id="rId15" Type="http://schemas.openxmlformats.org/officeDocument/2006/relationships/hyperlink" Target="https://en.wikipedia.org/wiki/New_Zealand" TargetMode="External"/><Relationship Id="rId10" Type="http://schemas.openxmlformats.org/officeDocument/2006/relationships/hyperlink" Target="https://en.wikipedia.org/wiki/Europe" TargetMode="External"/><Relationship Id="rId4" Type="http://schemas.openxmlformats.org/officeDocument/2006/relationships/hyperlink" Target="https://en.wikipedia.org/wiki/Multistakeholder_governance_model" TargetMode="External"/><Relationship Id="rId9" Type="http://schemas.openxmlformats.org/officeDocument/2006/relationships/hyperlink" Target="https://en.wikipedia.org/wiki/Fairtrade_International#cite_note-3" TargetMode="External"/><Relationship Id="rId14" Type="http://schemas.openxmlformats.org/officeDocument/2006/relationships/hyperlink" Target="https://en.wikipedia.org/wiki/Australia"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08" name="Google Shape;10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Unternehmens- oder produktionsstandortbezogene Zertifizierungen </a:t>
            </a:r>
            <a:r>
              <a:rPr lang="de-DE"/>
              <a:t>sind Teil umfassenderer </a:t>
            </a:r>
            <a:r>
              <a:rPr lang="de-DE" b="1"/>
              <a:t>Prozessmanagementsysteme </a:t>
            </a:r>
            <a:r>
              <a:rPr lang="de-DE"/>
              <a:t>und keine produktspezifischen Kennzeichnungen.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Diese Zertifizierungen bewerten, wie ein Unternehmen oder ein Produktionsstandort </a:t>
            </a:r>
            <a:r>
              <a:rPr lang="de-DE" b="1"/>
              <a:t>seine Prozesse verwaltet </a:t>
            </a:r>
            <a:r>
              <a:rPr lang="de-DE"/>
              <a:t>– sei es in ökologischer, sozialer oder ethischer Hinsicht. Der Schwerpunkt liegt dabei auf der Verbesserung interner Systeme, Praktiken und der Rechenschaftspflicht und nicht auf der Zertifizierung eines bestimmten Produkts.</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b="1"/>
              <a:t>Beispiele</a:t>
            </a:r>
            <a:r>
              <a:rPr lang="de-DE"/>
              <a:t>:</a:t>
            </a:r>
            <a:endParaRPr/>
          </a:p>
          <a:p>
            <a:pPr marL="914400" lvl="1" indent="-228600" algn="l" rtl="0">
              <a:lnSpc>
                <a:spcPct val="100000"/>
              </a:lnSpc>
              <a:spcBef>
                <a:spcPts val="0"/>
              </a:spcBef>
              <a:spcAft>
                <a:spcPts val="0"/>
              </a:spcAft>
              <a:buSzPts val="1400"/>
              <a:buNone/>
            </a:pPr>
            <a:r>
              <a:rPr lang="de-DE" b="1"/>
              <a:t>EMAS</a:t>
            </a:r>
            <a:r>
              <a:rPr lang="de-DE"/>
              <a:t>: Das </a:t>
            </a:r>
            <a:r>
              <a:rPr lang="de-DE" i="1"/>
              <a:t>Umweltmanagement- und Audit-System </a:t>
            </a:r>
            <a:r>
              <a:rPr lang="de-DE"/>
              <a:t>ist eine freiwillige EU-Initiative zur Verbesserung der Umweltleistung von Unternehmen. Es unterstützt Organisationen bei der Bewertung, Berichterstattung und Verbesserung ihrer Umweltauswirkungen durch regelmäßige Audits und transparente Kommunikation.</a:t>
            </a:r>
            <a:endParaRPr/>
          </a:p>
          <a:p>
            <a:pPr marL="914400" lvl="1" indent="-228600" algn="l" rtl="0">
              <a:lnSpc>
                <a:spcPct val="100000"/>
              </a:lnSpc>
              <a:spcBef>
                <a:spcPts val="0"/>
              </a:spcBef>
              <a:spcAft>
                <a:spcPts val="0"/>
              </a:spcAft>
              <a:buSzPts val="1400"/>
              <a:buNone/>
            </a:pPr>
            <a:r>
              <a:rPr lang="de-DE" b="1"/>
              <a:t>SA8000</a:t>
            </a:r>
            <a:r>
              <a:rPr lang="de-DE"/>
              <a:t>: Hierbei handelt es sich um einen weltweit anerkannten Standard für menschenwürdige Arbeitsbedingungen, der von Social Accountability International entwickelt wurde. Er basiert auf </a:t>
            </a:r>
            <a:r>
              <a:rPr lang="de-DE" b="1"/>
              <a:t>den Kernarbeitsnormen der ILO </a:t>
            </a:r>
            <a:r>
              <a:rPr lang="de-DE"/>
              <a:t>und umfasst Themen wie Kinderarbeit, Zwangsarbeit, Gesundheit und Sicherheit sowie faire Entlohnung.</a:t>
            </a:r>
            <a:endParaRPr/>
          </a:p>
          <a:p>
            <a:pPr marL="914400" lvl="1" indent="-228600" algn="l" rtl="0">
              <a:lnSpc>
                <a:spcPct val="100000"/>
              </a:lnSpc>
              <a:spcBef>
                <a:spcPts val="0"/>
              </a:spcBef>
              <a:spcAft>
                <a:spcPts val="0"/>
              </a:spcAft>
              <a:buSzPts val="1400"/>
              <a:buNone/>
            </a:pPr>
            <a:r>
              <a:rPr lang="de-DE" b="1"/>
              <a:t>Fair Wear Foundation</a:t>
            </a:r>
            <a:r>
              <a:rPr lang="de-DE"/>
              <a:t>: Diese Initiative konzentriert sich speziell auf den </a:t>
            </a:r>
            <a:r>
              <a:rPr lang="de-DE" b="1"/>
              <a:t>Textilsektor </a:t>
            </a:r>
            <a:r>
              <a:rPr lang="de-DE"/>
              <a:t>und zielt darauf ab, </a:t>
            </a:r>
            <a:r>
              <a:rPr lang="de-DE" b="1"/>
              <a:t>die Arbeitsbedingungen in der Lieferkette der Bekleidungsindustrie </a:t>
            </a:r>
            <a:r>
              <a:rPr lang="de-DE"/>
              <a:t>zu verbessern. Sie arbeitet mit Marken, Fabriken und anderen Interessengruppen zusammen, um faire Arbeitspraktiken im gesamten Produktionsprozess umzusetzen.</a:t>
            </a:r>
            <a:endParaRPr/>
          </a:p>
          <a:p>
            <a:pPr marL="457200" marR="0" lvl="0" indent="-228600" algn="l" rtl="0">
              <a:lnSpc>
                <a:spcPct val="100000"/>
              </a:lnSpc>
              <a:spcBef>
                <a:spcPts val="0"/>
              </a:spcBef>
              <a:spcAft>
                <a:spcPts val="0"/>
              </a:spcAft>
              <a:buSzPts val="1400"/>
              <a:buNone/>
            </a:pPr>
            <a:endParaRPr/>
          </a:p>
        </p:txBody>
      </p:sp>
      <p:sp>
        <p:nvSpPr>
          <p:cNvPr id="198" name="Google Shape;19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16" name="Google Shape;216;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Diese Folie beschreibt die Bedingungen, unter denen Labels im öffentlichen Beschaffungswesen verwendet werden können, um die Einhaltung bestimmter Anforderungen – wie ökologische, soziale oder ethische Standards – nachzuweisen.</a:t>
            </a:r>
            <a:endParaRPr b="1"/>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b="1"/>
              <a:t>Punkt 1: „Sie betreffen nur Kriterien, die mit dem Gegenstand des Auftrags in Zusammenhang stehen“</a:t>
            </a:r>
            <a:br>
              <a:rPr lang="de-DE"/>
            </a:br>
            <a:r>
              <a:rPr lang="de-DE"/>
              <a:t>Alle Label-Anforderungen müssen in direktem Zusammenhang mit dem stehen, was gekauft wird. Wenn es sich beispielsweise um einen Auftrag für Büromöbel handelt, muss das Label Eigenschaften widerspiegeln, die für Möbel relevant sind – und nicht für die nicht damit zusammenhängenden Aktivitäten des Unternehmens.</a:t>
            </a:r>
            <a:endParaRPr/>
          </a:p>
          <a:p>
            <a:pPr marL="457200" marR="0" lvl="0" indent="-228600" algn="l" rtl="0">
              <a:lnSpc>
                <a:spcPct val="100000"/>
              </a:lnSpc>
              <a:spcBef>
                <a:spcPts val="0"/>
              </a:spcBef>
              <a:spcAft>
                <a:spcPts val="0"/>
              </a:spcAft>
              <a:buSzPts val="1400"/>
              <a:buNone/>
            </a:pPr>
            <a:r>
              <a:rPr lang="de-DE" b="1"/>
              <a:t>Punkt 2: „Sie basieren auf objektiv überprüfbaren und nichtdiskriminierenden Kriterien“</a:t>
            </a:r>
            <a:br>
              <a:rPr lang="de-DE"/>
            </a:br>
            <a:r>
              <a:rPr lang="de-DE"/>
              <a:t>Die Kriterien müssen messbar und fair sein. Dadurch wird sichergestellt, dass alle potenziellen Lieferanten die gleichen Chancen haben, die Anforderungen ohne Benachteiligung zu erfüllen.</a:t>
            </a:r>
            <a:endParaRPr/>
          </a:p>
          <a:p>
            <a:pPr marL="457200" marR="0" lvl="0" indent="-228600" algn="l" rtl="0">
              <a:lnSpc>
                <a:spcPct val="100000"/>
              </a:lnSpc>
              <a:spcBef>
                <a:spcPts val="0"/>
              </a:spcBef>
              <a:spcAft>
                <a:spcPts val="0"/>
              </a:spcAft>
              <a:buSzPts val="1400"/>
              <a:buNone/>
            </a:pPr>
            <a:r>
              <a:rPr lang="de-DE" b="1"/>
              <a:t>Punkt 3: „Sie werden in einem offenen und transparenten Verfahren festgelegt ...“</a:t>
            </a:r>
            <a:br>
              <a:rPr lang="de-DE"/>
            </a:br>
            <a:r>
              <a:rPr lang="de-DE"/>
              <a:t>Bedeutung der Einbeziehung von Interessengruppen. Labels sollten in einem transparenten Prozess erstellt werden, der Beiträge verschiedener Gruppen – wie Regierung, NGOs, Industrie und Verbraucher – einbezieht, um Legitimität und breite Akzeptanz sicherzustellen.</a:t>
            </a:r>
            <a:endParaRPr/>
          </a:p>
          <a:p>
            <a:pPr marL="457200" marR="0" lvl="0" indent="-228600" algn="l" rtl="0">
              <a:lnSpc>
                <a:spcPct val="100000"/>
              </a:lnSpc>
              <a:spcBef>
                <a:spcPts val="0"/>
              </a:spcBef>
              <a:spcAft>
                <a:spcPts val="0"/>
              </a:spcAft>
              <a:buSzPts val="1400"/>
              <a:buNone/>
            </a:pPr>
            <a:r>
              <a:rPr lang="de-DE" b="1"/>
              <a:t>Punkt 4: „Sie sind für alle interessierten Parteien zugänglich.“</a:t>
            </a:r>
            <a:br>
              <a:rPr lang="de-DE"/>
            </a:br>
            <a:r>
              <a:rPr lang="de-DE"/>
              <a:t>Labels dürfen nicht exklusiv sein. Alle potenziellen Lieferanten müssen Zugang zu den Label-Informationen und dem Verfahren zu deren Erlangung haben.</a:t>
            </a:r>
            <a:endParaRPr/>
          </a:p>
          <a:p>
            <a:pPr marL="457200" marR="0" lvl="0" indent="-228600" algn="l" rtl="0">
              <a:lnSpc>
                <a:spcPct val="100000"/>
              </a:lnSpc>
              <a:spcBef>
                <a:spcPts val="0"/>
              </a:spcBef>
              <a:spcAft>
                <a:spcPts val="0"/>
              </a:spcAft>
              <a:buSzPts val="1400"/>
              <a:buNone/>
            </a:pPr>
            <a:r>
              <a:rPr lang="de-DE" b="1"/>
              <a:t>Punkt 5: „Sie werden von einer dritten Partei festgelegt ...“</a:t>
            </a:r>
            <a:br>
              <a:rPr lang="de-DE"/>
            </a:br>
            <a:r>
              <a:rPr lang="de-DE"/>
              <a:t>Der Wirtschaftsteilnehmer (d. h. der Lieferant) darf keine Kontrolle über die Organisation haben, die das Label vergibt. Dies garantiert die Unabhängigkeit und Glaubwürdigkeit des Labels.</a:t>
            </a:r>
            <a:endParaRPr/>
          </a:p>
          <a:p>
            <a:pPr marL="457200" marR="0" lvl="0" indent="-228600" algn="l" rtl="0">
              <a:lnSpc>
                <a:spcPct val="100000"/>
              </a:lnSpc>
              <a:spcBef>
                <a:spcPts val="0"/>
              </a:spcBef>
              <a:spcAft>
                <a:spcPts val="0"/>
              </a:spcAft>
              <a:buSzPts val="1400"/>
              <a:buNone/>
            </a:pPr>
            <a:endParaRPr/>
          </a:p>
        </p:txBody>
      </p:sp>
      <p:sp>
        <p:nvSpPr>
          <p:cNvPr id="223" name="Google Shape;223;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Typ-1-Labels gelten als die vertrauenswürdigsten. Sie basieren auf einem multikriteriellen Ansatz, d. h. sie bewerten Produkte oder Dienstleistungen anhand einer Reihe von ökologischen und/oder sozialen Aspekten und nicht nur anhand eines einzigen Faktors. Die Kriterien werden in Absprache mit einer breiten Gruppe von Interessengruppen entwickelt, darunter Regierungsstellen, Verbrauchervertreter, Branchenexperten und Organisationen der Zivilgesellschaft. Sie werden außerdem von unabhängigen Zertifizierungs- und Prüfstellen vergeben, um Unparteilichkeit und Glaubwürdigkeit zu gewährleisten. </a:t>
            </a:r>
            <a:endParaRPr/>
          </a:p>
          <a:p>
            <a:pPr marL="457200" marR="0" lvl="0" indent="-228600" algn="l" rtl="0">
              <a:lnSpc>
                <a:spcPct val="100000"/>
              </a:lnSpc>
              <a:spcBef>
                <a:spcPts val="0"/>
              </a:spcBef>
              <a:spcAft>
                <a:spcPts val="0"/>
              </a:spcAft>
              <a:buSzPts val="1400"/>
              <a:buNone/>
            </a:pPr>
            <a:r>
              <a:rPr lang="de-DE"/>
              <a:t>Beispiele: Das EU-Umweltzeichen und der Blaue Engel sind etablierte Typ-1-Labels, die in der gesamten EU anerkannt sind.2.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Im Gegensatz zu Typ-1-Labels können private Labels, die von NGOs, Industrieverbänden oder Vereinigungen vergeben werden, hinsichtlich ihrer Qualität und Glaubwürdigkeit sehr unterschiedlich sein. Da diese Labels nicht immer auf standardisierten, transparenten Verfahren basieren, ist es nicht möglich, eine allgemeine Aussage über ihre Zuverlässigkeit zu treffen. Jedes Label muss anhand klarer, objektiver Kriterien von Fall zu Fall bewertet werden.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Schnellcheck zur Zuverlässigkeit von Labels</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Anhand dieser Leitfragen lässt sich die Zuverlässigkeit eines Labels schnell beurteilen:</a:t>
            </a:r>
            <a:endParaRPr/>
          </a:p>
          <a:p>
            <a:pPr marL="457200" marR="0" lvl="0" indent="-228600" algn="l" rtl="0">
              <a:lnSpc>
                <a:spcPct val="100000"/>
              </a:lnSpc>
              <a:spcBef>
                <a:spcPts val="0"/>
              </a:spcBef>
              <a:spcAft>
                <a:spcPts val="0"/>
              </a:spcAft>
              <a:buSzPts val="1400"/>
              <a:buNone/>
            </a:pPr>
            <a:endParaRPr/>
          </a:p>
          <a:p>
            <a:pPr marL="457200" lvl="0" indent="-228600" algn="l" rtl="0">
              <a:lnSpc>
                <a:spcPct val="100000"/>
              </a:lnSpc>
              <a:spcBef>
                <a:spcPts val="0"/>
              </a:spcBef>
              <a:spcAft>
                <a:spcPts val="0"/>
              </a:spcAft>
              <a:buSzPts val="1400"/>
              <a:buFont typeface="Calibri"/>
              <a:buChar char="-"/>
            </a:pPr>
            <a:r>
              <a:rPr lang="de-DE"/>
              <a:t>Sind die Kriterien fundiert und wurden sie transparent und inklusiv entwickelt? Dadurch wird sichergestellt, dass das Label breite gesellschaftliche Interessen widerspiegelt und nicht nur die Sichtweise einer Organisation.</a:t>
            </a:r>
            <a:endParaRPr/>
          </a:p>
          <a:p>
            <a:pPr marL="457200" lvl="0" indent="-228600" algn="l" rtl="0">
              <a:lnSpc>
                <a:spcPct val="100000"/>
              </a:lnSpc>
              <a:spcBef>
                <a:spcPts val="0"/>
              </a:spcBef>
              <a:spcAft>
                <a:spcPts val="0"/>
              </a:spcAft>
              <a:buSzPts val="1400"/>
              <a:buFont typeface="Calibri"/>
              <a:buChar char="-"/>
            </a:pPr>
            <a:r>
              <a:rPr lang="de-DE"/>
              <a:t>Sind die Vergabekriterien öffentlich zugänglich? Wenn die Kriterien nicht offen und verfügbar sind, mangelt es an Transparenz und die Legitimität des Labels ist fragwürdig.</a:t>
            </a:r>
            <a:endParaRPr/>
          </a:p>
          <a:p>
            <a:pPr marL="457200" lvl="0" indent="-228600" algn="l" rtl="0">
              <a:lnSpc>
                <a:spcPct val="100000"/>
              </a:lnSpc>
              <a:spcBef>
                <a:spcPts val="0"/>
              </a:spcBef>
              <a:spcAft>
                <a:spcPts val="0"/>
              </a:spcAft>
              <a:buSzPts val="1400"/>
              <a:buFont typeface="Calibri"/>
              <a:buChar char="-"/>
            </a:pPr>
            <a:r>
              <a:rPr lang="de-DE"/>
              <a:t>Gibt es eine unabhängige externe Prüfung? Die Überprüfung durch Dritte ist ein wichtiger Indikator für die Vertrauenswürdigkeit.</a:t>
            </a:r>
            <a:endParaRPr/>
          </a:p>
          <a:p>
            <a:pPr marL="457200" lvl="0" indent="-228600" algn="l" rtl="0">
              <a:lnSpc>
                <a:spcPct val="100000"/>
              </a:lnSpc>
              <a:spcBef>
                <a:spcPts val="0"/>
              </a:spcBef>
              <a:spcAft>
                <a:spcPts val="0"/>
              </a:spcAft>
              <a:buSzPts val="1400"/>
              <a:buFont typeface="Calibri"/>
              <a:buChar char="-"/>
            </a:pPr>
            <a:r>
              <a:rPr lang="de-DE"/>
              <a:t>Wie transparent ist der Zertifizierungsprozess gegenüber den Verbrauchern? Werden Testergebnisse veröffentlicht und Verstöße oder Probleme öffentlich gemacht? Ein glaubwürdiges Label sollte offen kommunizieren, auch wenn etwas schief läuft.</a:t>
            </a:r>
            <a:endParaRPr/>
          </a:p>
        </p:txBody>
      </p:sp>
      <p:sp>
        <p:nvSpPr>
          <p:cNvPr id="230" name="Google Shape;230;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0"/>
              <a:t>Ein allgemeiner Verweis auf ein Label ist nur möglich, wenn das Produkt oder die Dienstleistung alle Kriterien des Labels erfüllen muss. Wenn nur bestimmte Kriterien erfüllt sein müssen, müssen diese Anforderungen in den Ausschreibungsunterlagen angegeben werden.</a:t>
            </a:r>
            <a:endParaRPr/>
          </a:p>
          <a:p>
            <a:pPr marL="457200" marR="0" lvl="0" indent="-228600" algn="l" rtl="0">
              <a:lnSpc>
                <a:spcPct val="100000"/>
              </a:lnSpc>
              <a:spcBef>
                <a:spcPts val="0"/>
              </a:spcBef>
              <a:spcAft>
                <a:spcPts val="0"/>
              </a:spcAft>
              <a:buSzPts val="1400"/>
              <a:buNone/>
            </a:pPr>
            <a:endParaRPr b="0"/>
          </a:p>
          <a:p>
            <a:pPr marL="457200" marR="0" lvl="0" indent="-228600" algn="l" rtl="0">
              <a:lnSpc>
                <a:spcPct val="100000"/>
              </a:lnSpc>
              <a:spcBef>
                <a:spcPts val="0"/>
              </a:spcBef>
              <a:spcAft>
                <a:spcPts val="0"/>
              </a:spcAft>
              <a:buSzPts val="1400"/>
              <a:buNone/>
            </a:pPr>
            <a:r>
              <a:rPr lang="de-DE" b="1"/>
              <a:t>Andere gleichwertige Labels müssen akzeptiert werden – </a:t>
            </a:r>
            <a:r>
              <a:rPr lang="de-DE"/>
              <a:t>Wenn ein Lieferant ein anderes Label hat, das denselben Standards entspricht, muss der Käufer dieses akzeptieren.</a:t>
            </a:r>
            <a:br>
              <a:rPr lang="de-DE"/>
            </a:br>
            <a:endParaRPr/>
          </a:p>
          <a:p>
            <a:pPr marL="457200" marR="0" lvl="0" indent="-228600" algn="l" rtl="0">
              <a:lnSpc>
                <a:spcPct val="100000"/>
              </a:lnSpc>
              <a:spcBef>
                <a:spcPts val="0"/>
              </a:spcBef>
              <a:spcAft>
                <a:spcPts val="0"/>
              </a:spcAft>
              <a:buSzPts val="1400"/>
              <a:buNone/>
            </a:pPr>
            <a:r>
              <a:rPr lang="de-DE" b="1"/>
              <a:t>Auch andere Nachweise können akzeptiert werden – jedoch nur in besonderen Fällen: </a:t>
            </a:r>
            <a:r>
              <a:rPr lang="de-DE"/>
              <a:t>Wenn ein Lieferant das Label aus Gründen, die er nicht zu vertreten hat, nicht erhalten konnte, muss ihm gestattet werden, die Erfüllung der Anforderungen auf andere Weise nachzuweisen. Dies kann der Fall sein, wenn das Label in seinem Land nicht verfügbar war oder der Lieferant neu auf dem Markt ist und der Prozess trotz seiner Bemühungen zu lange gedauert hat.</a:t>
            </a:r>
            <a:endParaRPr/>
          </a:p>
          <a:p>
            <a:pPr marL="457200" marR="0" lvl="0" indent="-228600" algn="l" rtl="0">
              <a:lnSpc>
                <a:spcPct val="100000"/>
              </a:lnSpc>
              <a:spcBef>
                <a:spcPts val="0"/>
              </a:spcBef>
              <a:spcAft>
                <a:spcPts val="0"/>
              </a:spcAft>
              <a:buSzPts val="1400"/>
              <a:buNone/>
            </a:pPr>
            <a:endParaRPr/>
          </a:p>
        </p:txBody>
      </p:sp>
      <p:sp>
        <p:nvSpPr>
          <p:cNvPr id="237" name="Google Shape;237;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3" name="Google Shape;24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 Kriterien der Labels können zur Formulierung der Anforderungen und Spezifikationen eines Vertrags herangezogen werden. </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Ein allgemeiner Verweis auf ein Label und dessen Kriterien kann erfolgen, wenn das Produkt oder die Dienstleistung alle Kriterien erfüllen muss. In diesem Fall kann festgelegt werden, dass „das Produkt die Kriterien des Fairtrade-Labels erfüllen muss”, und es muss ein Verweis oder ein Link zu einer Website angegeben werden, auf der diese Kriterien zu finden sind.</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Wenn das Produkt nur bestimmte Kriterien eines Labels erfüllen muss, müssen diese genannt werden.</a:t>
            </a:r>
            <a:endParaRPr/>
          </a:p>
        </p:txBody>
      </p:sp>
      <p:sp>
        <p:nvSpPr>
          <p:cNvPr id="250" name="Google Shape;250;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Ein Umweltmanagementsystem (EMS) kann als Teil der technischen und fachlichen Leistungsfähigkeit von Bietern verlangt werden – in Übereinstimmung mit den Vorschriften für die Vergabe öffentlicher Aufträge.</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EMS als Teil der technischen und fachlichen Leistungsfähigkeit</a:t>
            </a:r>
            <a:br>
              <a:rPr lang="de-DE"/>
            </a:br>
            <a:r>
              <a:rPr lang="de-DE"/>
              <a:t>Öffentliche Auftraggeber können von Bietern verlangen, dass sie nachweisen, dass sie über die erforderlichen technischen und fachlichen Fähigkeiten zur Ausführung eines Auftrags verfügen. Eine Möglichkeit hierfür – insbesondere bei Aufträgen mit Umweltbezug – ist die Forderung nach einem </a:t>
            </a:r>
            <a:r>
              <a:rPr lang="de-DE" b="1"/>
              <a:t>Umweltmanagementsystem </a:t>
            </a:r>
            <a:r>
              <a:rPr lang="de-DE"/>
              <a:t>(z. B. ISO 14001 oder EMAS).</a:t>
            </a:r>
            <a:endParaRPr/>
          </a:p>
          <a:p>
            <a:pPr marL="457200" marR="0" lvl="0" indent="-228600" algn="l" rtl="0">
              <a:lnSpc>
                <a:spcPct val="100000"/>
              </a:lnSpc>
              <a:spcBef>
                <a:spcPts val="0"/>
              </a:spcBef>
              <a:spcAft>
                <a:spcPts val="0"/>
              </a:spcAft>
              <a:buSzPts val="1400"/>
              <a:buNone/>
            </a:pPr>
            <a:r>
              <a:rPr lang="de-DE"/>
              <a:t>Dies ist ein </a:t>
            </a:r>
            <a:r>
              <a:rPr lang="de-DE" b="1"/>
              <a:t>Auswahlkriterium </a:t>
            </a:r>
            <a:r>
              <a:rPr lang="de-DE"/>
              <a:t>– Teil der Eignungsprüfung.</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Wichtige rechtliche Anforderung: Bezug zum Auftragsgegenstand</a:t>
            </a:r>
            <a:br>
              <a:rPr lang="de-DE"/>
            </a:br>
            <a:r>
              <a:rPr lang="de-DE"/>
              <a:t>Es ist unerlässlich, dass diese Anforderung </a:t>
            </a:r>
            <a:r>
              <a:rPr lang="de-DE" b="1"/>
              <a:t>mit dem Gegenstand des Auftrags in Verbindung</a:t>
            </a:r>
            <a:r>
              <a:rPr lang="de-DE"/>
              <a:t> steht und </a:t>
            </a:r>
            <a:r>
              <a:rPr lang="de-DE" b="1"/>
              <a:t>verhältnismäßig</a:t>
            </a:r>
            <a:r>
              <a:rPr lang="de-DE"/>
              <a:t> ist – das heißt, sie muss angesichts des </a:t>
            </a:r>
            <a:r>
              <a:rPr lang="de-DE" b="1"/>
              <a:t>Umfangs und der Art des Auftrags </a:t>
            </a:r>
            <a:r>
              <a:rPr lang="de-DE"/>
              <a:t>sinnvoll sein.</a:t>
            </a:r>
            <a:endParaRPr/>
          </a:p>
          <a:p>
            <a:pPr marL="457200" marR="0" lvl="0" indent="-228600" algn="l" rtl="0">
              <a:lnSpc>
                <a:spcPct val="100000"/>
              </a:lnSpc>
              <a:spcBef>
                <a:spcPts val="0"/>
              </a:spcBef>
              <a:spcAft>
                <a:spcPts val="0"/>
              </a:spcAft>
              <a:buSzPts val="1400"/>
              <a:buNone/>
            </a:pPr>
            <a:r>
              <a:rPr lang="de-DE"/>
              <a:t>Sie können nicht einfach von allen Bietern in allen Situationen ein UMS verlangen – es muss relevant und gerechtfertigt sein.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Wann ist dieser Zusammenhang gerechtfertigt?</a:t>
            </a:r>
            <a:br>
              <a:rPr lang="de-DE"/>
            </a:br>
            <a:r>
              <a:rPr lang="de-DE"/>
              <a:t>Sie können von einem gültigen Zusammenhang ausgehen, </a:t>
            </a:r>
            <a:r>
              <a:rPr lang="de-DE" b="1"/>
              <a:t>wenn der Auftrag die Einhaltung von Umweltstandards beinhaltet </a:t>
            </a:r>
            <a:r>
              <a:rPr lang="de-DE"/>
              <a:t>oder vom Auftragnehmer während der Ausführung </a:t>
            </a:r>
            <a:r>
              <a:rPr lang="de-DE" b="1"/>
              <a:t>ein bestimmtes Umweltverhalten verlangt</a:t>
            </a:r>
            <a:r>
              <a:rPr lang="de-DE"/>
              <a:t>.</a:t>
            </a:r>
            <a:endParaRPr/>
          </a:p>
          <a:p>
            <a:pPr marL="457200" marR="0" lvl="0" indent="-228600" algn="l" rtl="0">
              <a:lnSpc>
                <a:spcPct val="100000"/>
              </a:lnSpc>
              <a:spcBef>
                <a:spcPts val="0"/>
              </a:spcBef>
              <a:spcAft>
                <a:spcPts val="0"/>
              </a:spcAft>
              <a:buSzPts val="1400"/>
              <a:buNone/>
            </a:pPr>
            <a:r>
              <a:rPr lang="de-DE"/>
              <a:t>Wenn der Auftragnehmer beispielsweise Emissionen verwalten, Abfall reduzieren, mit gefährlichen Stoffen umgehen oder umweltfreundliche Verfahren anwenden muss, ist ein EMS direkt relevant.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Beispiele für geeignete Vertragsarten</a:t>
            </a:r>
            <a:br>
              <a:rPr lang="de-DE"/>
            </a:br>
            <a:r>
              <a:rPr lang="de-DE"/>
              <a:t>Diese Anforderung eignet sich besonders für Verträge in Bereichen wie:</a:t>
            </a:r>
            <a:endParaRPr/>
          </a:p>
          <a:p>
            <a:pPr marL="457200" marR="0" lvl="0" indent="-228600" algn="l" rtl="0">
              <a:lnSpc>
                <a:spcPct val="100000"/>
              </a:lnSpc>
              <a:spcBef>
                <a:spcPts val="0"/>
              </a:spcBef>
              <a:spcAft>
                <a:spcPts val="0"/>
              </a:spcAft>
              <a:buSzPts val="1400"/>
              <a:buNone/>
            </a:pPr>
            <a:r>
              <a:rPr lang="de-DE" b="1"/>
              <a:t>Transportdienstleistungen </a:t>
            </a:r>
            <a:r>
              <a:rPr lang="de-DE"/>
              <a:t>(z. B. öffentlicher Nahverkehr, bei dem die Reduzierung von Emissionen ein Ziel ist)</a:t>
            </a:r>
            <a:endParaRPr/>
          </a:p>
          <a:p>
            <a:pPr marL="457200" marR="0" lvl="0" indent="-228600" algn="l" rtl="0">
              <a:lnSpc>
                <a:spcPct val="100000"/>
              </a:lnSpc>
              <a:spcBef>
                <a:spcPts val="0"/>
              </a:spcBef>
              <a:spcAft>
                <a:spcPts val="0"/>
              </a:spcAft>
              <a:buSzPts val="1400"/>
              <a:buNone/>
            </a:pPr>
            <a:r>
              <a:rPr lang="de-DE" b="1"/>
              <a:t>Reinigungsdienstleistungen </a:t>
            </a:r>
            <a:r>
              <a:rPr lang="de-DE"/>
              <a:t>(aufgrund der Verwendung von Chemikalien und der Abfallentsorgung)</a:t>
            </a:r>
            <a:endParaRPr/>
          </a:p>
          <a:p>
            <a:pPr marL="457200" marR="0" lvl="0" indent="-228600" algn="l" rtl="0">
              <a:lnSpc>
                <a:spcPct val="100000"/>
              </a:lnSpc>
              <a:spcBef>
                <a:spcPts val="0"/>
              </a:spcBef>
              <a:spcAft>
                <a:spcPts val="0"/>
              </a:spcAft>
              <a:buSzPts val="1400"/>
              <a:buNone/>
            </a:pPr>
            <a:r>
              <a:rPr lang="de-DE" b="1"/>
              <a:t>Abfallwirtschaft</a:t>
            </a:r>
            <a:endParaRPr/>
          </a:p>
          <a:p>
            <a:pPr marL="457200" marR="0" lvl="0" indent="-228600" algn="l" rtl="0">
              <a:lnSpc>
                <a:spcPct val="100000"/>
              </a:lnSpc>
              <a:spcBef>
                <a:spcPts val="0"/>
              </a:spcBef>
              <a:spcAft>
                <a:spcPts val="0"/>
              </a:spcAft>
              <a:buSzPts val="1400"/>
              <a:buNone/>
            </a:pPr>
            <a:r>
              <a:rPr lang="de-DE" b="1"/>
              <a:t>Bauleistungen</a:t>
            </a:r>
            <a:endParaRPr/>
          </a:p>
          <a:p>
            <a:pPr marL="457200" marR="0" lvl="0" indent="-228600" algn="l" rtl="0">
              <a:lnSpc>
                <a:spcPct val="100000"/>
              </a:lnSpc>
              <a:spcBef>
                <a:spcPts val="0"/>
              </a:spcBef>
              <a:spcAft>
                <a:spcPts val="0"/>
              </a:spcAft>
              <a:buSzPts val="1400"/>
              <a:buNone/>
            </a:pPr>
            <a:r>
              <a:rPr lang="de-DE" b="1"/>
              <a:t>Gebäudeinstandhaltung oder -renovierung</a:t>
            </a:r>
            <a:endParaRPr/>
          </a:p>
          <a:p>
            <a:pPr marL="457200" marR="0" lvl="0" indent="-228600" algn="l" rtl="0">
              <a:lnSpc>
                <a:spcPct val="100000"/>
              </a:lnSpc>
              <a:spcBef>
                <a:spcPts val="0"/>
              </a:spcBef>
              <a:spcAft>
                <a:spcPts val="0"/>
              </a:spcAft>
              <a:buSzPts val="1400"/>
              <a:buNone/>
            </a:pPr>
            <a:r>
              <a:rPr lang="de-DE" b="1"/>
              <a:t>Beschaffung von Chemikalien</a:t>
            </a:r>
            <a:endParaRPr/>
          </a:p>
          <a:p>
            <a:pPr marL="457200" marR="0" lvl="0" indent="-228600" algn="l" rtl="0">
              <a:lnSpc>
                <a:spcPct val="100000"/>
              </a:lnSpc>
              <a:spcBef>
                <a:spcPts val="0"/>
              </a:spcBef>
              <a:spcAft>
                <a:spcPts val="0"/>
              </a:spcAft>
              <a:buSzPts val="1400"/>
              <a:buNone/>
            </a:pPr>
            <a:r>
              <a:rPr lang="de-DE"/>
              <a:t>In diesen Fällen kann ein UMS nachweisen, dass der Bieter über Systeme verfügt, um Umweltverpflichtungen effektiv und konsequent zu erfüllen.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endParaRPr/>
          </a:p>
        </p:txBody>
      </p:sp>
      <p:sp>
        <p:nvSpPr>
          <p:cNvPr id="257" name="Google Shape;257;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3" name="Google Shape;263;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 name="Google Shape;270;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7" name="Google Shape;277;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Die Europäische Kommission legt EU-Umweltzeichen-Kriterien für verschiedene Produktkategorien fest, um deren Umweltauswirkungen über ihren gesamten Lebenszyklus hinweg zu minimieren und gleichzeitig ihre hohe Qualität zu gewährleisten. Da jede Produktkategorie unterschiedlich ist, werden die Kriterien auf ihre jeweiligen Besonderheiten zugeschnitten.</a:t>
            </a:r>
            <a:endParaRPr/>
          </a:p>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Alle Kriterien werden in Absprache mit wichtigen Interessengruppen, darunter Verbraucherverbände und Experten auf dem jeweiligen Gebiet, entwickelt. Sie werden regelmäßig vom EU-Umweltzeichenausschuss (EUEB) überprüft, der technische Innovationen oder Marktveränderungen berücksichtigt, um sicherzustellen, dass sie aktuell, robust und vertrauenswürdig sind. </a:t>
            </a:r>
            <a:endParaRPr/>
          </a:p>
          <a:p>
            <a:pPr marL="457200" marR="0" lvl="0" indent="-22860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Gemäß den Bestimmungen von Artikel 4 der </a:t>
            </a:r>
            <a:r>
              <a:rPr lang="de-DE" sz="1200" b="0" i="0" u="sng" strike="noStrike" cap="none">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Verordnung (EG) Nr. 66/2010 über das EU-Umweltzeichen </a:t>
            </a:r>
            <a:r>
              <a:rPr lang="de-DE" sz="1200" b="0" i="0" u="none" strike="noStrike" cap="none">
                <a:solidFill>
                  <a:schemeClr val="dk1"/>
                </a:solidFill>
                <a:latin typeface="Calibri"/>
                <a:ea typeface="Calibri"/>
                <a:cs typeface="Calibri"/>
                <a:sym typeface="Calibri"/>
              </a:rPr>
              <a:t>benennt jeder Mitgliedstaat des EWR die Stelle oder Stellen (zuständige Stelle(n), oft mit CB abgekürzt) innerhalb oder außerhalb der Ministerien, die für die Durchführung der in der EU-Umweltzeichenverordnung vorgesehenen Aufgaben zuständig sind, und stellt sicher, dass diese funktionsfähig sind. Die zuständigen Stellen sind dafür verantwortlich, dass der Überprüfungsprozess auf einheitliche, neutrale und zuverlässige Weise von einer vom zu überprüfenden Betreiber unabhängigen Stelle durchgeführt wird, und zwar auf der Grundlage internationaler, europäischer oder nationaler Normen und Verfahren für Stellen, die Produktzertifizierungssysteme betreiben.</a:t>
            </a:r>
            <a:endParaRPr/>
          </a:p>
          <a:p>
            <a:pPr marL="457200" marR="0" lvl="0" indent="-22860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Jeder Inhaber einer EU-Umweltzeichenlizenz hat einen Vertrag unterzeichnet, in dem die Bedingungen für die Verwendung des Zeichens festgelegt sind (siehe Anhang IV der </a:t>
            </a:r>
            <a:r>
              <a:rPr lang="de-DE" sz="1200" b="0" i="0" u="sng" strike="noStrike" cap="none">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Verordnung (EG) Nr. 66/2010 </a:t>
            </a:r>
            <a:r>
              <a:rPr lang="de-DE" sz="1200" b="0" i="0" u="none" strike="noStrike" cap="none">
                <a:solidFill>
                  <a:schemeClr val="dk1"/>
                </a:solidFill>
                <a:latin typeface="Calibri"/>
                <a:ea typeface="Calibri"/>
                <a:cs typeface="Calibri"/>
                <a:sym typeface="Calibri"/>
              </a:rPr>
              <a:t>für den Standardvertrag über die Bedingungen für die Verwendung des EU-Umweltzeichens). Nach Abschluss des Vertrags kann die zuständige Stelle jederzeit vom Lizenznehmer die erforderlichen Unterlagen anfordern, um die Einhaltung der im Vertrag festgelegten Kriterien und Nutzungsbedingungen durch das Produkt zu überwachen. Die zuständige Stelle kann auch die Räumlichkeiten des Lizenznehmers besuchen, um sich zu vergewissern, dass die Anforderungen erfüllt werden.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Weitere Informationen finden Sie hier: https://environment.ec.europa.eu/topics/circular-economy/eu-ecolabel/faq_en</a:t>
            </a:r>
            <a:endParaRPr/>
          </a:p>
        </p:txBody>
      </p:sp>
      <p:sp>
        <p:nvSpPr>
          <p:cNvPr id="285" name="Google Shape;285;p6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2" name="Google Shape;292;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Der Blaue Engel </a:t>
            </a:r>
            <a:r>
              <a:rPr lang="de-DE"/>
              <a:t>ist Deutschlands offizielles Umweltzeichen, das an umweltfreundliche Produkte und Dienstleistungen vergeben wird. Es signalisiert, dass ein Produkt hohe Standards in Bezug auf Umwelt-, Gesundheits- und Leistungskriterien erfüllt, und hilft Verbrauchern dabei, sich für nachhaltige Optionen zu entscheiden. Es wurde 1978 eingeführt und ist eines der ältesten und vertrauenswürdigsten Umweltzeichen der Welt.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Clr>
                <a:srgbClr val="000000"/>
              </a:buClr>
              <a:buSzPts val="1400"/>
              <a:buFont typeface="Arial"/>
              <a:buNone/>
            </a:pPr>
            <a:r>
              <a:rPr lang="de-DE"/>
              <a:t>Der </a:t>
            </a:r>
            <a:r>
              <a:rPr lang="de-DE" b="1"/>
              <a:t>Blaue Engel </a:t>
            </a:r>
            <a:r>
              <a:rPr lang="de-DE"/>
              <a:t>umfasst über</a:t>
            </a:r>
            <a:r>
              <a:rPr lang="de-DE" b="1"/>
              <a:t> 100 Produktgruppen</a:t>
            </a:r>
            <a:r>
              <a:rPr lang="de-DE"/>
              <a:t>, darunter die Kategorien: „Alltag &amp; Wohnen“, „Papier und Druck“, „Elektrogeräte“, „Bauen und Heizen“, „Handel und Kommunalwesen“, „Fahrzeuge und Mobilität“.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Kriterienfestlegung</a:t>
            </a:r>
            <a:endParaRPr/>
          </a:p>
          <a:p>
            <a:pPr marL="457200" marR="0" lvl="0" indent="-228600" algn="l" rtl="0">
              <a:lnSpc>
                <a:spcPct val="100000"/>
              </a:lnSpc>
              <a:spcBef>
                <a:spcPts val="0"/>
              </a:spcBef>
              <a:spcAft>
                <a:spcPts val="0"/>
              </a:spcAft>
              <a:buSzPts val="1400"/>
              <a:buNone/>
            </a:pPr>
            <a:r>
              <a:rPr lang="de-DE"/>
              <a:t>Die Kriterien werden vom </a:t>
            </a:r>
            <a:r>
              <a:rPr lang="de-DE" b="1"/>
              <a:t>Umweltbundesamt (UBA) </a:t>
            </a:r>
            <a:r>
              <a:rPr lang="de-DE"/>
              <a:t>entwickelt.</a:t>
            </a:r>
            <a:endParaRPr/>
          </a:p>
          <a:p>
            <a:pPr marL="457200" marR="0" lvl="0" indent="-228600" algn="l" rtl="0">
              <a:lnSpc>
                <a:spcPct val="100000"/>
              </a:lnSpc>
              <a:spcBef>
                <a:spcPts val="0"/>
              </a:spcBef>
              <a:spcAft>
                <a:spcPts val="0"/>
              </a:spcAft>
              <a:buSzPts val="1400"/>
              <a:buNone/>
            </a:pPr>
            <a:r>
              <a:rPr lang="de-DE"/>
              <a:t>Sie basieren auf einer </a:t>
            </a:r>
            <a:r>
              <a:rPr lang="de-DE" b="1"/>
              <a:t>Lebenszyklusbewertung </a:t>
            </a:r>
            <a:r>
              <a:rPr lang="de-DE"/>
              <a:t>(von der Herstellung bis zur Entsorgung).</a:t>
            </a:r>
            <a:endParaRPr/>
          </a:p>
          <a:p>
            <a:pPr marL="457200" marR="0" lvl="0" indent="-228600" algn="l" rtl="0">
              <a:lnSpc>
                <a:spcPct val="100000"/>
              </a:lnSpc>
              <a:spcBef>
                <a:spcPts val="0"/>
              </a:spcBef>
              <a:spcAft>
                <a:spcPts val="0"/>
              </a:spcAft>
              <a:buSzPts val="1400"/>
              <a:buNone/>
            </a:pPr>
            <a:r>
              <a:rPr lang="de-DE"/>
              <a:t>Zu den Faktoren zählen </a:t>
            </a:r>
            <a:r>
              <a:rPr lang="de-DE" b="1"/>
              <a:t>Klimaauswirkungen</a:t>
            </a:r>
            <a:r>
              <a:rPr lang="de-DE"/>
              <a:t>, </a:t>
            </a:r>
            <a:r>
              <a:rPr lang="de-DE" b="1"/>
              <a:t>Ressourcennutzung</a:t>
            </a:r>
            <a:r>
              <a:rPr lang="de-DE"/>
              <a:t>, </a:t>
            </a:r>
            <a:r>
              <a:rPr lang="de-DE" b="1"/>
              <a:t>Toxizität</a:t>
            </a:r>
            <a:r>
              <a:rPr lang="de-DE"/>
              <a:t>, </a:t>
            </a:r>
            <a:r>
              <a:rPr lang="de-DE" b="1"/>
              <a:t>Haltbarkeit </a:t>
            </a:r>
            <a:r>
              <a:rPr lang="de-DE"/>
              <a:t>und </a:t>
            </a:r>
            <a:r>
              <a:rPr lang="de-DE" b="1"/>
              <a:t>Recyclingfähigkeit</a:t>
            </a:r>
            <a:r>
              <a:rPr lang="de-DE"/>
              <a:t>.</a:t>
            </a:r>
            <a:endParaRPr/>
          </a:p>
          <a:p>
            <a:pPr marL="457200" marR="0" lvl="0" indent="-228600" algn="l" rtl="0">
              <a:lnSpc>
                <a:spcPct val="100000"/>
              </a:lnSpc>
              <a:spcBef>
                <a:spcPts val="0"/>
              </a:spcBef>
              <a:spcAft>
                <a:spcPts val="0"/>
              </a:spcAft>
              <a:buSzPts val="1400"/>
              <a:buNone/>
            </a:pPr>
            <a:r>
              <a:rPr lang="de-DE"/>
              <a:t>Die Kriterienentwürfe werden </a:t>
            </a:r>
            <a:r>
              <a:rPr lang="de-DE" b="1"/>
              <a:t>mit den Interessengruppen </a:t>
            </a:r>
            <a:r>
              <a:rPr lang="de-DE"/>
              <a:t>(einschließlich Industrie, NGOs und Wissenschaft) </a:t>
            </a:r>
            <a:r>
              <a:rPr lang="de-DE" b="1"/>
              <a:t>abgestimmt</a:t>
            </a:r>
            <a:r>
              <a:rPr lang="de-DE"/>
              <a:t>.</a:t>
            </a:r>
            <a:endParaRPr/>
          </a:p>
          <a:p>
            <a:pPr marL="457200" marR="0" lvl="0" indent="-228600" algn="l" rtl="0">
              <a:lnSpc>
                <a:spcPct val="100000"/>
              </a:lnSpc>
              <a:spcBef>
                <a:spcPts val="0"/>
              </a:spcBef>
              <a:spcAft>
                <a:spcPts val="0"/>
              </a:spcAft>
              <a:buSzPts val="1400"/>
              <a:buNone/>
            </a:pPr>
            <a:r>
              <a:rPr lang="de-DE"/>
              <a:t>Die Kriterien werden </a:t>
            </a:r>
            <a:r>
              <a:rPr lang="de-DE" b="1"/>
              <a:t>alle drei bis vier Jahre </a:t>
            </a:r>
            <a:r>
              <a:rPr lang="de-DE"/>
              <a:t>überprüft und aktualisiert, um dem technologischen Fortschritt Rechnung zu tragen.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Überwachung und Zertifizierung</a:t>
            </a:r>
            <a:endParaRPr/>
          </a:p>
          <a:p>
            <a:pPr marL="457200" marR="0" lvl="0" indent="-228600" algn="l" rtl="0">
              <a:lnSpc>
                <a:spcPct val="100000"/>
              </a:lnSpc>
              <a:spcBef>
                <a:spcPts val="0"/>
              </a:spcBef>
              <a:spcAft>
                <a:spcPts val="0"/>
              </a:spcAft>
              <a:buSzPts val="1400"/>
              <a:buNone/>
            </a:pPr>
            <a:r>
              <a:rPr lang="de-DE"/>
              <a:t>Die unabhängige Zertifizierung wird von </a:t>
            </a:r>
            <a:r>
              <a:rPr lang="de-DE" b="1"/>
              <a:t>der RAL gGmbH </a:t>
            </a:r>
            <a:r>
              <a:rPr lang="de-DE"/>
              <a:t>(einer neutralen Organisation) durchgeführt.</a:t>
            </a:r>
            <a:endParaRPr/>
          </a:p>
          <a:p>
            <a:pPr marL="457200" marR="0" lvl="0" indent="-228600" algn="l" rtl="0">
              <a:lnSpc>
                <a:spcPct val="100000"/>
              </a:lnSpc>
              <a:spcBef>
                <a:spcPts val="0"/>
              </a:spcBef>
              <a:spcAft>
                <a:spcPts val="0"/>
              </a:spcAft>
              <a:buSzPts val="1400"/>
              <a:buNone/>
            </a:pPr>
            <a:r>
              <a:rPr lang="de-DE"/>
              <a:t>Die Hersteller </a:t>
            </a:r>
            <a:r>
              <a:rPr lang="de-DE" b="1"/>
              <a:t>bewerben sich freiwillig </a:t>
            </a:r>
            <a:r>
              <a:rPr lang="de-DE"/>
              <a:t>und müssen detaillierte Unterlagen und Testergebnisse einreichen.</a:t>
            </a:r>
            <a:endParaRPr/>
          </a:p>
          <a:p>
            <a:pPr marL="457200" marR="0" lvl="0" indent="-228600" algn="l" rtl="0">
              <a:lnSpc>
                <a:spcPct val="100000"/>
              </a:lnSpc>
              <a:spcBef>
                <a:spcPts val="0"/>
              </a:spcBef>
              <a:spcAft>
                <a:spcPts val="0"/>
              </a:spcAft>
              <a:buSzPts val="1400"/>
              <a:buNone/>
            </a:pPr>
            <a:r>
              <a:rPr lang="de-DE"/>
              <a:t>Die Produkte werden </a:t>
            </a:r>
            <a:r>
              <a:rPr lang="de-DE" b="1"/>
              <a:t>regelmäßig überprüft</a:t>
            </a:r>
            <a:r>
              <a:rPr lang="de-DE"/>
              <a:t>, und der Missbrauch des Labels wird strafrechtlich verfolgt.</a:t>
            </a:r>
            <a:endParaRPr/>
          </a:p>
          <a:p>
            <a:pPr marL="457200" marR="0" lvl="0" indent="-228600" algn="l" rtl="0">
              <a:lnSpc>
                <a:spcPct val="100000"/>
              </a:lnSpc>
              <a:spcBef>
                <a:spcPts val="0"/>
              </a:spcBef>
              <a:spcAft>
                <a:spcPts val="0"/>
              </a:spcAft>
              <a:buSzPts val="1400"/>
              <a:buNone/>
            </a:pPr>
            <a:r>
              <a:rPr lang="de-DE"/>
              <a:t>Das Label kann </a:t>
            </a:r>
            <a:r>
              <a:rPr lang="de-DE" b="1"/>
              <a:t>entzogen</a:t>
            </a:r>
            <a:r>
              <a:rPr lang="de-DE"/>
              <a:t> werden, wenn die Kriterien nicht mehr erfüllt sind.</a:t>
            </a:r>
            <a:endParaRPr/>
          </a:p>
          <a:p>
            <a:pPr marL="457200" marR="0" lvl="0" indent="-228600" algn="l" rtl="0">
              <a:lnSpc>
                <a:spcPct val="100000"/>
              </a:lnSpc>
              <a:spcBef>
                <a:spcPts val="0"/>
              </a:spcBef>
              <a:spcAft>
                <a:spcPts val="0"/>
              </a:spcAft>
              <a:buSzPts val="1400"/>
              <a:buNone/>
            </a:pPr>
            <a:endParaRPr/>
          </a:p>
        </p:txBody>
      </p:sp>
      <p:sp>
        <p:nvSpPr>
          <p:cNvPr id="293" name="Google Shape;293;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7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0" name="Google Shape;300;p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7" name="Google Shape;307;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sz="1200" b="1" i="0" u="none" strike="noStrike" cap="none">
                <a:solidFill>
                  <a:schemeClr val="dk1"/>
                </a:solidFill>
                <a:latin typeface="Calibri"/>
                <a:ea typeface="Calibri"/>
                <a:cs typeface="Calibri"/>
                <a:sym typeface="Calibri"/>
              </a:rPr>
              <a:t>Fairtrade International</a:t>
            </a:r>
            <a:r>
              <a:rPr lang="de-DE" sz="1200" b="0" i="0" u="none" strike="noStrike" cap="none">
                <a:solidFill>
                  <a:schemeClr val="dk1"/>
                </a:solidFill>
                <a:latin typeface="Calibri"/>
                <a:ea typeface="Calibri"/>
                <a:cs typeface="Calibri"/>
                <a:sym typeface="Calibri"/>
              </a:rPr>
              <a:t>, oder </a:t>
            </a:r>
            <a:r>
              <a:rPr lang="de-DE" sz="1200" b="1" i="0" u="none" strike="noStrike" cap="none">
                <a:solidFill>
                  <a:schemeClr val="dk1"/>
                </a:solidFill>
                <a:latin typeface="Calibri"/>
                <a:ea typeface="Calibri"/>
                <a:cs typeface="Calibri"/>
                <a:sym typeface="Calibri"/>
              </a:rPr>
              <a:t>Fairtrade Labelling Organizations International E.V.</a:t>
            </a:r>
            <a:r>
              <a:rPr lang="de-DE" sz="1200" b="0" i="0" u="sng" strike="noStrike" cap="none" baseline="30000">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[1]</a:t>
            </a:r>
            <a:r>
              <a:rPr lang="de-DE" sz="1200" b="0" i="0" u="none" strike="noStrike" cap="none">
                <a:solidFill>
                  <a:schemeClr val="dk1"/>
                </a:solidFill>
                <a:latin typeface="Calibri"/>
                <a:ea typeface="Calibri"/>
                <a:cs typeface="Calibri"/>
                <a:sym typeface="Calibri"/>
              </a:rPr>
              <a:t>  ist eine gemeinnützige, produktorientierte </a:t>
            </a:r>
            <a:r>
              <a:rPr lang="de-DE" sz="1200" b="0" i="0" u="sng" strike="noStrike" cap="none">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Multi-Stakeholder-Gruppe, </a:t>
            </a:r>
            <a:r>
              <a:rPr lang="de-DE" sz="1200" b="0" i="0" u="none" strike="noStrike" cap="none">
                <a:solidFill>
                  <a:schemeClr val="dk1"/>
                </a:solidFill>
                <a:latin typeface="Calibri"/>
                <a:ea typeface="Calibri"/>
                <a:cs typeface="Calibri"/>
                <a:sym typeface="Calibri"/>
              </a:rPr>
              <a:t>deren Ziel es ist, die Lebensbedingungen von Bauern und Arbeitern durch </a:t>
            </a:r>
            <a:r>
              <a:rPr lang="de-DE" sz="1200" b="0" i="0" u="sng" strike="noStrike" cap="non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fairen Handel </a:t>
            </a:r>
            <a:r>
              <a:rPr lang="de-DE" sz="1200" b="0" i="0" u="none" strike="noStrike" cap="none">
                <a:solidFill>
                  <a:schemeClr val="dk1"/>
                </a:solidFill>
                <a:latin typeface="Calibri"/>
                <a:ea typeface="Calibri"/>
                <a:cs typeface="Calibri"/>
                <a:sym typeface="Calibri"/>
              </a:rPr>
              <a:t>zu verbessern. Die Arbeit von Fairtrade orientiert sich an einer globalen Strategie</a:t>
            </a:r>
            <a:r>
              <a:rPr lang="de-DE" sz="1200" b="0" i="0" u="sng" strike="noStrike" cap="none" baseline="30000">
                <a:solidFill>
                  <a:schemeClr val="dk1"/>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[2]</a:t>
            </a:r>
            <a:r>
              <a:rPr lang="de-DE" sz="1200" b="0" i="0" u="none" strike="noStrike" cap="none">
                <a:solidFill>
                  <a:schemeClr val="dk1"/>
                </a:solidFill>
                <a:latin typeface="Calibri"/>
                <a:ea typeface="Calibri"/>
                <a:cs typeface="Calibri"/>
                <a:sym typeface="Calibri"/>
              </a:rPr>
              <a:t> , deren Schwerpunkt darauf liegt, sicherzustellen, dass alle Bauern einen existenzsichernden Lebensunterhalt und alle Landarbeiter einen </a:t>
            </a:r>
            <a:r>
              <a:rPr lang="de-DE" sz="1200" b="0" i="0" u="sng" strike="noStrike" cap="none">
                <a:solidFill>
                  <a:schemeClr val="dk1"/>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existenzsichernden Lohn </a:t>
            </a:r>
            <a:r>
              <a:rPr lang="de-DE" sz="1200" b="0" i="0" u="none" strike="noStrike" cap="none">
                <a:solidFill>
                  <a:schemeClr val="dk1"/>
                </a:solidFill>
                <a:latin typeface="Calibri"/>
                <a:ea typeface="Calibri"/>
                <a:cs typeface="Calibri"/>
                <a:sym typeface="Calibri"/>
              </a:rPr>
              <a:t>verdienen. Fairtrade arbeitet mit Bauern und Arbeitern aus mehr als 300 Rohstoffbereichen zusammen. Die wichtigsten Produkte, die unter dem Fairtrade-Label vermarktet werden, sind Kaffee, Kakao, Bananen, Blumen, Tee und Zucker.</a:t>
            </a:r>
            <a:endParaRPr/>
          </a:p>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Fairtrade ist ein Zusammenschluss von drei Produzentennetzwerken, neunzehn nationalen Fairtrade-Organisationen (früher: Fairtrade-Labeling-Organisationen) und acht Fairtrade-Marketing-Organisationen, die das </a:t>
            </a:r>
            <a:r>
              <a:rPr lang="de-DE" sz="1200" b="0" i="0" u="sng" strike="noStrike" cap="none">
                <a:solidFill>
                  <a:schemeClr val="dk1"/>
                </a:solidFill>
                <a:latin typeface="Calibri"/>
                <a:ea typeface="Calibri"/>
                <a:cs typeface="Calibri"/>
                <a:sym typeface="Calibri"/>
                <a:hlinkClick r:id="rId8">
                  <a:extLst>
                    <a:ext uri="{A12FA001-AC4F-418D-AE19-62706E023703}">
                      <ahyp:hlinkClr xmlns:ahyp="http://schemas.microsoft.com/office/drawing/2018/hyperlinkcolor" val="tx"/>
                    </a:ext>
                  </a:extLst>
                </a:hlinkClick>
              </a:rPr>
              <a:t>Fairtrade-Gütesiegel </a:t>
            </a:r>
            <a:r>
              <a:rPr lang="de-DE" sz="1200" b="0" i="0" u="none" strike="noStrike" cap="none">
                <a:solidFill>
                  <a:schemeClr val="dk1"/>
                </a:solidFill>
                <a:latin typeface="Calibri"/>
                <a:ea typeface="Calibri"/>
                <a:cs typeface="Calibri"/>
                <a:sym typeface="Calibri"/>
              </a:rPr>
              <a:t>in ihren Ländern fördern und vermarkten. </a:t>
            </a:r>
            <a:r>
              <a:rPr lang="de-DE" sz="1200" b="0" i="0" u="sng" strike="noStrike" cap="none" baseline="30000">
                <a:solidFill>
                  <a:schemeClr val="dk1"/>
                </a:solidFill>
                <a:latin typeface="Calibri"/>
                <a:ea typeface="Calibri"/>
                <a:cs typeface="Calibri"/>
                <a:sym typeface="Calibri"/>
                <a:hlinkClick r:id="rId9">
                  <a:extLst>
                    <a:ext uri="{A12FA001-AC4F-418D-AE19-62706E023703}">
                      <ahyp:hlinkClr xmlns:ahyp="http://schemas.microsoft.com/office/drawing/2018/hyperlinkcolor" val="tx"/>
                    </a:ext>
                  </a:extLst>
                </a:hlinkClick>
              </a:rPr>
              <a:t>[3]</a:t>
            </a:r>
            <a:endParaRPr sz="1200" b="0" i="0" u="none" strike="noStrike" cap="none">
              <a:solidFill>
                <a:schemeClr val="dk1"/>
              </a:solidFill>
              <a:latin typeface="Calibri"/>
              <a:ea typeface="Calibri"/>
              <a:cs typeface="Calibri"/>
              <a:sym typeface="Calibri"/>
            </a:endParaRPr>
          </a:p>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Produzentennetzwerke gibt es in Lateinamerika, der Karibik, Afrika, dem Nahen Osten, Asien und im Pazifikraum. Nationale Fairtrade-Organisationen gibt es in 16 </a:t>
            </a:r>
            <a:r>
              <a:rPr lang="de-DE" sz="1200" b="0" i="0" u="sng" strike="noStrike" cap="none">
                <a:solidFill>
                  <a:schemeClr val="dk1"/>
                </a:solidFill>
                <a:latin typeface="Calibri"/>
                <a:ea typeface="Calibri"/>
                <a:cs typeface="Calibri"/>
                <a:sym typeface="Calibri"/>
                <a:hlinkClick r:id="rId10">
                  <a:extLst>
                    <a:ext uri="{A12FA001-AC4F-418D-AE19-62706E023703}">
                      <ahyp:hlinkClr xmlns:ahyp="http://schemas.microsoft.com/office/drawing/2018/hyperlinkcolor" val="tx"/>
                    </a:ext>
                  </a:extLst>
                </a:hlinkClick>
              </a:rPr>
              <a:t>europäischen </a:t>
            </a:r>
            <a:r>
              <a:rPr lang="de-DE" sz="1200" b="0" i="0" u="none" strike="noStrike" cap="none">
                <a:solidFill>
                  <a:schemeClr val="dk1"/>
                </a:solidFill>
                <a:latin typeface="Calibri"/>
                <a:ea typeface="Calibri"/>
                <a:cs typeface="Calibri"/>
                <a:sym typeface="Calibri"/>
              </a:rPr>
              <a:t>Ländern sowie in </a:t>
            </a:r>
            <a:r>
              <a:rPr lang="de-DE" sz="1200" b="0" i="0" u="sng" strike="noStrike" cap="none">
                <a:solidFill>
                  <a:schemeClr val="dk1"/>
                </a:solidFill>
                <a:latin typeface="Calibri"/>
                <a:ea typeface="Calibri"/>
                <a:cs typeface="Calibri"/>
                <a:sym typeface="Calibri"/>
                <a:hlinkClick r:id="rId11">
                  <a:extLst>
                    <a:ext uri="{A12FA001-AC4F-418D-AE19-62706E023703}">
                      <ahyp:hlinkClr xmlns:ahyp="http://schemas.microsoft.com/office/drawing/2018/hyperlinkcolor" val="tx"/>
                    </a:ext>
                  </a:extLst>
                </a:hlinkClick>
              </a:rPr>
              <a:t>Kanada</a:t>
            </a:r>
            <a:r>
              <a:rPr lang="de-DE" sz="1200" b="0" i="0" u="none" strike="noStrike" cap="none">
                <a:solidFill>
                  <a:schemeClr val="dk1"/>
                </a:solidFill>
                <a:latin typeface="Calibri"/>
                <a:ea typeface="Calibri"/>
                <a:cs typeface="Calibri"/>
                <a:sym typeface="Calibri"/>
              </a:rPr>
              <a:t>, den </a:t>
            </a:r>
            <a:r>
              <a:rPr lang="de-DE" sz="1200" b="0" i="0" u="sng" strike="noStrike" cap="none">
                <a:solidFill>
                  <a:schemeClr val="dk1"/>
                </a:solidFill>
                <a:latin typeface="Calibri"/>
                <a:ea typeface="Calibri"/>
                <a:cs typeface="Calibri"/>
                <a:sym typeface="Calibri"/>
                <a:hlinkClick r:id="rId12">
                  <a:extLst>
                    <a:ext uri="{A12FA001-AC4F-418D-AE19-62706E023703}">
                      <ahyp:hlinkClr xmlns:ahyp="http://schemas.microsoft.com/office/drawing/2018/hyperlinkcolor" val="tx"/>
                    </a:ext>
                  </a:extLst>
                </a:hlinkClick>
              </a:rPr>
              <a:t>Vereinigten Staaten</a:t>
            </a:r>
            <a:r>
              <a:rPr lang="de-DE" sz="1200" b="0" i="0" u="none" strike="noStrike" cap="none">
                <a:solidFill>
                  <a:schemeClr val="dk1"/>
                </a:solidFill>
                <a:latin typeface="Calibri"/>
                <a:ea typeface="Calibri"/>
                <a:cs typeface="Calibri"/>
                <a:sym typeface="Calibri"/>
              </a:rPr>
              <a:t>, </a:t>
            </a:r>
            <a:r>
              <a:rPr lang="de-DE" sz="1200" b="0" i="0" u="sng" strike="noStrike" cap="none">
                <a:solidFill>
                  <a:schemeClr val="dk1"/>
                </a:solidFill>
                <a:latin typeface="Calibri"/>
                <a:ea typeface="Calibri"/>
                <a:cs typeface="Calibri"/>
                <a:sym typeface="Calibri"/>
                <a:hlinkClick r:id="rId13">
                  <a:extLst>
                    <a:ext uri="{A12FA001-AC4F-418D-AE19-62706E023703}">
                      <ahyp:hlinkClr xmlns:ahyp="http://schemas.microsoft.com/office/drawing/2018/hyperlinkcolor" val="tx"/>
                    </a:ext>
                  </a:extLst>
                </a:hlinkClick>
              </a:rPr>
              <a:t>Japan</a:t>
            </a:r>
            <a:r>
              <a:rPr lang="de-DE" sz="1200" b="0" i="0" u="none" strike="noStrike" cap="none">
                <a:solidFill>
                  <a:schemeClr val="dk1"/>
                </a:solidFill>
                <a:latin typeface="Calibri"/>
                <a:ea typeface="Calibri"/>
                <a:cs typeface="Calibri"/>
                <a:sym typeface="Calibri"/>
              </a:rPr>
              <a:t>, </a:t>
            </a:r>
            <a:r>
              <a:rPr lang="de-DE" sz="1200" b="0" i="0" u="sng" strike="noStrike" cap="none">
                <a:solidFill>
                  <a:schemeClr val="dk1"/>
                </a:solidFill>
                <a:latin typeface="Calibri"/>
                <a:ea typeface="Calibri"/>
                <a:cs typeface="Calibri"/>
                <a:sym typeface="Calibri"/>
                <a:hlinkClick r:id="rId14">
                  <a:extLst>
                    <a:ext uri="{A12FA001-AC4F-418D-AE19-62706E023703}">
                      <ahyp:hlinkClr xmlns:ahyp="http://schemas.microsoft.com/office/drawing/2018/hyperlinkcolor" val="tx"/>
                    </a:ext>
                  </a:extLst>
                </a:hlinkClick>
              </a:rPr>
              <a:t>Australien </a:t>
            </a:r>
            <a:r>
              <a:rPr lang="de-DE" sz="1200" b="0" i="0" u="none" strike="noStrike" cap="none">
                <a:solidFill>
                  <a:schemeClr val="dk1"/>
                </a:solidFill>
                <a:latin typeface="Calibri"/>
                <a:ea typeface="Calibri"/>
                <a:cs typeface="Calibri"/>
                <a:sym typeface="Calibri"/>
              </a:rPr>
              <a:t>und </a:t>
            </a:r>
            <a:r>
              <a:rPr lang="de-DE" sz="1200" b="0" i="0"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Neuseeland.</a:t>
            </a:r>
            <a:endParaRPr sz="1200" b="0" i="0" u="none" strike="noStrike" cap="none">
              <a:solidFill>
                <a:schemeClr val="dk1"/>
              </a:solidFill>
              <a:latin typeface="Calibri"/>
              <a:ea typeface="Calibri"/>
              <a:cs typeface="Calibri"/>
              <a:sym typeface="Calibri"/>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sz="1200" b="0" i="0" u="none" strike="noStrike" cap="none">
                <a:solidFill>
                  <a:schemeClr val="dk1"/>
                </a:solidFill>
                <a:latin typeface="Calibri"/>
                <a:ea typeface="Calibri"/>
                <a:cs typeface="Calibri"/>
                <a:sym typeface="Calibri"/>
              </a:rPr>
              <a:t>Damit ein Produkt das Fairtrade-Siegel tragen darf, muss es von FLOCERT geprüften und zertifizierten Produzentenorganisationen stammen. Die Pflanzen müssen gemäß den von Fairtrade International festgelegten internationalen Fairtrade-Standards angebaut und geerntet werden. Die Lieferkette wird ebenfalls von FLOCERT überwacht, um die Integrität der gekennzeichneten Produkte sicherzustellen. Nur autorisierte Lizenznehmer dürfen das Fairtrade-Siegel auf ihren Produkten verwenden. </a:t>
            </a:r>
            <a:r>
              <a:rPr lang="de-DE" sz="1200" b="1" i="0" u="none" strike="noStrike" cap="none">
                <a:solidFill>
                  <a:schemeClr val="dk1"/>
                </a:solidFill>
                <a:latin typeface="Calibri"/>
                <a:ea typeface="Calibri"/>
                <a:cs typeface="Calibri"/>
                <a:sym typeface="Calibri"/>
              </a:rPr>
              <a:t>Die Flocert GmbH </a:t>
            </a:r>
            <a:r>
              <a:rPr lang="de-DE" sz="1200" b="0" i="0" u="none" strike="noStrike" cap="none">
                <a:solidFill>
                  <a:schemeClr val="dk1"/>
                </a:solidFill>
                <a:latin typeface="Calibri"/>
                <a:ea typeface="Calibri"/>
                <a:cs typeface="Calibri"/>
                <a:sym typeface="Calibri"/>
              </a:rPr>
              <a:t>(stilisiert </a:t>
            </a:r>
            <a:r>
              <a:rPr lang="de-DE" sz="1200" b="1" i="0" u="none" strike="noStrike" cap="none">
                <a:solidFill>
                  <a:schemeClr val="dk1"/>
                </a:solidFill>
                <a:latin typeface="Calibri"/>
                <a:ea typeface="Calibri"/>
                <a:cs typeface="Calibri"/>
                <a:sym typeface="Calibri"/>
              </a:rPr>
              <a:t>FLOCERT</a:t>
            </a:r>
            <a:r>
              <a:rPr lang="de-DE" sz="1200" b="0" i="0" u="none" strike="noStrike" cap="none">
                <a:solidFill>
                  <a:schemeClr val="dk1"/>
                </a:solidFill>
                <a:latin typeface="Calibri"/>
                <a:ea typeface="Calibri"/>
                <a:cs typeface="Calibri"/>
                <a:sym typeface="Calibri"/>
              </a:rPr>
              <a:t>) ist ein Auditor für </a:t>
            </a:r>
            <a:r>
              <a:rPr lang="de-DE" sz="1200" b="0" i="0" u="sng" strike="noStrike" cap="none">
                <a:solidFill>
                  <a:schemeClr val="dk1"/>
                </a:solidFill>
                <a:latin typeface="Calibri"/>
                <a:ea typeface="Calibri"/>
                <a:cs typeface="Calibri"/>
                <a:sym typeface="Calibri"/>
                <a:hlinkClick r:id="rId16">
                  <a:extLst>
                    <a:ext uri="{A12FA001-AC4F-418D-AE19-62706E023703}">
                      <ahyp:hlinkClr xmlns:ahyp="http://schemas.microsoft.com/office/drawing/2018/hyperlinkcolor" val="tx"/>
                    </a:ext>
                  </a:extLst>
                </a:hlinkClick>
              </a:rPr>
              <a:t>Fairtrade </a:t>
            </a:r>
            <a:r>
              <a:rPr lang="de-DE" sz="1200" b="0" i="0" u="none" strike="noStrike" cap="none">
                <a:solidFill>
                  <a:schemeClr val="dk1"/>
                </a:solidFill>
                <a:latin typeface="Calibri"/>
                <a:ea typeface="Calibri"/>
                <a:cs typeface="Calibri"/>
                <a:sym typeface="Calibri"/>
              </a:rPr>
              <a:t>mit Sitz in Bonn, Deutschland.</a:t>
            </a:r>
            <a:endParaRPr/>
          </a:p>
          <a:p>
            <a:pPr marL="457200" marR="0" lvl="0" indent="-22860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a:p>
            <a:pPr marL="457200" marR="0" lvl="0" indent="-228600" algn="l" rtl="0">
              <a:lnSpc>
                <a:spcPct val="100000"/>
              </a:lnSpc>
              <a:spcBef>
                <a:spcPts val="0"/>
              </a:spcBef>
              <a:spcAft>
                <a:spcPts val="0"/>
              </a:spcAft>
              <a:buSzPts val="1400"/>
              <a:buNone/>
            </a:pPr>
            <a:r>
              <a:rPr lang="de-DE"/>
              <a:t>Quelle: Wikipedia https://en.wikipedia.org/wiki/FLOCERT</a:t>
            </a:r>
            <a:endParaRPr/>
          </a:p>
        </p:txBody>
      </p:sp>
      <p:sp>
        <p:nvSpPr>
          <p:cNvPr id="308" name="Google Shape;308;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5" name="Google Shape;315;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„Bio“ oder „ökologisch“ – gesetzlich geschützte Begriffe</a:t>
            </a:r>
            <a:br>
              <a:rPr lang="de-DE"/>
            </a:br>
            <a:r>
              <a:rPr lang="de-DE"/>
              <a:t>Die Begriffe </a:t>
            </a:r>
            <a:r>
              <a:rPr lang="de-DE" b="1"/>
              <a:t>„Bio“ </a:t>
            </a:r>
            <a:r>
              <a:rPr lang="de-DE"/>
              <a:t>und </a:t>
            </a:r>
            <a:r>
              <a:rPr lang="de-DE" b="1"/>
              <a:t>„ökologisch“ </a:t>
            </a:r>
            <a:r>
              <a:rPr lang="de-DE"/>
              <a:t>sind innerhalb der EU </a:t>
            </a:r>
            <a:r>
              <a:rPr lang="de-DE" b="1"/>
              <a:t>gesetzlich definierte Bezeichnungen</a:t>
            </a:r>
            <a:r>
              <a:rPr lang="de-DE"/>
              <a:t>.</a:t>
            </a:r>
            <a:br>
              <a:rPr lang="de-DE"/>
            </a:br>
            <a:r>
              <a:rPr lang="de-DE"/>
              <a:t>Nur Produkte, die bestimmte in der EU-Gesetzgebung festgelegte Standards erfüllen, dürfen diese Begriffe tragen.</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b="1"/>
              <a:t>Rechtsgrundlage – Verordnung (EU) 2018/848</a:t>
            </a:r>
            <a:br>
              <a:rPr lang="de-DE"/>
            </a:br>
            <a:r>
              <a:rPr lang="de-DE"/>
              <a:t>Die gesamte Produktion und Kennzeichnung von Bio-Lebensmitteln muss </a:t>
            </a:r>
            <a:r>
              <a:rPr lang="de-DE" b="1"/>
              <a:t>der Verordnung (EU) 2018/848 </a:t>
            </a:r>
            <a:r>
              <a:rPr lang="de-DE"/>
              <a:t>entsprechen, die vom Europäischen Parlament und vom Rat verabschiedet wurde.</a:t>
            </a:r>
            <a:br>
              <a:rPr lang="de-DE"/>
            </a:br>
            <a:r>
              <a:rPr lang="de-DE"/>
              <a:t>Diese Verordnung harmonisiert die Vorschriften in allen Mitgliedstaaten und stellt sicher, dass Produkte, die als „ökologisch“ gekennzeichnet sind, in der gesamten EU denselben hohen Standards entsprechen.</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b="1"/>
              <a:t>Obligatorisches EU-Bio-Label</a:t>
            </a:r>
            <a:br>
              <a:rPr lang="de-DE"/>
            </a:br>
            <a:r>
              <a:rPr lang="de-DE"/>
              <a:t>Das </a:t>
            </a:r>
            <a:r>
              <a:rPr lang="de-DE" b="1"/>
              <a:t>EU-Bio-Logo </a:t>
            </a:r>
            <a:r>
              <a:rPr lang="de-DE"/>
              <a:t>(das grüne Blatt aus Sternen) ist </a:t>
            </a:r>
            <a:r>
              <a:rPr lang="de-DE" b="1"/>
              <a:t>für alle vorverpackten Bio-Lebensmittel, die </a:t>
            </a:r>
            <a:r>
              <a:rPr lang="de-DE"/>
              <a:t>innerhalb der EU hergestellt und als solche vermarktet werden, </a:t>
            </a:r>
            <a:r>
              <a:rPr lang="de-DE" b="1"/>
              <a:t>obligatorisch</a:t>
            </a:r>
            <a:r>
              <a:rPr lang="de-DE"/>
              <a:t>.</a:t>
            </a:r>
            <a:br>
              <a:rPr lang="de-DE"/>
            </a:b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Wichtige Bio-Kriterien – mindestens 95 % Konformität</a:t>
            </a:r>
            <a:br>
              <a:rPr lang="de-DE"/>
            </a:br>
            <a:r>
              <a:rPr lang="de-DE"/>
              <a:t>Um das Label zu erhalten, müssen </a:t>
            </a:r>
            <a:r>
              <a:rPr lang="de-DE" b="1"/>
              <a:t>mindestens 95 % der Zutaten </a:t>
            </a:r>
            <a:r>
              <a:rPr lang="de-DE"/>
              <a:t>aus kontrolliert biologischem Anbau stammen. Zu den Kernkriterien gehören:</a:t>
            </a:r>
            <a:endParaRPr/>
          </a:p>
          <a:p>
            <a:pPr marL="457200" marR="0" lvl="0" indent="-228600" algn="l" rtl="0">
              <a:lnSpc>
                <a:spcPct val="100000"/>
              </a:lnSpc>
              <a:spcBef>
                <a:spcPts val="0"/>
              </a:spcBef>
              <a:spcAft>
                <a:spcPts val="0"/>
              </a:spcAft>
              <a:buSzPts val="1400"/>
              <a:buNone/>
            </a:pPr>
            <a:r>
              <a:rPr lang="de-DE" b="1"/>
              <a:t>- Keine chemischen Pestizide oder Düngemittel </a:t>
            </a:r>
            <a:r>
              <a:rPr lang="de-DE"/>
              <a:t>– nur natürliche Substanzen sind zulässig.</a:t>
            </a:r>
            <a:endParaRPr/>
          </a:p>
          <a:p>
            <a:pPr marL="457200" marR="0" lvl="0" indent="-228600" algn="l" rtl="0">
              <a:lnSpc>
                <a:spcPct val="100000"/>
              </a:lnSpc>
              <a:spcBef>
                <a:spcPts val="0"/>
              </a:spcBef>
              <a:spcAft>
                <a:spcPts val="0"/>
              </a:spcAft>
              <a:buSzPts val="1400"/>
              <a:buNone/>
            </a:pPr>
            <a:r>
              <a:rPr lang="de-DE" b="1"/>
              <a:t>- Tierschutzstandards </a:t>
            </a:r>
            <a:r>
              <a:rPr lang="de-DE"/>
              <a:t>– einschließlich einer </a:t>
            </a:r>
            <a:r>
              <a:rPr lang="de-DE" b="1"/>
              <a:t>Begrenzung der Tierdichte pro Hektar </a:t>
            </a:r>
            <a:r>
              <a:rPr lang="de-DE"/>
              <a:t>und </a:t>
            </a:r>
            <a:r>
              <a:rPr lang="de-DE" b="1"/>
              <a:t>einer artgerechten Haltung</a:t>
            </a:r>
            <a:r>
              <a:rPr lang="de-DE"/>
              <a:t>.</a:t>
            </a:r>
            <a:endParaRPr/>
          </a:p>
          <a:p>
            <a:pPr marL="457200" marR="0" lvl="0" indent="-228600" algn="l" rtl="0">
              <a:lnSpc>
                <a:spcPct val="100000"/>
              </a:lnSpc>
              <a:spcBef>
                <a:spcPts val="0"/>
              </a:spcBef>
              <a:spcAft>
                <a:spcPts val="0"/>
              </a:spcAft>
              <a:buSzPts val="1400"/>
              <a:buNone/>
            </a:pPr>
            <a:r>
              <a:rPr lang="de-DE" b="1"/>
              <a:t>- Bio-Futter </a:t>
            </a:r>
            <a:r>
              <a:rPr lang="de-DE"/>
              <a:t>und </a:t>
            </a:r>
            <a:r>
              <a:rPr lang="de-DE" b="1"/>
              <a:t>Verbot von Antibiotika, </a:t>
            </a:r>
            <a:r>
              <a:rPr lang="de-DE"/>
              <a:t>außer für notwendige medizinische Behandlungen.</a:t>
            </a:r>
            <a:endParaRPr/>
          </a:p>
          <a:p>
            <a:pPr marL="457200" marR="0" lvl="0" indent="-228600" algn="l" rtl="0">
              <a:lnSpc>
                <a:spcPct val="100000"/>
              </a:lnSpc>
              <a:spcBef>
                <a:spcPts val="0"/>
              </a:spcBef>
              <a:spcAft>
                <a:spcPts val="0"/>
              </a:spcAft>
              <a:buSzPts val="1400"/>
              <a:buNone/>
            </a:pPr>
            <a:r>
              <a:rPr lang="de-DE" b="1"/>
              <a:t>- Keine Gentechnik </a:t>
            </a:r>
            <a:r>
              <a:rPr lang="de-DE"/>
              <a:t>– GVO sind streng verboten.</a:t>
            </a:r>
            <a:endParaRPr/>
          </a:p>
          <a:p>
            <a:pPr marL="457200" marR="0" lvl="0" indent="-228600" algn="l" rtl="0">
              <a:lnSpc>
                <a:spcPct val="100000"/>
              </a:lnSpc>
              <a:spcBef>
                <a:spcPts val="0"/>
              </a:spcBef>
              <a:spcAft>
                <a:spcPts val="0"/>
              </a:spcAft>
              <a:buSzPts val="1400"/>
              <a:buNone/>
            </a:pPr>
            <a:r>
              <a:rPr lang="de-DE" b="1"/>
              <a:t>- Begrenzte Verwendung von Zusatzstoffen </a:t>
            </a:r>
            <a:r>
              <a:rPr lang="de-DE"/>
              <a:t>– in verarbeiteten Bio-Lebensmitteln sind nur</a:t>
            </a:r>
            <a:r>
              <a:rPr lang="de-DE" b="1"/>
              <a:t> 53 zugelassene Zusatzstoffe </a:t>
            </a:r>
            <a:r>
              <a:rPr lang="de-DE"/>
              <a:t>erlaubt, im Vergleich zu über</a:t>
            </a:r>
            <a:r>
              <a:rPr lang="de-DE" b="1"/>
              <a:t> 300 in konventionellen Lebensmitteln</a:t>
            </a:r>
            <a:r>
              <a:rPr lang="de-DE"/>
              <a:t>.</a:t>
            </a:r>
            <a:endParaRPr/>
          </a:p>
          <a:p>
            <a:pPr marL="457200" marR="0" lvl="0" indent="-228600" algn="l" rtl="0">
              <a:lnSpc>
                <a:spcPct val="100000"/>
              </a:lnSpc>
              <a:spcBef>
                <a:spcPts val="0"/>
              </a:spcBef>
              <a:spcAft>
                <a:spcPts val="0"/>
              </a:spcAft>
              <a:buSzPts val="1400"/>
              <a:buNone/>
            </a:pPr>
            <a:r>
              <a:rPr lang="de-DE"/>
              <a:t>Diese Vorschriften zielen darauf ab, </a:t>
            </a:r>
            <a:r>
              <a:rPr lang="de-DE" b="1"/>
              <a:t>den Umweltschutz</a:t>
            </a:r>
            <a:r>
              <a:rPr lang="de-DE"/>
              <a:t>, </a:t>
            </a:r>
            <a:r>
              <a:rPr lang="de-DE" b="1"/>
              <a:t>den Tierschutz </a:t>
            </a:r>
            <a:r>
              <a:rPr lang="de-DE"/>
              <a:t>und </a:t>
            </a:r>
            <a:r>
              <a:rPr lang="de-DE" b="1"/>
              <a:t>das Vertrauen der Verbraucher </a:t>
            </a:r>
            <a:r>
              <a:rPr lang="de-DE"/>
              <a:t>zu fördern.</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b="1"/>
              <a:t>Regelmäßige Kontrollen durch akkreditierte Stellen</a:t>
            </a:r>
            <a:br>
              <a:rPr lang="de-DE"/>
            </a:br>
            <a:r>
              <a:rPr lang="de-DE"/>
              <a:t>Alle zertifizierten Bio-Betriebe unterliegen </a:t>
            </a:r>
            <a:r>
              <a:rPr lang="de-DE" b="1"/>
              <a:t>jährlichen Kontrollen </a:t>
            </a:r>
            <a:r>
              <a:rPr lang="de-DE"/>
              <a:t>durch </a:t>
            </a:r>
            <a:r>
              <a:rPr lang="de-DE" b="1"/>
              <a:t>akkreditierte Kontrollstellen </a:t>
            </a:r>
            <a:r>
              <a:rPr lang="de-DE"/>
              <a:t>oder Behörden.</a:t>
            </a:r>
            <a:br>
              <a:rPr lang="de-DE"/>
            </a:br>
            <a:r>
              <a:rPr lang="de-DE"/>
              <a:t>Dadurch wird die kontinuierliche Einhaltung der Bio-Vorschriften sichergestellt und der Missbrauch des Bio-Labels verhindert.</a:t>
            </a:r>
            <a:endParaRPr/>
          </a:p>
          <a:p>
            <a:pPr marL="457200" marR="0" lvl="0" indent="-228600" algn="l" rtl="0">
              <a:lnSpc>
                <a:spcPct val="100000"/>
              </a:lnSpc>
              <a:spcBef>
                <a:spcPts val="0"/>
              </a:spcBef>
              <a:spcAft>
                <a:spcPts val="0"/>
              </a:spcAft>
              <a:buSzPts val="1400"/>
              <a:buNone/>
            </a:pPr>
            <a:endParaRPr/>
          </a:p>
        </p:txBody>
      </p:sp>
      <p:sp>
        <p:nvSpPr>
          <p:cNvPr id="323" name="Google Shape;323;p6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0" name="Google Shape;330;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3cd342b70c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3cd342b70cd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8" name="Google Shape;338;g3cd342b70cd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de-DE"/>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346" name="Google Shape;34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30</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4" name="Google Shape;134;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 name="Google Shape;15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EU-Energieeffizienzlabel</a:t>
            </a:r>
            <a:r>
              <a:rPr lang="de-DE"/>
              <a:t>, ein gesetzlich vorgeschriebenes Label, das Verbrauchern und Einkäufern dabei hilft, energieeffiziente Entscheidungen zu treffen.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Das EU-Energieeffizienzlabel </a:t>
            </a:r>
            <a:r>
              <a:rPr lang="de-DE"/>
              <a:t>ist für eine Vielzahl von </a:t>
            </a:r>
            <a:r>
              <a:rPr lang="de-DE" b="1"/>
              <a:t>Haushalts- und Elektrogeräten </a:t>
            </a:r>
            <a:r>
              <a:rPr lang="de-DE"/>
              <a:t>vorgeschrieben</a:t>
            </a:r>
            <a:r>
              <a:rPr lang="de-DE" b="1"/>
              <a:t>.</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a:t>Diese Geräte werden </a:t>
            </a:r>
            <a:r>
              <a:rPr lang="de-DE" b="1"/>
              <a:t>anhand ihres Energieverbrauchs klassifiziert</a:t>
            </a:r>
            <a:r>
              <a:rPr lang="de-DE"/>
              <a:t>, sodass die Effizienz auf einen Blick leicht zu vergleichen ist.</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de-DE" b="1"/>
              <a:t>Seit 2021 </a:t>
            </a:r>
            <a:r>
              <a:rPr lang="de-DE"/>
              <a:t>gilt ein </a:t>
            </a:r>
            <a:r>
              <a:rPr lang="de-DE" b="1"/>
              <a:t>neues Kennzeichnungssystem</a:t>
            </a:r>
            <a:r>
              <a:rPr lang="de-DE"/>
              <a:t>:</a:t>
            </a:r>
            <a:endParaRPr/>
          </a:p>
          <a:p>
            <a:pPr marL="457200" marR="0" lvl="0" indent="-228600" algn="l" rtl="0">
              <a:lnSpc>
                <a:spcPct val="100000"/>
              </a:lnSpc>
              <a:spcBef>
                <a:spcPts val="0"/>
              </a:spcBef>
              <a:spcAft>
                <a:spcPts val="0"/>
              </a:spcAft>
              <a:buSzPts val="1400"/>
              <a:buNone/>
            </a:pPr>
            <a:r>
              <a:rPr lang="de-DE"/>
              <a:t>Die Energieklassen reichen nun von </a:t>
            </a:r>
            <a:r>
              <a:rPr lang="de-DE" b="1"/>
              <a:t>A bis G </a:t>
            </a:r>
            <a:r>
              <a:rPr lang="de-DE"/>
              <a:t>und ersetzen die ältere Skala von A+++ bis D.</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Die Skala ist so konzipiert, dass </a:t>
            </a:r>
            <a:r>
              <a:rPr lang="de-DE" b="1"/>
              <a:t>sie Raum für Innovationen lässt</a:t>
            </a:r>
            <a:r>
              <a:rPr lang="de-DE"/>
              <a:t>, sodass A für die effizientesten Geräte reserviert ist – auch wenn derzeit nur sehr wenige Geräte diese Klasse erreichen.</a:t>
            </a:r>
            <a:endParaRPr/>
          </a:p>
          <a:p>
            <a:pPr marL="457200" marR="0" lvl="0" indent="-228600" algn="l" rtl="0">
              <a:lnSpc>
                <a:spcPct val="100000"/>
              </a:lnSpc>
              <a:spcBef>
                <a:spcPts val="0"/>
              </a:spcBef>
              <a:spcAft>
                <a:spcPts val="0"/>
              </a:spcAft>
              <a:buSzPts val="1400"/>
              <a:buNone/>
            </a:pPr>
            <a:endParaRPr/>
          </a:p>
        </p:txBody>
      </p:sp>
      <p:sp>
        <p:nvSpPr>
          <p:cNvPr id="161" name="Google Shape;161;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69" name="Google Shape;169;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Diese Labels </a:t>
            </a:r>
            <a:r>
              <a:rPr lang="de-DE" b="1"/>
              <a:t>basieren auf einer Zertifizierung durch unabhängige Dritte</a:t>
            </a:r>
            <a:r>
              <a:rPr lang="de-DE"/>
              <a:t>. Das bedeutet, dass die Umweltleistung des Produkts von einer unparteiischen Organisation überprüft wird, was dem Label Vertrauen und Glaubwürdigkeit verleiht.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Sie enthalten </a:t>
            </a:r>
            <a:r>
              <a:rPr lang="de-DE" b="1"/>
              <a:t>Aussagen zu bestimmten Umwelteigenschaften </a:t>
            </a:r>
            <a:r>
              <a:rPr lang="de-DE"/>
              <a:t>des Produkts, die über reine Marketingaussagen hinausgehen. Dazu gehören:</a:t>
            </a:r>
            <a:endParaRPr/>
          </a:p>
          <a:p>
            <a:pPr marL="914400" lvl="1" indent="-228600" algn="l" rtl="0">
              <a:lnSpc>
                <a:spcPct val="100000"/>
              </a:lnSpc>
              <a:spcBef>
                <a:spcPts val="0"/>
              </a:spcBef>
              <a:spcAft>
                <a:spcPts val="0"/>
              </a:spcAft>
              <a:buSzPts val="1400"/>
              <a:buNone/>
            </a:pPr>
            <a:r>
              <a:rPr lang="de-DE" b="1"/>
              <a:t>Einhaltung von Grenzwerten für Schadstoffe</a:t>
            </a:r>
            <a:r>
              <a:rPr lang="de-DE"/>
              <a:t>, um sicherzustellen, dass das Produkt keine schädlichen Emissionsgrenzwerte überschreitet.</a:t>
            </a:r>
            <a:endParaRPr/>
          </a:p>
          <a:p>
            <a:pPr marL="914400" lvl="1" indent="-228600" algn="l" rtl="0">
              <a:lnSpc>
                <a:spcPct val="100000"/>
              </a:lnSpc>
              <a:spcBef>
                <a:spcPts val="0"/>
              </a:spcBef>
              <a:spcAft>
                <a:spcPts val="0"/>
              </a:spcAft>
              <a:buSzPts val="1400"/>
              <a:buNone/>
            </a:pPr>
            <a:r>
              <a:rPr lang="de-DE" b="1"/>
              <a:t>Einhaltung festgelegter Energieverbrauchswerte</a:t>
            </a:r>
            <a:r>
              <a:rPr lang="de-DE"/>
              <a:t>, wodurch energieeffiziente Produkte gefördert werden.</a:t>
            </a:r>
            <a:endParaRPr/>
          </a:p>
          <a:p>
            <a:pPr marL="914400" lvl="1" indent="-228600" algn="l" rtl="0">
              <a:lnSpc>
                <a:spcPct val="100000"/>
              </a:lnSpc>
              <a:spcBef>
                <a:spcPts val="0"/>
              </a:spcBef>
              <a:spcAft>
                <a:spcPts val="0"/>
              </a:spcAft>
              <a:buSzPts val="1400"/>
              <a:buNone/>
            </a:pPr>
            <a:r>
              <a:rPr lang="de-DE"/>
              <a:t>Die </a:t>
            </a:r>
            <a:r>
              <a:rPr lang="de-DE" b="1"/>
              <a:t>Reduzierung von Emissionen während der Produktion</a:t>
            </a:r>
            <a:r>
              <a:rPr lang="de-DE"/>
              <a:t>, wodurch sauberere Herstellungsverfahren gefördert werden.</a:t>
            </a:r>
            <a:endParaRPr/>
          </a:p>
          <a:p>
            <a:pPr marL="914400" lvl="1" indent="-228600" algn="l" rtl="0">
              <a:lnSpc>
                <a:spcPct val="100000"/>
              </a:lnSpc>
              <a:spcBef>
                <a:spcPts val="0"/>
              </a:spcBef>
              <a:spcAft>
                <a:spcPts val="0"/>
              </a:spcAft>
              <a:buSzPts val="1400"/>
              <a:buNone/>
            </a:pPr>
            <a:r>
              <a:rPr lang="de-DE"/>
              <a:t>Und die </a:t>
            </a:r>
            <a:r>
              <a:rPr lang="de-DE" b="1"/>
              <a:t>Recyclingfähigkeit des Produkts</a:t>
            </a:r>
            <a:r>
              <a:rPr lang="de-DE"/>
              <a:t>, wodurch ein Kreislaufwirtschaftsansatz unterstützt wird.</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Wichtig ist, </a:t>
            </a:r>
            <a:r>
              <a:rPr lang="de-DE" b="1"/>
              <a:t>dass die Vergabe des Umweltzeichens auf </a:t>
            </a:r>
            <a:r>
              <a:rPr lang="de-DE"/>
              <a:t>einem transparenten und integrativen Prozess basiert:</a:t>
            </a:r>
            <a:endParaRPr/>
          </a:p>
          <a:p>
            <a:pPr marL="914400" lvl="1" indent="-228600" algn="l" rtl="0">
              <a:lnSpc>
                <a:spcPct val="100000"/>
              </a:lnSpc>
              <a:spcBef>
                <a:spcPts val="0"/>
              </a:spcBef>
              <a:spcAft>
                <a:spcPts val="0"/>
              </a:spcAft>
              <a:buSzPts val="1400"/>
              <a:buNone/>
            </a:pPr>
            <a:r>
              <a:rPr lang="de-DE"/>
              <a:t>Die Kriterien werden </a:t>
            </a:r>
            <a:r>
              <a:rPr lang="de-DE" b="1"/>
              <a:t>unter Einbeziehung relevanter Interessengruppen </a:t>
            </a:r>
            <a:r>
              <a:rPr lang="de-DE"/>
              <a:t>wie Branchenexperten, NGOs und Verbraucherorganisationen entwickelt. Dadurch wird sichergestellt, dass die Kriterien ausgewogen und praktikabel sind und die gesellschaftlichen Prioritäten widerspiegeln.</a:t>
            </a:r>
            <a:endParaRPr/>
          </a:p>
          <a:p>
            <a:pPr marL="914400" lvl="1" indent="-228600" algn="l" rtl="0">
              <a:lnSpc>
                <a:spcPct val="100000"/>
              </a:lnSpc>
              <a:spcBef>
                <a:spcPts val="0"/>
              </a:spcBef>
              <a:spcAft>
                <a:spcPts val="0"/>
              </a:spcAft>
              <a:buSzPts val="1400"/>
              <a:buNone/>
            </a:pPr>
            <a:r>
              <a:rPr lang="de-DE"/>
              <a:t>Außerdem gibt es einen </a:t>
            </a:r>
            <a:r>
              <a:rPr lang="de-DE" b="1"/>
              <a:t>öffentlich zugänglichen Katalog mit Anforderungen</a:t>
            </a:r>
            <a:r>
              <a:rPr lang="de-DE"/>
              <a:t>, sodass jeder sehen kann, was hinter dem Label steckt und wie es vergeben wird. Diese Transparenz schafft Vertrauen in der Öffentlichkeit und hilft den Verbrauchern, fundierte Entscheidungen zu treffen.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Insgesamt bieten Umweltzeichen vom Typ I eine umfassende, wissenschaftlich fundierte Bewertung der Umweltauswirkungen eines Produkts über seinen gesamten Lebenszyklus hinweg und fördern echte Nachhaltigkeitsverbesserungen auf dem Markt.</a:t>
            </a:r>
            <a:endParaRPr/>
          </a:p>
          <a:p>
            <a:pPr marL="457200" marR="0" lvl="0" indent="-228600" algn="l" rtl="0">
              <a:lnSpc>
                <a:spcPct val="100000"/>
              </a:lnSpc>
              <a:spcBef>
                <a:spcPts val="0"/>
              </a:spcBef>
              <a:spcAft>
                <a:spcPts val="0"/>
              </a:spcAft>
              <a:buSzPts val="1400"/>
              <a:buNone/>
            </a:pPr>
            <a:endParaRPr/>
          </a:p>
        </p:txBody>
      </p:sp>
      <p:sp>
        <p:nvSpPr>
          <p:cNvPr id="177" name="Google Shape;177;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b="1"/>
              <a:t>Freiwillige Sozialsiegel </a:t>
            </a:r>
            <a:r>
              <a:rPr lang="de-DE"/>
              <a:t>konzentrieren sich auf die sozialen und arbeitsrechtlichen Bedingungen in Lieferketten. Diese Siegel sollen ethische Produktionsstandards fördern und die Rechte der Arbeitnehmer schützen.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Wie bei Umweltzeichen spielt auch hier </a:t>
            </a:r>
            <a:r>
              <a:rPr lang="de-DE" b="1"/>
              <a:t>die unabhängige Zertifizierung durch Dritte </a:t>
            </a:r>
            <a:r>
              <a:rPr lang="de-DE"/>
              <a:t>eine wichtige Rolle. Diese Dritten bewerten, ob Unternehmen die festgelegten Kriterien einhalten. </a:t>
            </a:r>
            <a:r>
              <a:rPr lang="de-DE" b="1"/>
              <a:t>Die Kriterien werden transparent entwickelt</a:t>
            </a:r>
            <a:r>
              <a:rPr lang="de-DE"/>
              <a:t>, oft unter Einbeziehung von Interessengruppen, um Legitimität und Rechenschaftspflicht zu gewährleisten.</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b="1"/>
              <a:t>Die Kriterien von Sozialsiegeln orientieren sich häufig an den Kernarbeitsnormen der ILO </a:t>
            </a:r>
            <a:r>
              <a:rPr lang="de-DE"/>
              <a:t>– den Grundprinzipien der Internationalen Arbeitsorganisation, zu denen unter anderem gehören:</a:t>
            </a:r>
            <a:endParaRPr/>
          </a:p>
          <a:p>
            <a:pPr marL="914400" lvl="1" indent="-228600" algn="l" rtl="0">
              <a:lnSpc>
                <a:spcPct val="100000"/>
              </a:lnSpc>
              <a:spcBef>
                <a:spcPts val="0"/>
              </a:spcBef>
              <a:spcAft>
                <a:spcPts val="0"/>
              </a:spcAft>
              <a:buSzPts val="1400"/>
              <a:buNone/>
            </a:pPr>
            <a:r>
              <a:rPr lang="de-DE"/>
              <a:t>Das </a:t>
            </a:r>
            <a:r>
              <a:rPr lang="de-DE" b="1"/>
              <a:t>Verbot von Zwangsarbeit</a:t>
            </a:r>
            <a:endParaRPr/>
          </a:p>
          <a:p>
            <a:pPr marL="914400" lvl="1" indent="-228600" algn="l" rtl="0">
              <a:lnSpc>
                <a:spcPct val="100000"/>
              </a:lnSpc>
              <a:spcBef>
                <a:spcPts val="0"/>
              </a:spcBef>
              <a:spcAft>
                <a:spcPts val="0"/>
              </a:spcAft>
              <a:buSzPts val="1400"/>
              <a:buNone/>
            </a:pPr>
            <a:r>
              <a:rPr lang="de-DE" b="1"/>
              <a:t>Vereinigungsfreiheit</a:t>
            </a:r>
            <a:r>
              <a:rPr lang="de-DE"/>
              <a:t>, einschließlich des Rechts, Gewerkschaften zu gründen und ihnen beizutreten</a:t>
            </a:r>
            <a:endParaRPr/>
          </a:p>
          <a:p>
            <a:pPr marL="914400" lvl="1" indent="-228600" algn="l" rtl="0">
              <a:lnSpc>
                <a:spcPct val="100000"/>
              </a:lnSpc>
              <a:spcBef>
                <a:spcPts val="0"/>
              </a:spcBef>
              <a:spcAft>
                <a:spcPts val="0"/>
              </a:spcAft>
              <a:buSzPts val="1400"/>
              <a:buNone/>
            </a:pPr>
            <a:r>
              <a:rPr lang="de-DE" b="1"/>
              <a:t>Nichtdiskriminierung </a:t>
            </a:r>
            <a:r>
              <a:rPr lang="de-DE"/>
              <a:t>aufgrund von Rasse, Geschlecht oder Hautfarbe</a:t>
            </a:r>
            <a:endParaRPr/>
          </a:p>
          <a:p>
            <a:pPr marL="914400" lvl="1" indent="-228600" algn="l" rtl="0">
              <a:lnSpc>
                <a:spcPct val="100000"/>
              </a:lnSpc>
              <a:spcBef>
                <a:spcPts val="0"/>
              </a:spcBef>
              <a:spcAft>
                <a:spcPts val="0"/>
              </a:spcAft>
              <a:buSzPts val="1400"/>
              <a:buNone/>
            </a:pPr>
            <a:r>
              <a:rPr lang="de-DE" b="1"/>
              <a:t>Gleicher Lohn für gleiche Arbeit</a:t>
            </a:r>
            <a:endParaRPr/>
          </a:p>
          <a:p>
            <a:pPr marL="914400" lvl="1" indent="-228600" algn="l" rtl="0">
              <a:lnSpc>
                <a:spcPct val="100000"/>
              </a:lnSpc>
              <a:spcBef>
                <a:spcPts val="0"/>
              </a:spcBef>
              <a:spcAft>
                <a:spcPts val="0"/>
              </a:spcAft>
              <a:buSzPts val="1400"/>
              <a:buNone/>
            </a:pPr>
            <a:r>
              <a:rPr lang="de-DE"/>
              <a:t>und das </a:t>
            </a:r>
            <a:r>
              <a:rPr lang="de-DE" b="1"/>
              <a:t>Verbot ausbeuterischer Kinderarbeit</a:t>
            </a:r>
            <a:endParaRPr/>
          </a:p>
          <a:p>
            <a:pPr marL="457200" marR="0" lvl="0" indent="-228600" algn="l" rtl="0">
              <a:lnSpc>
                <a:spcPct val="100000"/>
              </a:lnSpc>
              <a:spcBef>
                <a:spcPts val="0"/>
              </a:spcBef>
              <a:spcAft>
                <a:spcPts val="0"/>
              </a:spcAft>
              <a:buSzPts val="1400"/>
              <a:buNone/>
            </a:pPr>
            <a:endParaRPr/>
          </a:p>
          <a:p>
            <a:pPr marL="457200" marR="0" lvl="0" indent="-228600" algn="l" rtl="0">
              <a:lnSpc>
                <a:spcPct val="100000"/>
              </a:lnSpc>
              <a:spcBef>
                <a:spcPts val="0"/>
              </a:spcBef>
              <a:spcAft>
                <a:spcPts val="0"/>
              </a:spcAft>
              <a:buSzPts val="1400"/>
              <a:buNone/>
            </a:pPr>
            <a:r>
              <a:rPr lang="de-DE"/>
              <a:t>Zusätzlich zu diesen grundlegenden Arbeitsnormen gehen </a:t>
            </a:r>
            <a:r>
              <a:rPr lang="de-DE" b="1"/>
              <a:t>Fair-Trade</a:t>
            </a:r>
            <a:r>
              <a:rPr lang="de-DE"/>
              <a:t>-Zertifizierungen noch einen Schritt weiter:</a:t>
            </a:r>
            <a:endParaRPr/>
          </a:p>
          <a:p>
            <a:pPr marL="914400" lvl="1" indent="-228600" algn="l" rtl="0">
              <a:lnSpc>
                <a:spcPct val="100000"/>
              </a:lnSpc>
              <a:spcBef>
                <a:spcPts val="0"/>
              </a:spcBef>
              <a:spcAft>
                <a:spcPts val="0"/>
              </a:spcAft>
              <a:buSzPts val="1400"/>
              <a:buNone/>
            </a:pPr>
            <a:r>
              <a:rPr lang="de-DE"/>
              <a:t>Sie garantieren einen </a:t>
            </a:r>
            <a:r>
              <a:rPr lang="de-DE" b="1"/>
              <a:t>Mindestpreis und eine faire Vergütung</a:t>
            </a:r>
            <a:r>
              <a:rPr lang="de-DE"/>
              <a:t>, oft als existenzsichernder Lohn bezeichnet</a:t>
            </a:r>
            <a:endParaRPr/>
          </a:p>
          <a:p>
            <a:pPr marL="914400" lvl="1" indent="-228600" algn="l" rtl="0">
              <a:lnSpc>
                <a:spcPct val="100000"/>
              </a:lnSpc>
              <a:spcBef>
                <a:spcPts val="0"/>
              </a:spcBef>
              <a:spcAft>
                <a:spcPts val="0"/>
              </a:spcAft>
              <a:buSzPts val="1400"/>
              <a:buNone/>
            </a:pPr>
            <a:r>
              <a:rPr lang="de-DE"/>
              <a:t>Sie fördern </a:t>
            </a:r>
            <a:r>
              <a:rPr lang="de-DE" b="1"/>
              <a:t>langfristige Lieferverträge </a:t>
            </a:r>
            <a:r>
              <a:rPr lang="de-DE"/>
              <a:t>und sorgen so für wirtschaftliche Stabilität für die Produzenten</a:t>
            </a:r>
            <a:endParaRPr/>
          </a:p>
          <a:p>
            <a:pPr marL="914400" lvl="1" indent="-228600" algn="l" rtl="0">
              <a:lnSpc>
                <a:spcPct val="100000"/>
              </a:lnSpc>
              <a:spcBef>
                <a:spcPts val="0"/>
              </a:spcBef>
              <a:spcAft>
                <a:spcPts val="0"/>
              </a:spcAft>
              <a:buSzPts val="1400"/>
              <a:buNone/>
            </a:pPr>
            <a:r>
              <a:rPr lang="de-DE"/>
              <a:t>Oft sind Vorfinanzierungsoptionen enthalten, um Landwirte oder Produzenten vor der Ernte zu unterstützen</a:t>
            </a:r>
            <a:endParaRPr/>
          </a:p>
          <a:p>
            <a:pPr marL="914400" lvl="1" indent="-228600" algn="l" rtl="0">
              <a:lnSpc>
                <a:spcPct val="100000"/>
              </a:lnSpc>
              <a:spcBef>
                <a:spcPts val="0"/>
              </a:spcBef>
              <a:spcAft>
                <a:spcPts val="0"/>
              </a:spcAft>
              <a:buSzPts val="1400"/>
              <a:buNone/>
            </a:pPr>
            <a:r>
              <a:rPr lang="de-DE"/>
              <a:t>Und schließlich wird eine </a:t>
            </a:r>
            <a:r>
              <a:rPr lang="de-DE" b="1"/>
              <a:t>Fairtrade-Prämie </a:t>
            </a:r>
            <a:r>
              <a:rPr lang="de-DE"/>
              <a:t>gewährt, die für soziale Projekte wie Bildung, Gesundheitsversorgung oder Gemeindeentwicklung verwendet wird</a:t>
            </a:r>
            <a:endParaRPr/>
          </a:p>
          <a:p>
            <a:pPr marL="457200" marR="0" lvl="0" indent="-228600" algn="l" rtl="0">
              <a:lnSpc>
                <a:spcPct val="100000"/>
              </a:lnSpc>
              <a:spcBef>
                <a:spcPts val="0"/>
              </a:spcBef>
              <a:spcAft>
                <a:spcPts val="0"/>
              </a:spcAft>
              <a:buSzPts val="1400"/>
              <a:buNone/>
            </a:pPr>
            <a:endParaRPr/>
          </a:p>
        </p:txBody>
      </p:sp>
      <p:sp>
        <p:nvSpPr>
          <p:cNvPr id="189" name="Google Shape;189;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87"/>
        <p:cNvGrpSpPr/>
        <p:nvPr/>
      </p:nvGrpSpPr>
      <p:grpSpPr>
        <a:xfrm>
          <a:off x="0" y="0"/>
          <a:ext cx="0" cy="0"/>
          <a:chOff x="0" y="0"/>
          <a:chExt cx="0" cy="0"/>
        </a:xfrm>
      </p:grpSpPr>
      <p:sp>
        <p:nvSpPr>
          <p:cNvPr id="88" name="Google Shape;88;p27"/>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9" name="Google Shape;89;p27"/>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90" name="Google Shape;90;p27"/>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1" name="Google Shape;91;p27"/>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2" name="Google Shape;92;p2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2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94" name="Google Shape;94;p27"/>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5" name="Google Shape;95;p27"/>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6" name="Google Shape;96;p27"/>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97"/>
        <p:cNvGrpSpPr/>
        <p:nvPr/>
      </p:nvGrpSpPr>
      <p:grpSpPr>
        <a:xfrm>
          <a:off x="0" y="0"/>
          <a:ext cx="0" cy="0"/>
          <a:chOff x="0" y="0"/>
          <a:chExt cx="0" cy="0"/>
        </a:xfrm>
      </p:grpSpPr>
      <p:sp>
        <p:nvSpPr>
          <p:cNvPr id="98" name="Google Shape;98;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100" name="Google Shape;100;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102"/>
        <p:cNvGrpSpPr/>
        <p:nvPr/>
      </p:nvGrpSpPr>
      <p:grpSpPr>
        <a:xfrm>
          <a:off x="0" y="0"/>
          <a:ext cx="0" cy="0"/>
          <a:chOff x="0" y="0"/>
          <a:chExt cx="0" cy="0"/>
        </a:xfrm>
      </p:grpSpPr>
      <p:sp>
        <p:nvSpPr>
          <p:cNvPr id="103" name="Google Shape;103;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104" name="Google Shape;104;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0"/>
        <p:cNvGrpSpPr/>
        <p:nvPr/>
      </p:nvGrpSpPr>
      <p:grpSpPr>
        <a:xfrm>
          <a:off x="0" y="0"/>
          <a:ext cx="0" cy="0"/>
          <a:chOff x="0" y="0"/>
          <a:chExt cx="0" cy="0"/>
        </a:xfrm>
      </p:grpSpPr>
      <p:sp>
        <p:nvSpPr>
          <p:cNvPr id="31" name="Google Shape;31;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3" name="Google Shape;33;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4" name="Google Shape;34;p25"/>
          <p:cNvSpPr>
            <a:spLocks noGrp="1"/>
          </p:cNvSpPr>
          <p:nvPr>
            <p:ph type="pic" idx="2"/>
          </p:nvPr>
        </p:nvSpPr>
        <p:spPr>
          <a:xfrm flipH="1">
            <a:off x="6733505" y="0"/>
            <a:ext cx="5458495" cy="6858000"/>
          </a:xfrm>
          <a:prstGeom prst="flowChartDelay">
            <a:avLst/>
          </a:prstGeom>
          <a:solidFill>
            <a:srgbClr val="87C3CD"/>
          </a:solidFill>
          <a:ln>
            <a:noFill/>
          </a:ln>
        </p:spPr>
      </p:sp>
      <p:sp>
        <p:nvSpPr>
          <p:cNvPr id="35" name="Google Shape;35;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6" name="Google Shape;36;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37"/>
        <p:cNvGrpSpPr/>
        <p:nvPr/>
      </p:nvGrpSpPr>
      <p:grpSpPr>
        <a:xfrm>
          <a:off x="0" y="0"/>
          <a:ext cx="0" cy="0"/>
          <a:chOff x="0" y="0"/>
          <a:chExt cx="0" cy="0"/>
        </a:xfrm>
      </p:grpSpPr>
      <p:sp>
        <p:nvSpPr>
          <p:cNvPr id="38" name="Google Shape;38;p23"/>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3"/>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0" name="Google Shape;40;p23"/>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1" name="Google Shape;41;p2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2" name="Google Shape;42;p23"/>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3" name="Google Shape;43;p23"/>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4" name="Google Shape;44;p23"/>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23"/>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 name="Google Shape;46;p23"/>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47"/>
        <p:cNvGrpSpPr/>
        <p:nvPr/>
      </p:nvGrpSpPr>
      <p:grpSpPr>
        <a:xfrm>
          <a:off x="0" y="0"/>
          <a:ext cx="0" cy="0"/>
          <a:chOff x="0" y="0"/>
          <a:chExt cx="0" cy="0"/>
        </a:xfrm>
      </p:grpSpPr>
      <p:sp>
        <p:nvSpPr>
          <p:cNvPr id="48" name="Google Shape;48;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0" name="Google Shape;50;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1" name="Google Shape;51;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2" name="Google Shape;52;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3" name="Google Shape;53;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54"/>
        <p:cNvGrpSpPr/>
        <p:nvPr/>
      </p:nvGrpSpPr>
      <p:grpSpPr>
        <a:xfrm>
          <a:off x="0" y="0"/>
          <a:ext cx="0" cy="0"/>
          <a:chOff x="0" y="0"/>
          <a:chExt cx="0" cy="0"/>
        </a:xfrm>
      </p:grpSpPr>
      <p:sp>
        <p:nvSpPr>
          <p:cNvPr id="55" name="Google Shape;55;p21"/>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7" name="Google Shape;57;p21"/>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8" name="Google Shape;58;p21"/>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59"/>
        <p:cNvGrpSpPr/>
        <p:nvPr/>
      </p:nvGrpSpPr>
      <p:grpSpPr>
        <a:xfrm>
          <a:off x="0" y="0"/>
          <a:ext cx="0" cy="0"/>
          <a:chOff x="0" y="0"/>
          <a:chExt cx="0" cy="0"/>
        </a:xfrm>
      </p:grpSpPr>
      <p:sp>
        <p:nvSpPr>
          <p:cNvPr id="60" name="Google Shape;60;p22"/>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1" name="Google Shape;61;p22"/>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2" name="Google Shape;62;p22"/>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 name="Google Shape;63;p22"/>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4" name="Google Shape;64;p22"/>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5" name="Google Shape;65;p22"/>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und Inhalt ">
  <p:cSld name="Titel und Inhalt ">
    <p:bg>
      <p:bgPr>
        <a:solidFill>
          <a:schemeClr val="lt1"/>
        </a:solidFill>
        <a:effectLst/>
      </p:bgPr>
    </p:bg>
    <p:spTree>
      <p:nvGrpSpPr>
        <p:cNvPr id="1" name="Shape 66"/>
        <p:cNvGrpSpPr/>
        <p:nvPr/>
      </p:nvGrpSpPr>
      <p:grpSpPr>
        <a:xfrm>
          <a:off x="0" y="0"/>
          <a:ext cx="0" cy="0"/>
          <a:chOff x="0" y="0"/>
          <a:chExt cx="0" cy="0"/>
        </a:xfrm>
      </p:grpSpPr>
      <p:sp>
        <p:nvSpPr>
          <p:cNvPr id="67" name="Google Shape;67;p24"/>
          <p:cNvSpPr txBox="1">
            <a:spLocks noGrp="1"/>
          </p:cNvSpPr>
          <p:nvPr>
            <p:ph type="title"/>
          </p:nvPr>
        </p:nvSpPr>
        <p:spPr>
          <a:xfrm>
            <a:off x="6318885" y="3499667"/>
            <a:ext cx="4939666" cy="254281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8" name="Google Shape;68;p24"/>
          <p:cNvCxnSpPr/>
          <p:nvPr/>
        </p:nvCxnSpPr>
        <p:spPr>
          <a:xfrm>
            <a:off x="6347460"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9" name="Google Shape;69;p24"/>
          <p:cNvSpPr txBox="1">
            <a:spLocks noGrp="1"/>
          </p:cNvSpPr>
          <p:nvPr>
            <p:ph type="body" idx="1"/>
          </p:nvPr>
        </p:nvSpPr>
        <p:spPr>
          <a:xfrm>
            <a:off x="603885" y="457201"/>
            <a:ext cx="5198269" cy="2305050"/>
          </a:xfrm>
          <a:prstGeom prst="rect">
            <a:avLst/>
          </a:prstGeom>
          <a:noFill/>
          <a:ln>
            <a:noFill/>
          </a:ln>
        </p:spPr>
        <p:txBody>
          <a:bodyPr spcFirstLastPara="1" wrap="square" lIns="0" tIns="274300" rIns="91425" bIns="45700" anchor="t" anchorCtr="0">
            <a:normAutofit/>
          </a:bodyPr>
          <a:lstStyle>
            <a:lvl1pPr marL="457200" lvl="0" indent="-355600" algn="l">
              <a:lnSpc>
                <a:spcPct val="90000"/>
              </a:lnSpc>
              <a:spcBef>
                <a:spcPts val="1800"/>
              </a:spcBef>
              <a:spcAft>
                <a:spcPts val="0"/>
              </a:spcAft>
              <a:buClr>
                <a:srgbClr val="3F3F3F"/>
              </a:buClr>
              <a:buSzPts val="2000"/>
              <a:buFont typeface="Play"/>
              <a:buAutoNum type="arabicPeriod"/>
              <a:defRPr sz="2000"/>
            </a:lvl1pPr>
            <a:lvl2pPr marL="914400" lvl="1" indent="-355600" algn="l">
              <a:lnSpc>
                <a:spcPct val="90000"/>
              </a:lnSpc>
              <a:spcBef>
                <a:spcPts val="1800"/>
              </a:spcBef>
              <a:spcAft>
                <a:spcPts val="0"/>
              </a:spcAft>
              <a:buClr>
                <a:srgbClr val="3F3F3F"/>
              </a:buClr>
              <a:buSzPts val="2000"/>
              <a:buFont typeface="Play"/>
              <a:buAutoNum type="alphaLcPeriod"/>
              <a:defRPr sz="2000"/>
            </a:lvl2pPr>
            <a:lvl3pPr marL="1371600" lvl="2" indent="-355600" algn="l">
              <a:lnSpc>
                <a:spcPct val="90000"/>
              </a:lnSpc>
              <a:spcBef>
                <a:spcPts val="1800"/>
              </a:spcBef>
              <a:spcAft>
                <a:spcPts val="0"/>
              </a:spcAft>
              <a:buClr>
                <a:srgbClr val="3F3F3F"/>
              </a:buClr>
              <a:buSzPts val="2000"/>
              <a:buFont typeface="Play"/>
              <a:buAutoNum type="arabicParenR"/>
              <a:defRPr sz="2000"/>
            </a:lvl3pPr>
            <a:lvl4pPr marL="1828800" lvl="3" indent="-228600" algn="l">
              <a:lnSpc>
                <a:spcPct val="90000"/>
              </a:lnSpc>
              <a:spcBef>
                <a:spcPts val="1800"/>
              </a:spcBef>
              <a:spcAft>
                <a:spcPts val="0"/>
              </a:spcAft>
              <a:buClr>
                <a:srgbClr val="3F3F3F"/>
              </a:buClr>
              <a:buSzPts val="2000"/>
              <a:buFont typeface="Play"/>
              <a:buNone/>
              <a:defRPr sz="2000"/>
            </a:lvl4pPr>
            <a:lvl5pPr marL="2286000" lvl="4" indent="-355600" algn="l">
              <a:lnSpc>
                <a:spcPct val="90000"/>
              </a:lnSpc>
              <a:spcBef>
                <a:spcPts val="1800"/>
              </a:spcBef>
              <a:spcAft>
                <a:spcPts val="0"/>
              </a:spcAft>
              <a:buClr>
                <a:srgbClr val="3F3F3F"/>
              </a:buClr>
              <a:buSzPts val="2000"/>
              <a:buFont typeface="Play"/>
              <a:buAutoNum type="arabicPeriod"/>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0" name="Google Shape;70;p24"/>
          <p:cNvSpPr txBox="1">
            <a:spLocks noGrp="1"/>
          </p:cNvSpPr>
          <p:nvPr>
            <p:ph type="body" idx="2"/>
          </p:nvPr>
        </p:nvSpPr>
        <p:spPr>
          <a:xfrm>
            <a:off x="594360" y="2810595"/>
            <a:ext cx="5198269" cy="3319513"/>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1" name="Google Shape;71;p2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72" name="Google Shape;72;p24"/>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4"/>
          <p:cNvSpPr/>
          <p:nvPr/>
        </p:nvSpPr>
        <p:spPr>
          <a:xfrm>
            <a:off x="8601559" y="-1416132"/>
            <a:ext cx="2848220" cy="284822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24"/>
          <p:cNvSpPr/>
          <p:nvPr/>
        </p:nvSpPr>
        <p:spPr>
          <a:xfrm>
            <a:off x="6179401" y="-908076"/>
            <a:ext cx="1807674" cy="183210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p24"/>
          <p:cNvSpPr/>
          <p:nvPr/>
        </p:nvSpPr>
        <p:spPr>
          <a:xfrm>
            <a:off x="7827282" y="1627027"/>
            <a:ext cx="1307555" cy="1307555"/>
          </a:xfrm>
          <a:prstGeom prst="ellipse">
            <a:avLst/>
          </a:prstGeom>
          <a:solidFill>
            <a:srgbClr val="CBE27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76"/>
        <p:cNvGrpSpPr/>
        <p:nvPr/>
      </p:nvGrpSpPr>
      <p:grpSpPr>
        <a:xfrm>
          <a:off x="0" y="0"/>
          <a:ext cx="0" cy="0"/>
          <a:chOff x="0" y="0"/>
          <a:chExt cx="0" cy="0"/>
        </a:xfrm>
      </p:grpSpPr>
      <p:sp>
        <p:nvSpPr>
          <p:cNvPr id="77" name="Google Shape;77;p26"/>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8" name="Google Shape;78;p26"/>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9" name="Google Shape;79;p26"/>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0" name="Google Shape;80;p26"/>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1" name="Google Shape;81;p2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82" name="Google Shape;82;p2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83" name="Google Shape;83;p26"/>
          <p:cNvGrpSpPr/>
          <p:nvPr/>
        </p:nvGrpSpPr>
        <p:grpSpPr>
          <a:xfrm rot="-5400000">
            <a:off x="-1340601" y="4196010"/>
            <a:ext cx="3053166" cy="2270813"/>
            <a:chOff x="4881398" y="2159825"/>
            <a:chExt cx="3881604" cy="2778984"/>
          </a:xfrm>
        </p:grpSpPr>
        <p:sp>
          <p:nvSpPr>
            <p:cNvPr id="84" name="Google Shape;84;p26"/>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26"/>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6" name="Google Shape;86;p26"/>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4">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alpenallianz.org/de/projekte/procure/procure-toolbo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jpg"/><Relationship Id="rId17" Type="http://schemas.openxmlformats.org/officeDocument/2006/relationships/image" Target="../media/image20.png"/><Relationship Id="rId2" Type="http://schemas.openxmlformats.org/officeDocument/2006/relationships/notesSlide" Target="../notesSlides/notesSlide4.xml"/><Relationship Id="rId16"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17.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1" descr="Ein Bild, das Text, Schrift, Screenshot, Grafiken enthält.&#10;&#10;Automatisch generierte Beschreibung"/>
          <p:cNvPicPr preferRelativeResize="0"/>
          <p:nvPr/>
        </p:nvPicPr>
        <p:blipFill rotWithShape="1">
          <a:blip r:embed="rId3">
            <a:alphaModFix/>
          </a:blip>
          <a:srcRect/>
          <a:stretch/>
        </p:blipFill>
        <p:spPr>
          <a:xfrm>
            <a:off x="6418225" y="4825316"/>
            <a:ext cx="5273749" cy="1904297"/>
          </a:xfrm>
          <a:prstGeom prst="rect">
            <a:avLst/>
          </a:prstGeom>
          <a:noFill/>
          <a:ln>
            <a:noFill/>
          </a:ln>
        </p:spPr>
      </p:pic>
      <p:sp>
        <p:nvSpPr>
          <p:cNvPr id="111" name="Google Shape;111;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a:solidFill>
                  <a:srgbClr val="3F3F3F"/>
                </a:solidFill>
                <a:latin typeface="Aptos" panose="020B0004020202020204" pitchFamily="34" charset="0"/>
                <a:sym typeface="Arial"/>
              </a:rPr>
              <a:t>Datum</a:t>
            </a:r>
            <a:endParaRPr sz="1400" b="0" i="0" u="none" strike="noStrike" cap="none">
              <a:solidFill>
                <a:srgbClr val="000000"/>
              </a:solidFill>
              <a:latin typeface="Aptos" panose="020B0004020202020204" pitchFamily="34" charset="0"/>
              <a:sym typeface="Arial"/>
            </a:endParaRPr>
          </a:p>
        </p:txBody>
      </p:sp>
      <p:sp>
        <p:nvSpPr>
          <p:cNvPr id="112" name="Google Shape;112;p1"/>
          <p:cNvSpPr txBox="1"/>
          <p:nvPr/>
        </p:nvSpPr>
        <p:spPr>
          <a:xfrm>
            <a:off x="6309904" y="2291232"/>
            <a:ext cx="5882100" cy="1569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de-DE" sz="3200" b="1" i="0" u="none" strike="noStrike" cap="none" dirty="0">
                <a:solidFill>
                  <a:srgbClr val="3F3F3F"/>
                </a:solidFill>
                <a:latin typeface="Aptos" panose="020B0004020202020204" pitchFamily="34" charset="0"/>
                <a:ea typeface="Play"/>
                <a:cs typeface="Play"/>
                <a:sym typeface="Play"/>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Modul 3: Verwendung von </a:t>
            </a:r>
            <a:r>
              <a:rPr lang="de-DE" sz="3200" b="1" dirty="0">
                <a:solidFill>
                  <a:srgbClr val="3F3F3F"/>
                </a:solidFill>
                <a:latin typeface="Aptos" panose="020B0004020202020204" pitchFamily="34" charset="0"/>
                <a:ea typeface="Play"/>
                <a:cs typeface="Play"/>
                <a:sym typeface="Play"/>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Gütezeichen</a:t>
            </a:r>
            <a:r>
              <a:rPr lang="de-DE" sz="3200" b="1" i="0" u="none" strike="noStrike" cap="none" dirty="0">
                <a:solidFill>
                  <a:srgbClr val="3F3F3F"/>
                </a:solidFill>
                <a:latin typeface="Aptos" panose="020B0004020202020204" pitchFamily="34" charset="0"/>
                <a:ea typeface="Play"/>
                <a:cs typeface="Play"/>
                <a:sym typeface="Play"/>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im Beschaffungsprozess</a:t>
            </a:r>
            <a:endParaRPr sz="3200" b="1" i="0" u="none" strike="noStrike" cap="none" dirty="0">
              <a:solidFill>
                <a:srgbClr val="3F3F3F"/>
              </a:solidFill>
              <a:latin typeface="Aptos" panose="020B0004020202020204" pitchFamily="34" charset="0"/>
              <a:ea typeface="Play"/>
              <a:cs typeface="Play"/>
              <a:sym typeface="Play"/>
            </a:endParaRPr>
          </a:p>
        </p:txBody>
      </p:sp>
      <p:pic>
        <p:nvPicPr>
          <p:cNvPr id="113" name="Google Shape;113;p1" descr="Ein Bild, das Screenshot, Grafiken, Schrift, Grafikdesign enthält.&#10;&#10;Automatisch generierte Beschreibung"/>
          <p:cNvPicPr preferRelativeResize="0"/>
          <p:nvPr/>
        </p:nvPicPr>
        <p:blipFill rotWithShape="1">
          <a:blip r:embed="rId4">
            <a:alphaModFix/>
          </a:blip>
          <a:srcRect/>
          <a:stretch/>
        </p:blipFill>
        <p:spPr>
          <a:xfrm>
            <a:off x="2671385" y="2224159"/>
            <a:ext cx="3409143" cy="1861207"/>
          </a:xfrm>
          <a:prstGeom prst="rect">
            <a:avLst/>
          </a:prstGeom>
          <a:noFill/>
          <a:ln>
            <a:noFill/>
          </a:ln>
        </p:spPr>
      </p:pic>
      <p:sp>
        <p:nvSpPr>
          <p:cNvPr id="116" name="Google Shape;116;p1"/>
          <p:cNvSpPr txBox="1"/>
          <p:nvPr/>
        </p:nvSpPr>
        <p:spPr>
          <a:xfrm>
            <a:off x="6309904" y="1921900"/>
            <a:ext cx="48914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1" i="0" u="none" strike="noStrike" cap="none" dirty="0">
                <a:solidFill>
                  <a:srgbClr val="3F3F3F"/>
                </a:solidFill>
                <a:latin typeface="Aptos" panose="020B0004020202020204" pitchFamily="34" charset="0"/>
                <a:ea typeface="Play"/>
                <a:cs typeface="Play"/>
                <a:sym typeface="Play"/>
              </a:rPr>
              <a:t>Lehrplan für nachhaltige Beschaffung </a:t>
            </a:r>
            <a:endParaRPr sz="1800" b="1" i="0" u="none" strike="noStrike" cap="none" dirty="0">
              <a:solidFill>
                <a:srgbClr val="3F3F3F"/>
              </a:solidFill>
              <a:latin typeface="Aptos" panose="020B0004020202020204" pitchFamily="34" charset="0"/>
              <a:ea typeface="Play"/>
              <a:cs typeface="Play"/>
              <a:sym typeface="Play"/>
            </a:endParaRPr>
          </a:p>
        </p:txBody>
      </p:sp>
      <p:pic>
        <p:nvPicPr>
          <p:cNvPr id="3" name="Grafik 2">
            <a:extLst>
              <a:ext uri="{FF2B5EF4-FFF2-40B4-BE49-F238E27FC236}">
                <a16:creationId xmlns:a16="http://schemas.microsoft.com/office/drawing/2014/main" id="{F9386C5B-2C28-21DA-A1D4-7DCE7DBA2D99}"/>
              </a:ext>
            </a:extLst>
          </p:cNvPr>
          <p:cNvPicPr>
            <a:picLocks noChangeAspect="1"/>
          </p:cNvPicPr>
          <p:nvPr/>
        </p:nvPicPr>
        <p:blipFill>
          <a:blip r:embed="rId5"/>
          <a:stretch>
            <a:fillRect/>
          </a:stretch>
        </p:blipFill>
        <p:spPr>
          <a:xfrm>
            <a:off x="144780" y="5042486"/>
            <a:ext cx="3970020" cy="15880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40"/>
          <p:cNvSpPr txBox="1">
            <a:spLocks noGrp="1"/>
          </p:cNvSpPr>
          <p:nvPr>
            <p:ph type="title"/>
          </p:nvPr>
        </p:nvSpPr>
        <p:spPr>
          <a:xfrm>
            <a:off x="594350" y="189575"/>
            <a:ext cx="86640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Soziale Managementsysteme und Mitgliederprogramme</a:t>
            </a:r>
            <a:endParaRPr dirty="0">
              <a:latin typeface="Aptos Serif" panose="02020604070405020304" pitchFamily="18" charset="0"/>
              <a:cs typeface="Aptos Serif" panose="02020604070405020304" pitchFamily="18" charset="0"/>
            </a:endParaRPr>
          </a:p>
        </p:txBody>
      </p:sp>
      <p:sp>
        <p:nvSpPr>
          <p:cNvPr id="201" name="Google Shape;201;p40"/>
          <p:cNvSpPr txBox="1">
            <a:spLocks noGrp="1"/>
          </p:cNvSpPr>
          <p:nvPr>
            <p:ph type="body" idx="1"/>
          </p:nvPr>
        </p:nvSpPr>
        <p:spPr>
          <a:xfrm>
            <a:off x="619563" y="2281925"/>
            <a:ext cx="8157300" cy="3708600"/>
          </a:xfrm>
          <a:prstGeom prst="rect">
            <a:avLst/>
          </a:prstGeom>
          <a:noFill/>
          <a:ln>
            <a:noFill/>
          </a:ln>
        </p:spPr>
        <p:txBody>
          <a:bodyPr spcFirstLastPara="1" wrap="square" lIns="0" tIns="228600" rIns="0" bIns="0" anchor="t" anchorCtr="0">
            <a:normAutofit lnSpcReduction="10000"/>
          </a:bodyPr>
          <a:lstStyle/>
          <a:p>
            <a:pPr marL="596900" marR="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Umweltbezogene Managementsysteme</a:t>
            </a:r>
            <a:endParaRPr sz="2000" b="0" dirty="0">
              <a:solidFill>
                <a:schemeClr val="dk1"/>
              </a:solidFill>
              <a:latin typeface="Aptos" panose="020B0004020202020204" pitchFamily="34" charset="0"/>
            </a:endParaRPr>
          </a:p>
          <a:p>
            <a:pPr marR="0" lvl="1" algn="l" rtl="0">
              <a:lnSpc>
                <a:spcPct val="100000"/>
              </a:lnSpc>
              <a:spcBef>
                <a:spcPts val="1200"/>
              </a:spcBef>
              <a:spcAft>
                <a:spcPts val="0"/>
              </a:spcAft>
              <a:buClr>
                <a:schemeClr val="dk1"/>
              </a:buClr>
              <a:buSzPts val="2000"/>
              <a:buFont typeface="Arial" panose="020B0604020202020204" pitchFamily="34" charset="0"/>
              <a:buChar char="•"/>
            </a:pPr>
            <a:r>
              <a:rPr lang="de-DE" dirty="0">
                <a:solidFill>
                  <a:schemeClr val="dk1"/>
                </a:solidFill>
                <a:latin typeface="Aptos" panose="020B0004020202020204" pitchFamily="34" charset="0"/>
              </a:rPr>
              <a:t>EMAS und ISO 14001 (ISO 14001 ohne offiziellem Logo)</a:t>
            </a:r>
            <a:endParaRPr dirty="0">
              <a:solidFill>
                <a:schemeClr val="dk1"/>
              </a:solidFill>
              <a:latin typeface="Aptos" panose="020B0004020202020204" pitchFamily="34" charset="0"/>
            </a:endParaRPr>
          </a:p>
          <a:p>
            <a:pPr marR="0" lvl="1" algn="l" rtl="0">
              <a:lnSpc>
                <a:spcPct val="100000"/>
              </a:lnSpc>
              <a:spcBef>
                <a:spcPts val="1200"/>
              </a:spcBef>
              <a:spcAft>
                <a:spcPts val="0"/>
              </a:spcAft>
              <a:buClr>
                <a:schemeClr val="dk1"/>
              </a:buClr>
              <a:buSzPts val="2000"/>
              <a:buFont typeface="Arial" panose="020B0604020202020204" pitchFamily="34" charset="0"/>
              <a:buChar char="•"/>
            </a:pPr>
            <a:r>
              <a:rPr lang="de-DE" dirty="0">
                <a:solidFill>
                  <a:schemeClr val="dk1"/>
                </a:solidFill>
                <a:latin typeface="Aptos" panose="020B0004020202020204" pitchFamily="34" charset="0"/>
              </a:rPr>
              <a:t>Einstiegs- und Förderprogramme, z. B. Ökoprofit</a:t>
            </a:r>
            <a:endParaRPr dirty="0">
              <a:solidFill>
                <a:schemeClr val="dk1"/>
              </a:solidFill>
              <a:latin typeface="Aptos" panose="020B0004020202020204" pitchFamily="34" charset="0"/>
            </a:endParaRPr>
          </a:p>
          <a:p>
            <a:pPr marL="596900" marR="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Managementsysteme für soziale Standards</a:t>
            </a:r>
            <a:endParaRPr sz="2000" b="0" dirty="0">
              <a:solidFill>
                <a:schemeClr val="dk1"/>
              </a:solidFill>
              <a:latin typeface="Aptos" panose="020B0004020202020204" pitchFamily="34" charset="0"/>
            </a:endParaRPr>
          </a:p>
          <a:p>
            <a:pPr marR="0" lvl="1" algn="l" rtl="0">
              <a:lnSpc>
                <a:spcPct val="100000"/>
              </a:lnSpc>
              <a:spcBef>
                <a:spcPts val="1200"/>
              </a:spcBef>
              <a:spcAft>
                <a:spcPts val="0"/>
              </a:spcAft>
              <a:buClr>
                <a:schemeClr val="dk1"/>
              </a:buClr>
              <a:buSzPts val="2000"/>
              <a:buFont typeface="Arial" panose="020B0604020202020204" pitchFamily="34" charset="0"/>
              <a:buChar char="•"/>
            </a:pPr>
            <a:r>
              <a:rPr lang="de-DE" dirty="0">
                <a:solidFill>
                  <a:schemeClr val="dk1"/>
                </a:solidFill>
                <a:latin typeface="Aptos" panose="020B0004020202020204" pitchFamily="34" charset="0"/>
              </a:rPr>
              <a:t>SA8000-Standard (basiert auf den ILO-Kernarbeitsnormen) </a:t>
            </a:r>
            <a:endParaRPr dirty="0">
              <a:solidFill>
                <a:schemeClr val="dk1"/>
              </a:solidFill>
              <a:latin typeface="Aptos" panose="020B0004020202020204" pitchFamily="34" charset="0"/>
            </a:endParaRPr>
          </a:p>
          <a:p>
            <a:pPr marL="596900" marR="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Mitgliederprogramm inkl. Audit - Mitgliedsunternehmen müssen soziale Standards umsetzen</a:t>
            </a:r>
            <a:endParaRPr sz="2000" b="0" dirty="0">
              <a:solidFill>
                <a:schemeClr val="dk1"/>
              </a:solidFill>
              <a:latin typeface="Aptos" panose="020B0004020202020204" pitchFamily="34" charset="0"/>
            </a:endParaRPr>
          </a:p>
          <a:p>
            <a:pPr marL="1028700" lvl="1" indent="-342900" algn="l" rtl="0">
              <a:lnSpc>
                <a:spcPct val="100000"/>
              </a:lnSpc>
              <a:spcBef>
                <a:spcPts val="1200"/>
              </a:spcBef>
              <a:spcAft>
                <a:spcPts val="0"/>
              </a:spcAft>
              <a:buSzPts val="2000"/>
              <a:buFont typeface="Arial" panose="020B0604020202020204" pitchFamily="34" charset="0"/>
              <a:buChar char="•"/>
            </a:pPr>
            <a:r>
              <a:rPr lang="de-DE" dirty="0">
                <a:latin typeface="Aptos" panose="020B0004020202020204" pitchFamily="34" charset="0"/>
              </a:rPr>
              <a:t>Fair Wear </a:t>
            </a:r>
            <a:r>
              <a:rPr lang="de-DE" dirty="0" err="1">
                <a:latin typeface="Aptos" panose="020B0004020202020204" pitchFamily="34" charset="0"/>
              </a:rPr>
              <a:t>Foundation</a:t>
            </a:r>
            <a:r>
              <a:rPr lang="de-DE" dirty="0">
                <a:latin typeface="Aptos" panose="020B0004020202020204" pitchFamily="34" charset="0"/>
              </a:rPr>
              <a:t> (Textilbranche)</a:t>
            </a:r>
            <a:endParaRPr dirty="0">
              <a:latin typeface="Aptos" panose="020B0004020202020204" pitchFamily="34" charset="0"/>
            </a:endParaRPr>
          </a:p>
        </p:txBody>
      </p:sp>
      <p:pic>
        <p:nvPicPr>
          <p:cNvPr id="202" name="Google Shape;202;p40"/>
          <p:cNvPicPr preferRelativeResize="0"/>
          <p:nvPr/>
        </p:nvPicPr>
        <p:blipFill rotWithShape="1">
          <a:blip r:embed="rId3">
            <a:alphaModFix/>
          </a:blip>
          <a:srcRect/>
          <a:stretch/>
        </p:blipFill>
        <p:spPr>
          <a:xfrm>
            <a:off x="8631105" y="4982370"/>
            <a:ext cx="2234722" cy="1251444"/>
          </a:xfrm>
          <a:prstGeom prst="rect">
            <a:avLst/>
          </a:prstGeom>
          <a:noFill/>
          <a:ln>
            <a:noFill/>
          </a:ln>
        </p:spPr>
      </p:pic>
      <p:pic>
        <p:nvPicPr>
          <p:cNvPr id="203" name="Google Shape;203;p40"/>
          <p:cNvPicPr preferRelativeResize="0"/>
          <p:nvPr/>
        </p:nvPicPr>
        <p:blipFill rotWithShape="1">
          <a:blip r:embed="rId4">
            <a:alphaModFix/>
          </a:blip>
          <a:srcRect/>
          <a:stretch/>
        </p:blipFill>
        <p:spPr>
          <a:xfrm>
            <a:off x="9193324" y="2978695"/>
            <a:ext cx="1110283" cy="1675899"/>
          </a:xfrm>
          <a:prstGeom prst="rect">
            <a:avLst/>
          </a:prstGeom>
          <a:noFill/>
          <a:ln>
            <a:noFill/>
          </a:ln>
        </p:spPr>
      </p:pic>
      <p:pic>
        <p:nvPicPr>
          <p:cNvPr id="204" name="Google Shape;204;p40"/>
          <p:cNvPicPr preferRelativeResize="0"/>
          <p:nvPr/>
        </p:nvPicPr>
        <p:blipFill rotWithShape="1">
          <a:blip r:embed="rId5">
            <a:alphaModFix/>
          </a:blip>
          <a:srcRect/>
          <a:stretch/>
        </p:blipFill>
        <p:spPr>
          <a:xfrm>
            <a:off x="9378521" y="1783177"/>
            <a:ext cx="2554783" cy="1021913"/>
          </a:xfrm>
          <a:prstGeom prst="rect">
            <a:avLst/>
          </a:prstGeom>
          <a:noFill/>
          <a:ln>
            <a:noFill/>
          </a:ln>
        </p:spPr>
      </p:pic>
      <p:pic>
        <p:nvPicPr>
          <p:cNvPr id="205" name="Google Shape;205;p40" descr="Ein Bild, das Grafiken, Grafikdesign, Schrift, Logo enthält.&#10;&#10;KI-generierte Inhalte können fehlerhaft sein."/>
          <p:cNvPicPr preferRelativeResize="0"/>
          <p:nvPr/>
        </p:nvPicPr>
        <p:blipFill rotWithShape="1">
          <a:blip r:embed="rId6">
            <a:alphaModFix/>
          </a:blip>
          <a:srcRect/>
          <a:stretch/>
        </p:blipFill>
        <p:spPr>
          <a:xfrm>
            <a:off x="7886705" y="1122359"/>
            <a:ext cx="1306624" cy="178571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43"/>
          <p:cNvSpPr txBox="1">
            <a:spLocks noGrp="1"/>
          </p:cNvSpPr>
          <p:nvPr>
            <p:ph type="title"/>
          </p:nvPr>
        </p:nvSpPr>
        <p:spPr>
          <a:xfrm>
            <a:off x="575300" y="278125"/>
            <a:ext cx="647430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2. Verwendung von Gütezeichen in Ausschreibungen</a:t>
            </a:r>
            <a:endParaRPr dirty="0">
              <a:latin typeface="Aptos Serif" panose="02020604070405020304" pitchFamily="18" charset="0"/>
              <a:cs typeface="Aptos Serif" panose="02020604070405020304" pitchFamily="18" charset="0"/>
            </a:endParaRPr>
          </a:p>
        </p:txBody>
      </p:sp>
      <p:sp>
        <p:nvSpPr>
          <p:cNvPr id="212" name="Google Shape;212;p43"/>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4"/>
          <p:cNvSpPr txBox="1">
            <a:spLocks noGrp="1"/>
          </p:cNvSpPr>
          <p:nvPr>
            <p:ph type="title"/>
          </p:nvPr>
        </p:nvSpPr>
        <p:spPr>
          <a:xfrm>
            <a:off x="594359" y="372455"/>
            <a:ext cx="82449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Wie können Gütezeichen in Ausschreibungen verwendet werden?</a:t>
            </a:r>
            <a:endParaRPr dirty="0">
              <a:latin typeface="Aptos Serif" panose="02020604070405020304" pitchFamily="18" charset="0"/>
              <a:cs typeface="Aptos Serif" panose="02020604070405020304" pitchFamily="18" charset="0"/>
            </a:endParaRPr>
          </a:p>
        </p:txBody>
      </p:sp>
      <p:sp>
        <p:nvSpPr>
          <p:cNvPr id="219" name="Google Shape;219;p44"/>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571500" lvl="0" indent="-342900" algn="l" rtl="0">
              <a:lnSpc>
                <a:spcPct val="80000"/>
              </a:lnSpc>
              <a:spcBef>
                <a:spcPts val="2200"/>
              </a:spcBef>
              <a:spcAft>
                <a:spcPts val="0"/>
              </a:spcAft>
              <a:buSzPts val="2400"/>
              <a:buFont typeface="Arial" panose="020B0604020202020204" pitchFamily="34" charset="0"/>
              <a:buChar char="•"/>
            </a:pPr>
            <a:r>
              <a:rPr lang="de-DE" dirty="0">
                <a:latin typeface="Aptos" panose="020B0004020202020204" pitchFamily="34" charset="0"/>
              </a:rPr>
              <a:t>Anforderungen an Gütezeichen </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panose="020B0604020202020204" pitchFamily="34" charset="0"/>
              <a:buChar char="•"/>
            </a:pPr>
            <a:r>
              <a:rPr lang="de-DE" dirty="0">
                <a:latin typeface="Aptos" panose="020B0004020202020204" pitchFamily="34" charset="0"/>
              </a:rPr>
              <a:t>Verwendung der Kriterien von Gütezeichen als technische Spezifikationen</a:t>
            </a:r>
            <a:endParaRPr dirty="0">
              <a:latin typeface="Aptos" panose="020B0004020202020204" pitchFamily="34" charset="0"/>
            </a:endParaRPr>
          </a:p>
          <a:p>
            <a:pPr marL="571500" lvl="0" indent="-342900" algn="l" rtl="0">
              <a:lnSpc>
                <a:spcPct val="80000"/>
              </a:lnSpc>
              <a:spcBef>
                <a:spcPts val="2200"/>
              </a:spcBef>
              <a:spcAft>
                <a:spcPts val="0"/>
              </a:spcAft>
              <a:buSzPts val="2400"/>
              <a:buFont typeface="Arial" panose="020B0604020202020204" pitchFamily="34" charset="0"/>
              <a:buChar char="•"/>
            </a:pPr>
            <a:r>
              <a:rPr lang="de-DE" dirty="0">
                <a:latin typeface="Aptos" panose="020B0004020202020204" pitchFamily="34" charset="0"/>
              </a:rPr>
              <a:t>Hilfe bei der Überprüfung der Konformität</a:t>
            </a:r>
            <a:endParaRPr dirty="0">
              <a:latin typeface="Aptos"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5"/>
          <p:cNvSpPr txBox="1">
            <a:spLocks noGrp="1"/>
          </p:cNvSpPr>
          <p:nvPr>
            <p:ph type="title"/>
          </p:nvPr>
        </p:nvSpPr>
        <p:spPr>
          <a:xfrm>
            <a:off x="594350" y="372455"/>
            <a:ext cx="113214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Anforderungen an Gütezeichen </a:t>
            </a:r>
            <a:br>
              <a:rPr lang="de-DE" dirty="0">
                <a:latin typeface="Aptos Serif" panose="02020604070405020304" pitchFamily="18" charset="0"/>
                <a:cs typeface="Aptos Serif" panose="02020604070405020304" pitchFamily="18" charset="0"/>
              </a:rPr>
            </a:br>
            <a:r>
              <a:rPr lang="de-DE" dirty="0">
                <a:latin typeface="Aptos Serif" panose="02020604070405020304" pitchFamily="18" charset="0"/>
                <a:cs typeface="Aptos Serif" panose="02020604070405020304" pitchFamily="18" charset="0"/>
              </a:rPr>
              <a:t>aus der EU-Vergaberichtlinie </a:t>
            </a:r>
            <a:r>
              <a:rPr lang="de-DE" sz="2000" dirty="0">
                <a:latin typeface="Aptos Serif" panose="02020604070405020304" pitchFamily="18" charset="0"/>
                <a:cs typeface="Aptos Serif" panose="02020604070405020304" pitchFamily="18" charset="0"/>
              </a:rPr>
              <a:t>2014/24/EU, Art. 43</a:t>
            </a:r>
            <a:endParaRPr sz="2000" dirty="0">
              <a:latin typeface="Aptos Serif" panose="02020604070405020304" pitchFamily="18" charset="0"/>
              <a:cs typeface="Aptos Serif" panose="02020604070405020304" pitchFamily="18" charset="0"/>
            </a:endParaRPr>
          </a:p>
        </p:txBody>
      </p:sp>
      <p:sp>
        <p:nvSpPr>
          <p:cNvPr id="226" name="Google Shape;226;p45"/>
          <p:cNvSpPr txBox="1">
            <a:spLocks noGrp="1"/>
          </p:cNvSpPr>
          <p:nvPr>
            <p:ph type="body" idx="1"/>
          </p:nvPr>
        </p:nvSpPr>
        <p:spPr>
          <a:xfrm>
            <a:off x="594350" y="2281925"/>
            <a:ext cx="11321400" cy="4417200"/>
          </a:xfrm>
          <a:prstGeom prst="rect">
            <a:avLst/>
          </a:prstGeom>
          <a:noFill/>
          <a:ln>
            <a:noFill/>
          </a:ln>
        </p:spPr>
        <p:txBody>
          <a:bodyPr spcFirstLastPara="1" wrap="square" lIns="0" tIns="228600" rIns="0" bIns="0" anchor="t" anchorCtr="0">
            <a:noAutofit/>
          </a:bodyPr>
          <a:lstStyle/>
          <a:p>
            <a:pPr marL="0" lvl="0" indent="0" algn="l" rtl="0">
              <a:lnSpc>
                <a:spcPct val="100000"/>
              </a:lnSpc>
              <a:spcBef>
                <a:spcPts val="300"/>
              </a:spcBef>
              <a:spcAft>
                <a:spcPts val="0"/>
              </a:spcAft>
              <a:buNone/>
            </a:pPr>
            <a:r>
              <a:rPr lang="de-DE" sz="2000" b="0" dirty="0">
                <a:solidFill>
                  <a:schemeClr val="dk1"/>
                </a:solidFill>
                <a:latin typeface="Aptos" panose="020B0004020202020204" pitchFamily="34" charset="0"/>
              </a:rPr>
              <a:t>Gütezeichen, die in Ausschreibungen als Nachweis für die Erfüllung von Anforderungen verwendet werden dürfen, müssen u. a. folgende Anforderungen erfüllen: </a:t>
            </a:r>
            <a:endParaRPr sz="2000" b="0" dirty="0">
              <a:solidFill>
                <a:schemeClr val="dk1"/>
              </a:solidFill>
              <a:latin typeface="Aptos" panose="020B0004020202020204" pitchFamily="34" charset="0"/>
            </a:endParaRPr>
          </a:p>
          <a:p>
            <a:pPr marL="596900" lvl="0" indent="-342900" algn="l" rtl="0">
              <a:lnSpc>
                <a:spcPct val="100000"/>
              </a:lnSpc>
              <a:spcBef>
                <a:spcPts val="3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Die Anforderungen der Gütezeichen betreffen ausschließlich Kriterien, die mit dem Auftragsgegenstand in Verbindung stehen.</a:t>
            </a:r>
            <a:endParaRPr sz="2000" b="0" dirty="0">
              <a:solidFill>
                <a:schemeClr val="dk1"/>
              </a:solidFill>
              <a:latin typeface="Aptos" panose="020B0004020202020204" pitchFamily="34" charset="0"/>
            </a:endParaRPr>
          </a:p>
          <a:p>
            <a:pPr marL="596900" lvl="0" indent="-342900" algn="l" rtl="0">
              <a:lnSpc>
                <a:spcPct val="100000"/>
              </a:lnSpc>
              <a:spcBef>
                <a:spcPts val="3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Die Anforderungen der Gütezeichen basieren auf objektiv überprüfbaren und nicht diskriminierenden Kriterien.</a:t>
            </a:r>
            <a:endParaRPr sz="2000" b="0" dirty="0">
              <a:solidFill>
                <a:schemeClr val="dk1"/>
              </a:solidFill>
              <a:latin typeface="Aptos" panose="020B0004020202020204" pitchFamily="34" charset="0"/>
            </a:endParaRPr>
          </a:p>
          <a:p>
            <a:pPr marL="596900" lvl="0" indent="-342900" algn="l" rtl="0">
              <a:lnSpc>
                <a:spcPct val="100000"/>
              </a:lnSpc>
              <a:spcBef>
                <a:spcPts val="3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Die Gütezeichen wurden im Rahmen eines offenen und transparenten Verfahrens erstellt an dem sich alle relevanten Interessengruppen beteiligen können.</a:t>
            </a:r>
            <a:endParaRPr sz="2000" b="0" dirty="0">
              <a:solidFill>
                <a:schemeClr val="dk1"/>
              </a:solidFill>
              <a:latin typeface="Aptos" panose="020B0004020202020204" pitchFamily="34" charset="0"/>
            </a:endParaRPr>
          </a:p>
          <a:p>
            <a:pPr marL="596900" lvl="0" indent="-342900" algn="l" rtl="0">
              <a:lnSpc>
                <a:spcPct val="100000"/>
              </a:lnSpc>
              <a:spcBef>
                <a:spcPts val="3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Das Gütezeichen ist allen interessierten Parteien zugänglich.</a:t>
            </a:r>
            <a:endParaRPr sz="2000" b="0" dirty="0">
              <a:solidFill>
                <a:schemeClr val="dk1"/>
              </a:solidFill>
              <a:latin typeface="Aptos" panose="020B0004020202020204" pitchFamily="34" charset="0"/>
            </a:endParaRPr>
          </a:p>
          <a:p>
            <a:pPr marL="596900" lvl="0" indent="-342900" algn="l" rtl="0">
              <a:lnSpc>
                <a:spcPct val="100000"/>
              </a:lnSpc>
              <a:spcBef>
                <a:spcPts val="3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Die Anforderungen des Gütezeichens werden von einem Dritten festgelegt, auf den der Unternehmer, der das Gütezeichen beantragt, keinen ausschlaggebenden Einfluss ausüben kann.</a:t>
            </a:r>
            <a:endParaRPr sz="2000" b="0" i="1" dirty="0">
              <a:solidFill>
                <a:schemeClr val="dk1"/>
              </a:solidFill>
              <a:latin typeface="Aptos"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8"/>
          <p:cNvSpPr txBox="1">
            <a:spLocks noGrp="1"/>
          </p:cNvSpPr>
          <p:nvPr>
            <p:ph type="title"/>
          </p:nvPr>
        </p:nvSpPr>
        <p:spPr>
          <a:xfrm>
            <a:off x="594359" y="358388"/>
            <a:ext cx="97455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Zulässigkeit von Gütezeichen</a:t>
            </a:r>
            <a:endParaRPr dirty="0">
              <a:latin typeface="Aptos Serif" panose="02020604070405020304" pitchFamily="18" charset="0"/>
              <a:cs typeface="Aptos Serif" panose="02020604070405020304" pitchFamily="18" charset="0"/>
            </a:endParaRPr>
          </a:p>
        </p:txBody>
      </p:sp>
      <p:sp>
        <p:nvSpPr>
          <p:cNvPr id="233" name="Google Shape;233;p48"/>
          <p:cNvSpPr txBox="1">
            <a:spLocks noGrp="1"/>
          </p:cNvSpPr>
          <p:nvPr>
            <p:ph type="body" idx="1"/>
          </p:nvPr>
        </p:nvSpPr>
        <p:spPr>
          <a:xfrm>
            <a:off x="594359" y="2281918"/>
            <a:ext cx="9115698" cy="4040505"/>
          </a:xfrm>
          <a:prstGeom prst="rect">
            <a:avLst/>
          </a:prstGeom>
          <a:noFill/>
          <a:ln>
            <a:noFill/>
          </a:ln>
        </p:spPr>
        <p:txBody>
          <a:bodyPr spcFirstLastPara="1" wrap="square" lIns="0" tIns="228600" rIns="0" bIns="0" anchor="t" anchorCtr="0">
            <a:normAutofit/>
          </a:bodyPr>
          <a:lstStyle/>
          <a:p>
            <a:pPr marL="0" lvl="0" indent="0" algn="l" rtl="0">
              <a:lnSpc>
                <a:spcPct val="100000"/>
              </a:lnSpc>
              <a:spcBef>
                <a:spcPts val="1200"/>
              </a:spcBef>
              <a:spcAft>
                <a:spcPts val="0"/>
              </a:spcAft>
              <a:buNone/>
            </a:pPr>
            <a:r>
              <a:rPr lang="de-DE" sz="2000" b="0" dirty="0">
                <a:solidFill>
                  <a:schemeClr val="dk1"/>
                </a:solidFill>
                <a:latin typeface="Aptos" panose="020B0004020202020204" pitchFamily="34" charset="0"/>
              </a:rPr>
              <a:t>Umweltkennzeichnungen Typ I können in der öffentlichen Auftragsvergabe verwendet werden.</a:t>
            </a:r>
            <a:endParaRPr sz="2000" b="0" dirty="0">
              <a:solidFill>
                <a:schemeClr val="dk1"/>
              </a:solidFill>
              <a:latin typeface="Aptos" panose="020B0004020202020204" pitchFamily="34" charset="0"/>
            </a:endParaRPr>
          </a:p>
          <a:p>
            <a:pPr marL="0" lvl="0" indent="0" algn="l" rtl="0">
              <a:lnSpc>
                <a:spcPct val="100000"/>
              </a:lnSpc>
              <a:spcBef>
                <a:spcPts val="1200"/>
              </a:spcBef>
              <a:spcAft>
                <a:spcPts val="0"/>
              </a:spcAft>
              <a:buNone/>
            </a:pPr>
            <a:r>
              <a:rPr lang="de-DE" sz="2000" b="0" dirty="0">
                <a:solidFill>
                  <a:schemeClr val="dk1"/>
                </a:solidFill>
                <a:latin typeface="Aptos" panose="020B0004020202020204" pitchFamily="34" charset="0"/>
              </a:rPr>
              <a:t>Beispiele für Umweltkennzeichnungen Typ I:</a:t>
            </a:r>
            <a:endParaRPr sz="2000" b="0" dirty="0">
              <a:solidFill>
                <a:schemeClr val="dk1"/>
              </a:solidFill>
              <a:latin typeface="Aptos" panose="020B0004020202020204" pitchFamily="34" charset="0"/>
            </a:endParaRPr>
          </a:p>
          <a:p>
            <a:pPr marL="457200" lvl="0" indent="-355600" algn="l" rtl="0">
              <a:lnSpc>
                <a:spcPct val="100000"/>
              </a:lnSpc>
              <a:spcBef>
                <a:spcPts val="1200"/>
              </a:spcBef>
              <a:spcAft>
                <a:spcPts val="0"/>
              </a:spcAft>
              <a:buClr>
                <a:schemeClr val="dk1"/>
              </a:buClr>
              <a:buSzPts val="2000"/>
              <a:buChar char="●"/>
            </a:pPr>
            <a:r>
              <a:rPr lang="de-DE" sz="2000" b="0" dirty="0">
                <a:solidFill>
                  <a:schemeClr val="dk1"/>
                </a:solidFill>
                <a:latin typeface="Aptos" panose="020B0004020202020204" pitchFamily="34" charset="0"/>
              </a:rPr>
              <a:t>EU-</a:t>
            </a:r>
            <a:r>
              <a:rPr lang="de-DE" sz="2000" b="0" dirty="0" err="1">
                <a:solidFill>
                  <a:schemeClr val="dk1"/>
                </a:solidFill>
                <a:latin typeface="Aptos" panose="020B0004020202020204" pitchFamily="34" charset="0"/>
              </a:rPr>
              <a:t>Ecolabel</a:t>
            </a:r>
            <a:endParaRPr sz="2000" b="0" dirty="0">
              <a:solidFill>
                <a:schemeClr val="dk1"/>
              </a:solidFill>
              <a:latin typeface="Aptos" panose="020B0004020202020204" pitchFamily="34" charset="0"/>
            </a:endParaRPr>
          </a:p>
          <a:p>
            <a:pPr marL="457200" lvl="0" indent="-355600" algn="l" rtl="0">
              <a:lnSpc>
                <a:spcPct val="100000"/>
              </a:lnSpc>
              <a:spcBef>
                <a:spcPts val="0"/>
              </a:spcBef>
              <a:spcAft>
                <a:spcPts val="0"/>
              </a:spcAft>
              <a:buClr>
                <a:schemeClr val="dk1"/>
              </a:buClr>
              <a:buSzPts val="2000"/>
              <a:buChar char="●"/>
            </a:pPr>
            <a:r>
              <a:rPr lang="de-DE" sz="2000" b="0" dirty="0">
                <a:solidFill>
                  <a:schemeClr val="dk1"/>
                </a:solidFill>
                <a:latin typeface="Aptos" panose="020B0004020202020204" pitchFamily="34" charset="0"/>
              </a:rPr>
              <a:t>Blauer Engel</a:t>
            </a:r>
            <a:endParaRPr sz="2000" b="0" dirty="0">
              <a:solidFill>
                <a:schemeClr val="dk1"/>
              </a:solidFill>
              <a:latin typeface="Aptos" panose="020B0004020202020204" pitchFamily="34" charset="0"/>
            </a:endParaRPr>
          </a:p>
          <a:p>
            <a:pPr marL="457200" lvl="0" indent="-355600" algn="l" rtl="0">
              <a:lnSpc>
                <a:spcPct val="100000"/>
              </a:lnSpc>
              <a:spcBef>
                <a:spcPts val="0"/>
              </a:spcBef>
              <a:spcAft>
                <a:spcPts val="0"/>
              </a:spcAft>
              <a:buClr>
                <a:schemeClr val="dk1"/>
              </a:buClr>
              <a:buSzPts val="2000"/>
              <a:buChar char="●"/>
            </a:pPr>
            <a:r>
              <a:rPr lang="de-DE" sz="2000" b="0" dirty="0">
                <a:solidFill>
                  <a:schemeClr val="dk1"/>
                </a:solidFill>
                <a:latin typeface="Aptos" panose="020B0004020202020204" pitchFamily="34" charset="0"/>
              </a:rPr>
              <a:t>Österreichisches Umweltzeichen</a:t>
            </a:r>
            <a:endParaRPr sz="2000" b="0" dirty="0">
              <a:solidFill>
                <a:schemeClr val="dk1"/>
              </a:solidFill>
              <a:latin typeface="Aptos" panose="020B0004020202020204" pitchFamily="34" charset="0"/>
            </a:endParaRPr>
          </a:p>
          <a:p>
            <a:pPr marL="457200" lvl="0" indent="-355600" algn="l" rtl="0">
              <a:lnSpc>
                <a:spcPct val="100000"/>
              </a:lnSpc>
              <a:spcBef>
                <a:spcPts val="0"/>
              </a:spcBef>
              <a:spcAft>
                <a:spcPts val="0"/>
              </a:spcAft>
              <a:buClr>
                <a:schemeClr val="dk1"/>
              </a:buClr>
              <a:buSzPts val="2000"/>
              <a:buChar char="●"/>
            </a:pPr>
            <a:r>
              <a:rPr lang="de-DE" sz="2000" b="0" dirty="0">
                <a:solidFill>
                  <a:schemeClr val="dk1"/>
                </a:solidFill>
                <a:latin typeface="Aptos" panose="020B0004020202020204" pitchFamily="34" charset="0"/>
              </a:rPr>
              <a:t>Nordic Swan</a:t>
            </a:r>
            <a:endParaRPr sz="2000" b="0" dirty="0">
              <a:solidFill>
                <a:schemeClr val="dk1"/>
              </a:solidFill>
              <a:latin typeface="Aptos" panose="020B0004020202020204" pitchFamily="34" charset="0"/>
            </a:endParaRPr>
          </a:p>
          <a:p>
            <a:pPr marL="457200" lvl="0" indent="-355600" algn="l" rtl="0">
              <a:lnSpc>
                <a:spcPct val="100000"/>
              </a:lnSpc>
              <a:spcBef>
                <a:spcPts val="0"/>
              </a:spcBef>
              <a:spcAft>
                <a:spcPts val="0"/>
              </a:spcAft>
              <a:buClr>
                <a:schemeClr val="dk1"/>
              </a:buClr>
              <a:buSzPts val="2000"/>
              <a:buChar char="●"/>
            </a:pPr>
            <a:r>
              <a:rPr lang="de-DE" sz="2000" b="0" dirty="0">
                <a:solidFill>
                  <a:schemeClr val="dk1"/>
                </a:solidFill>
                <a:latin typeface="Aptos" panose="020B0004020202020204" pitchFamily="34" charset="0"/>
              </a:rPr>
              <a:t>TCO Certified</a:t>
            </a:r>
            <a:endParaRPr sz="2000" b="0" dirty="0">
              <a:solidFill>
                <a:schemeClr val="dk1"/>
              </a:solidFill>
              <a:latin typeface="Aptos" panose="020B0004020202020204" pitchFamily="34" charset="0"/>
            </a:endParaRPr>
          </a:p>
          <a:p>
            <a:pPr marL="0" lvl="0" indent="0" algn="l" rtl="0">
              <a:lnSpc>
                <a:spcPct val="120000"/>
              </a:lnSpc>
              <a:spcBef>
                <a:spcPts val="2200"/>
              </a:spcBef>
              <a:spcAft>
                <a:spcPts val="0"/>
              </a:spcAft>
              <a:buNone/>
            </a:pPr>
            <a:endParaRPr sz="2000" b="0" dirty="0">
              <a:latin typeface="Aptos"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7"/>
          <p:cNvSpPr txBox="1">
            <a:spLocks noGrp="1"/>
          </p:cNvSpPr>
          <p:nvPr>
            <p:ph type="title"/>
          </p:nvPr>
        </p:nvSpPr>
        <p:spPr>
          <a:xfrm>
            <a:off x="594350" y="358384"/>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Weitere Bestimmungen</a:t>
            </a:r>
            <a:endParaRPr dirty="0">
              <a:latin typeface="Aptos Serif" panose="02020604070405020304" pitchFamily="18" charset="0"/>
              <a:cs typeface="Aptos Serif" panose="02020604070405020304" pitchFamily="18" charset="0"/>
            </a:endParaRPr>
          </a:p>
        </p:txBody>
      </p:sp>
      <p:sp>
        <p:nvSpPr>
          <p:cNvPr id="240" name="Google Shape;240;p47"/>
          <p:cNvSpPr txBox="1">
            <a:spLocks noGrp="1"/>
          </p:cNvSpPr>
          <p:nvPr>
            <p:ph type="body" idx="1"/>
          </p:nvPr>
        </p:nvSpPr>
        <p:spPr>
          <a:xfrm>
            <a:off x="594350" y="2281925"/>
            <a:ext cx="8401800" cy="3708600"/>
          </a:xfrm>
          <a:prstGeom prst="rect">
            <a:avLst/>
          </a:prstGeom>
          <a:noFill/>
          <a:ln>
            <a:noFill/>
          </a:ln>
        </p:spPr>
        <p:txBody>
          <a:bodyPr spcFirstLastPara="1" wrap="square" lIns="0" tIns="228600" rIns="0" bIns="0" anchor="t" anchorCtr="0">
            <a:normAutofit/>
          </a:bodyPr>
          <a:lstStyle/>
          <a:p>
            <a:pPr marL="571500" lvl="0" indent="-355256" algn="l" rtl="0">
              <a:lnSpc>
                <a:spcPct val="100000"/>
              </a:lnSpc>
              <a:spcBef>
                <a:spcPts val="1800"/>
              </a:spcBef>
              <a:spcAft>
                <a:spcPts val="0"/>
              </a:spcAft>
              <a:buSzPts val="2595"/>
              <a:buFont typeface="Arial" panose="020B0604020202020204" pitchFamily="34" charset="0"/>
              <a:buChar char="•"/>
            </a:pPr>
            <a:r>
              <a:rPr lang="de-DE" sz="2000" b="0" dirty="0">
                <a:solidFill>
                  <a:schemeClr val="dk1"/>
                </a:solidFill>
                <a:latin typeface="Aptos" panose="020B0004020202020204" pitchFamily="34" charset="0"/>
              </a:rPr>
              <a:t>Falls das Produkt/die Dienstleistung nicht alle Anforderungen des Gütezeichens erfüllen muss, muss der öffentliche Auftraggeber die relevanten Anforderungen angeben. </a:t>
            </a:r>
            <a:endParaRPr sz="2000" b="0" dirty="0">
              <a:solidFill>
                <a:schemeClr val="dk1"/>
              </a:solidFill>
              <a:latin typeface="Aptos" panose="020B0004020202020204" pitchFamily="34" charset="0"/>
            </a:endParaRPr>
          </a:p>
          <a:p>
            <a:pPr marL="571500" lvl="0" indent="-355256" algn="l" rtl="0">
              <a:lnSpc>
                <a:spcPct val="100000"/>
              </a:lnSpc>
              <a:spcBef>
                <a:spcPts val="1800"/>
              </a:spcBef>
              <a:spcAft>
                <a:spcPts val="0"/>
              </a:spcAft>
              <a:buSzPts val="2595"/>
              <a:buFont typeface="Arial" panose="020B0604020202020204" pitchFamily="34" charset="0"/>
              <a:buChar char="•"/>
            </a:pPr>
            <a:r>
              <a:rPr lang="de-DE" sz="2000" b="0" dirty="0">
                <a:solidFill>
                  <a:schemeClr val="dk1"/>
                </a:solidFill>
                <a:latin typeface="Aptos" panose="020B0004020202020204" pitchFamily="34" charset="0"/>
              </a:rPr>
              <a:t>Der öffentliche Auftraggeber muss andere Gütezeichen akzeptieren, die gleichwertige Anforderungen an das Produkt bzw. die Dienstleistung stellen. </a:t>
            </a:r>
            <a:endParaRPr sz="2000" b="0" dirty="0">
              <a:solidFill>
                <a:schemeClr val="dk1"/>
              </a:solidFill>
              <a:latin typeface="Aptos" panose="020B0004020202020204" pitchFamily="34" charset="0"/>
            </a:endParaRPr>
          </a:p>
          <a:p>
            <a:pPr marL="571500" lvl="0" indent="-355256" algn="l" rtl="0">
              <a:lnSpc>
                <a:spcPct val="100000"/>
              </a:lnSpc>
              <a:spcBef>
                <a:spcPts val="1800"/>
              </a:spcBef>
              <a:spcAft>
                <a:spcPts val="0"/>
              </a:spcAft>
              <a:buSzPts val="2595"/>
              <a:buFont typeface="Arial" panose="020B0604020202020204" pitchFamily="34" charset="0"/>
              <a:buChar char="•"/>
            </a:pPr>
            <a:r>
              <a:rPr lang="de-DE" sz="2000" b="0" dirty="0">
                <a:solidFill>
                  <a:schemeClr val="dk1"/>
                </a:solidFill>
                <a:latin typeface="Aptos" panose="020B0004020202020204" pitchFamily="34" charset="0"/>
              </a:rPr>
              <a:t>Andere geeignete Nachweise dürfen nur akzeptiert werden, wenn ein Unternehmen nachweislich aus Gründen, die ihm nicht anzulasten sind, kein Gütezeichen erhalten konnte.</a:t>
            </a:r>
            <a:endParaRPr sz="2000" b="0" dirty="0">
              <a:solidFill>
                <a:schemeClr val="dk1"/>
              </a:solidFill>
              <a:latin typeface="Aptos"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9"/>
          <p:cNvSpPr txBox="1">
            <a:spLocks noGrp="1"/>
          </p:cNvSpPr>
          <p:nvPr>
            <p:ph type="title"/>
          </p:nvPr>
        </p:nvSpPr>
        <p:spPr>
          <a:xfrm>
            <a:off x="594359" y="330251"/>
            <a:ext cx="93297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Möglichkeiten für die </a:t>
            </a:r>
            <a:br>
              <a:rPr lang="de-DE" dirty="0">
                <a:latin typeface="Aptos Serif" panose="02020604070405020304" pitchFamily="18" charset="0"/>
                <a:cs typeface="Aptos Serif" panose="02020604070405020304" pitchFamily="18" charset="0"/>
              </a:rPr>
            </a:br>
            <a:r>
              <a:rPr lang="de-DE" dirty="0">
                <a:latin typeface="Aptos Serif" panose="02020604070405020304" pitchFamily="18" charset="0"/>
                <a:cs typeface="Aptos Serif" panose="02020604070405020304" pitchFamily="18" charset="0"/>
              </a:rPr>
              <a:t>Verwendung von Gütezeichen</a:t>
            </a:r>
            <a:endParaRPr dirty="0">
              <a:latin typeface="Aptos Serif" panose="02020604070405020304" pitchFamily="18" charset="0"/>
              <a:cs typeface="Aptos Serif" panose="02020604070405020304" pitchFamily="18" charset="0"/>
            </a:endParaRPr>
          </a:p>
        </p:txBody>
      </p:sp>
      <p:sp>
        <p:nvSpPr>
          <p:cNvPr id="246" name="Google Shape;246;p49"/>
          <p:cNvSpPr txBox="1">
            <a:spLocks noGrp="1"/>
          </p:cNvSpPr>
          <p:nvPr>
            <p:ph type="body" idx="1"/>
          </p:nvPr>
        </p:nvSpPr>
        <p:spPr>
          <a:xfrm>
            <a:off x="594359" y="2281918"/>
            <a:ext cx="10336238" cy="3708517"/>
          </a:xfrm>
          <a:prstGeom prst="rect">
            <a:avLst/>
          </a:prstGeom>
          <a:noFill/>
          <a:ln>
            <a:noFill/>
          </a:ln>
        </p:spPr>
        <p:txBody>
          <a:bodyPr spcFirstLastPara="1" wrap="square" lIns="0" tIns="228600" rIns="0" bIns="0" anchor="t" anchorCtr="0">
            <a:normAutofit/>
          </a:bodyPr>
          <a:lstStyle/>
          <a:p>
            <a:pPr marL="571500" marR="0" lvl="0" indent="-355256" algn="l" rtl="0">
              <a:lnSpc>
                <a:spcPct val="100000"/>
              </a:lnSpc>
              <a:spcBef>
                <a:spcPts val="1800"/>
              </a:spcBef>
              <a:spcAft>
                <a:spcPts val="0"/>
              </a:spcAft>
              <a:buSzPts val="2595"/>
              <a:buFont typeface="Arial" panose="020B0604020202020204" pitchFamily="34" charset="0"/>
              <a:buChar char="•"/>
            </a:pPr>
            <a:r>
              <a:rPr lang="de-DE" sz="2000" b="0" dirty="0">
                <a:solidFill>
                  <a:schemeClr val="dk1"/>
                </a:solidFill>
                <a:latin typeface="Aptos" panose="020B0004020202020204" pitchFamily="34" charset="0"/>
              </a:rPr>
              <a:t>Die Kriterien, die den Gütezeichen zugrunde liegen, können in Ausschreibungen als Umweltanforderungen verwendet werden.</a:t>
            </a:r>
            <a:endParaRPr sz="2000" b="0" dirty="0">
              <a:solidFill>
                <a:schemeClr val="dk1"/>
              </a:solidFill>
              <a:latin typeface="Aptos" panose="020B0004020202020204" pitchFamily="34" charset="0"/>
            </a:endParaRPr>
          </a:p>
          <a:p>
            <a:pPr marL="571500" marR="0" lvl="0" indent="-355256" algn="l" rtl="0">
              <a:lnSpc>
                <a:spcPct val="100000"/>
              </a:lnSpc>
              <a:spcBef>
                <a:spcPts val="1800"/>
              </a:spcBef>
              <a:spcAft>
                <a:spcPts val="0"/>
              </a:spcAft>
              <a:buSzPts val="2595"/>
              <a:buFont typeface="Arial" panose="020B0604020202020204" pitchFamily="34" charset="0"/>
              <a:buChar char="•"/>
            </a:pPr>
            <a:r>
              <a:rPr lang="de-DE" sz="2000" b="0" dirty="0">
                <a:solidFill>
                  <a:schemeClr val="dk1"/>
                </a:solidFill>
                <a:latin typeface="Aptos" panose="020B0004020202020204" pitchFamily="34" charset="0"/>
              </a:rPr>
              <a:t>Bieter können aufgefordert werden, die Zertifizierung der angebotenen Produkte mit einem bestimmten Gütezeichen als Nachweis für die Erfüllung von Umweltanforderungen der Ausschreibung vorzulegen. Gleichwertige Nachweise müssen akzeptiert werden.</a:t>
            </a:r>
            <a:endParaRPr dirty="0">
              <a:latin typeface="Aptos"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50"/>
          <p:cNvSpPr txBox="1">
            <a:spLocks noGrp="1"/>
          </p:cNvSpPr>
          <p:nvPr>
            <p:ph type="title"/>
          </p:nvPr>
        </p:nvSpPr>
        <p:spPr>
          <a:xfrm>
            <a:off x="594346" y="189575"/>
            <a:ext cx="93177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Verwendung von Gütezeichen in Ausschreibungen</a:t>
            </a:r>
            <a:endParaRPr dirty="0">
              <a:latin typeface="Aptos Serif" panose="02020604070405020304" pitchFamily="18" charset="0"/>
              <a:cs typeface="Aptos Serif" panose="02020604070405020304" pitchFamily="18" charset="0"/>
            </a:endParaRPr>
          </a:p>
        </p:txBody>
      </p:sp>
      <p:sp>
        <p:nvSpPr>
          <p:cNvPr id="253" name="Google Shape;253;p50"/>
          <p:cNvSpPr txBox="1">
            <a:spLocks noGrp="1"/>
          </p:cNvSpPr>
          <p:nvPr>
            <p:ph type="body" idx="1"/>
          </p:nvPr>
        </p:nvSpPr>
        <p:spPr>
          <a:xfrm>
            <a:off x="594350" y="2281925"/>
            <a:ext cx="9317700" cy="3708600"/>
          </a:xfrm>
          <a:prstGeom prst="rect">
            <a:avLst/>
          </a:prstGeom>
          <a:noFill/>
          <a:ln>
            <a:noFill/>
          </a:ln>
        </p:spPr>
        <p:txBody>
          <a:bodyPr spcFirstLastPara="1" wrap="square" lIns="0" tIns="228600" rIns="0" bIns="0" anchor="t" anchorCtr="0">
            <a:normAutofit lnSpcReduction="10000"/>
          </a:bodyPr>
          <a:lstStyle/>
          <a:p>
            <a:pPr marL="216244" marR="0" lvl="0" indent="0" algn="l" rtl="0">
              <a:lnSpc>
                <a:spcPct val="100000"/>
              </a:lnSpc>
              <a:spcBef>
                <a:spcPts val="1800"/>
              </a:spcBef>
              <a:spcAft>
                <a:spcPts val="0"/>
              </a:spcAft>
              <a:buSzPts val="2595"/>
            </a:pPr>
            <a:r>
              <a:rPr lang="de-DE" sz="2000" b="0" dirty="0">
                <a:solidFill>
                  <a:schemeClr val="dk1"/>
                </a:solidFill>
                <a:latin typeface="Aptos" panose="020B0004020202020204" pitchFamily="34" charset="0"/>
              </a:rPr>
              <a:t>Erwähnung der Gütezeichen in den Ausschreibungsunterlagen </a:t>
            </a:r>
            <a:endParaRPr sz="2000" b="0" dirty="0">
              <a:solidFill>
                <a:schemeClr val="dk1"/>
              </a:solidFill>
              <a:latin typeface="Aptos" panose="020B0004020202020204" pitchFamily="34" charset="0"/>
            </a:endParaRPr>
          </a:p>
          <a:p>
            <a:pPr marL="914400" lvl="0" indent="-355600" algn="l" rtl="0">
              <a:lnSpc>
                <a:spcPct val="100000"/>
              </a:lnSpc>
              <a:spcBef>
                <a:spcPts val="1200"/>
              </a:spcBef>
              <a:spcAft>
                <a:spcPts val="0"/>
              </a:spcAft>
              <a:buClr>
                <a:schemeClr val="dk1"/>
              </a:buClr>
              <a:buSzPts val="2000"/>
              <a:buChar char="●"/>
            </a:pPr>
            <a:r>
              <a:rPr lang="de-DE" sz="2000" b="0" dirty="0">
                <a:solidFill>
                  <a:schemeClr val="dk1"/>
                </a:solidFill>
                <a:latin typeface="Aptos" panose="020B0004020202020204" pitchFamily="34" charset="0"/>
              </a:rPr>
              <a:t>Als allgemeiner Verweis: Das ausgeschriebene Produkt muss die Kriterien eines bestimmten Gütezeichens erfüllen, das den oben genannten Anforderungen der EU-Vergaberichtlinie entspricht.</a:t>
            </a:r>
            <a:endParaRPr sz="2000" b="0" dirty="0">
              <a:solidFill>
                <a:schemeClr val="dk1"/>
              </a:solidFill>
              <a:latin typeface="Aptos" panose="020B0004020202020204" pitchFamily="34" charset="0"/>
            </a:endParaRPr>
          </a:p>
          <a:p>
            <a:pPr marL="914400" lvl="0" indent="-355600" algn="l" rtl="0">
              <a:lnSpc>
                <a:spcPct val="100000"/>
              </a:lnSpc>
              <a:spcBef>
                <a:spcPts val="1200"/>
              </a:spcBef>
              <a:spcAft>
                <a:spcPts val="0"/>
              </a:spcAft>
              <a:buClr>
                <a:schemeClr val="dk1"/>
              </a:buClr>
              <a:buSzPts val="2000"/>
              <a:buChar char="●"/>
            </a:pPr>
            <a:r>
              <a:rPr lang="de-DE" sz="2000" b="0" dirty="0">
                <a:solidFill>
                  <a:schemeClr val="dk1"/>
                </a:solidFill>
                <a:latin typeface="Aptos" panose="020B0004020202020204" pitchFamily="34" charset="0"/>
              </a:rPr>
              <a:t>Als einzelnes Kriterium: Das ausgeschriebene Produkt muss z. B. den Grenzwert für einen bestimmten Schadstoff einhalten. Hier können Gütezeichen, die den oben genannten Anforderungen entsprechen, und die den Grenzwert als Kriterium enthalten, als Nachweis für die Erfüllung der Anforderung akzeptiert werden. Gleichwertige Nachweise, z. B. Prüfzertifikate, müssen akzeptiert werden</a:t>
            </a:r>
            <a:endParaRPr sz="2000" b="0" dirty="0">
              <a:solidFill>
                <a:schemeClr val="dk1"/>
              </a:solidFill>
              <a:latin typeface="Aptos" panose="020B00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52"/>
          <p:cNvSpPr txBox="1">
            <a:spLocks noGrp="1"/>
          </p:cNvSpPr>
          <p:nvPr>
            <p:ph type="title"/>
          </p:nvPr>
        </p:nvSpPr>
        <p:spPr>
          <a:xfrm>
            <a:off x="594346" y="189575"/>
            <a:ext cx="93675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Umweltmanagementsystem als Eignungskriterium</a:t>
            </a:r>
            <a:endParaRPr dirty="0">
              <a:latin typeface="Aptos Serif" panose="02020604070405020304" pitchFamily="18" charset="0"/>
              <a:cs typeface="Aptos Serif" panose="02020604070405020304" pitchFamily="18" charset="0"/>
            </a:endParaRPr>
          </a:p>
        </p:txBody>
      </p:sp>
      <p:sp>
        <p:nvSpPr>
          <p:cNvPr id="260" name="Google Shape;260;p52"/>
          <p:cNvSpPr txBox="1">
            <a:spLocks noGrp="1"/>
          </p:cNvSpPr>
          <p:nvPr>
            <p:ph type="body" idx="1"/>
          </p:nvPr>
        </p:nvSpPr>
        <p:spPr>
          <a:xfrm>
            <a:off x="594350" y="2281925"/>
            <a:ext cx="11119800" cy="4114800"/>
          </a:xfrm>
          <a:prstGeom prst="rect">
            <a:avLst/>
          </a:prstGeom>
          <a:noFill/>
          <a:ln>
            <a:noFill/>
          </a:ln>
        </p:spPr>
        <p:txBody>
          <a:bodyPr spcFirstLastPara="1" wrap="square" lIns="0" tIns="228600" rIns="0" bIns="0" anchor="t" anchorCtr="0">
            <a:normAutofit lnSpcReduction="10000"/>
          </a:bodyPr>
          <a:lstStyle/>
          <a:p>
            <a:pPr marL="571500" marR="0" lvl="0" indent="-370198" algn="l" rtl="0">
              <a:lnSpc>
                <a:spcPct val="100000"/>
              </a:lnSpc>
              <a:spcBef>
                <a:spcPts val="1200"/>
              </a:spcBef>
              <a:spcAft>
                <a:spcPts val="0"/>
              </a:spcAft>
              <a:buSzPts val="2830"/>
              <a:buFont typeface="Arial" panose="020B0604020202020204" pitchFamily="34" charset="0"/>
              <a:buChar char="•"/>
            </a:pPr>
            <a:r>
              <a:rPr lang="de-DE" sz="2235" b="0" dirty="0">
                <a:solidFill>
                  <a:schemeClr val="dk1"/>
                </a:solidFill>
                <a:latin typeface="Aptos" panose="020B0004020202020204" pitchFamily="34" charset="0"/>
              </a:rPr>
              <a:t>Vorhandensein eines Umweltmanagementsystems (UMS) kann grundsätzlich als Anforderung an die technische und berufliche Leistungsfähigkeit der Bieter berücksichtigt werden.</a:t>
            </a:r>
            <a:endParaRPr sz="2235" b="0" dirty="0">
              <a:solidFill>
                <a:schemeClr val="dk1"/>
              </a:solidFill>
              <a:latin typeface="Aptos" panose="020B0004020202020204" pitchFamily="34" charset="0"/>
            </a:endParaRPr>
          </a:p>
          <a:p>
            <a:pPr marL="571500" marR="0" lvl="0" indent="-370198" algn="l" rtl="0">
              <a:lnSpc>
                <a:spcPct val="100000"/>
              </a:lnSpc>
              <a:spcBef>
                <a:spcPts val="1200"/>
              </a:spcBef>
              <a:spcAft>
                <a:spcPts val="0"/>
              </a:spcAft>
              <a:buSzPts val="2830"/>
              <a:buFont typeface="Arial" panose="020B0604020202020204" pitchFamily="34" charset="0"/>
              <a:buChar char="•"/>
            </a:pPr>
            <a:r>
              <a:rPr lang="de-DE" sz="2235" b="0" dirty="0">
                <a:solidFill>
                  <a:schemeClr val="dk1"/>
                </a:solidFill>
                <a:latin typeface="Aptos" panose="020B0004020202020204" pitchFamily="34" charset="0"/>
              </a:rPr>
              <a:t>Wichtig ist der Bezug zum Auftragsgegenstand und die Angemessenheit der Anforderung im Hinblick auf den Umfang und die Art des Auftrags.</a:t>
            </a:r>
            <a:endParaRPr sz="2235" b="0" dirty="0">
              <a:solidFill>
                <a:schemeClr val="dk1"/>
              </a:solidFill>
              <a:latin typeface="Aptos" panose="020B0004020202020204" pitchFamily="34" charset="0"/>
            </a:endParaRPr>
          </a:p>
          <a:p>
            <a:pPr marL="571500" marR="0" lvl="0" indent="-370198" algn="l" rtl="0">
              <a:lnSpc>
                <a:spcPct val="100000"/>
              </a:lnSpc>
              <a:spcBef>
                <a:spcPts val="1200"/>
              </a:spcBef>
              <a:spcAft>
                <a:spcPts val="0"/>
              </a:spcAft>
              <a:buSzPts val="2830"/>
              <a:buFont typeface="Arial" panose="020B0604020202020204" pitchFamily="34" charset="0"/>
              <a:buChar char="•"/>
            </a:pPr>
            <a:r>
              <a:rPr lang="de-DE" sz="2235" b="0" dirty="0">
                <a:solidFill>
                  <a:schemeClr val="dk1"/>
                </a:solidFill>
                <a:latin typeface="Aptos" panose="020B0004020202020204" pitchFamily="34" charset="0"/>
              </a:rPr>
              <a:t>Dies kann der Fall sein, wenn der Auftragsgegenstand die Einhaltung bestimmter Umweltstandards oder eines bestimmten Umweltverhaltens erfordert.</a:t>
            </a:r>
            <a:endParaRPr sz="2235" b="0" dirty="0">
              <a:solidFill>
                <a:schemeClr val="dk1"/>
              </a:solidFill>
              <a:latin typeface="Aptos" panose="020B0004020202020204" pitchFamily="34" charset="0"/>
            </a:endParaRPr>
          </a:p>
          <a:p>
            <a:pPr marL="571500" marR="0" lvl="0" indent="-355256" algn="l" rtl="0">
              <a:lnSpc>
                <a:spcPct val="100000"/>
              </a:lnSpc>
              <a:spcBef>
                <a:spcPts val="1200"/>
              </a:spcBef>
              <a:spcAft>
                <a:spcPts val="0"/>
              </a:spcAft>
              <a:buSzPts val="2595"/>
              <a:buFont typeface="Arial" panose="020B0604020202020204" pitchFamily="34" charset="0"/>
              <a:buChar char="•"/>
            </a:pPr>
            <a:r>
              <a:rPr lang="de-DE" sz="2235" b="0" dirty="0">
                <a:solidFill>
                  <a:schemeClr val="dk1"/>
                </a:solidFill>
                <a:latin typeface="Aptos" panose="020B0004020202020204" pitchFamily="34" charset="0"/>
              </a:rPr>
              <a:t>Insbesondere bei Ausschreibungen von Bauleistungen, Verkehrsdienstleistungen, Reinigungsdienstleistungen, Abfallwirtschaft oder der Lieferung von Chemikalien sollte die Berücksichtigung eines UMS als Eignungskriterium geprüft werden.</a:t>
            </a:r>
            <a:endParaRPr sz="2000" b="0" dirty="0">
              <a:solidFill>
                <a:schemeClr val="dk1"/>
              </a:solidFill>
              <a:latin typeface="Aptos" panose="020B00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5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3. Übung</a:t>
            </a:r>
            <a:br>
              <a:rPr lang="de-DE" dirty="0">
                <a:solidFill>
                  <a:srgbClr val="A3C42A"/>
                </a:solidFill>
                <a:latin typeface="Aptos Serif" panose="02020604070405020304" pitchFamily="18" charset="0"/>
                <a:cs typeface="Aptos Serif" panose="02020604070405020304" pitchFamily="18" charset="0"/>
              </a:rPr>
            </a:br>
            <a:endParaRPr dirty="0">
              <a:latin typeface="Aptos Serif" panose="02020604070405020304" pitchFamily="18" charset="0"/>
              <a:cs typeface="Aptos Serif" panose="02020604070405020304" pitchFamily="18" charset="0"/>
            </a:endParaRPr>
          </a:p>
        </p:txBody>
      </p:sp>
      <p:sp>
        <p:nvSpPr>
          <p:cNvPr id="266" name="Google Shape;266;p5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dirty="0">
                <a:latin typeface="Aptos" panose="020B0004020202020204" pitchFamily="34" charset="0"/>
              </a:rPr>
              <a:t>Gütezeichen-Detektiv</a:t>
            </a:r>
            <a:endParaRPr dirty="0">
              <a:latin typeface="Aptos" panose="020B0004020202020204" pitchFamily="34" charset="0"/>
            </a:endParaRPr>
          </a:p>
        </p:txBody>
      </p:sp>
      <p:sp>
        <p:nvSpPr>
          <p:cNvPr id="267" name="Google Shape;267;p55"/>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Agenda</a:t>
            </a:r>
            <a:endParaRPr dirty="0">
              <a:latin typeface="Aptos Serif" panose="02020604070405020304" pitchFamily="18" charset="0"/>
              <a:cs typeface="Aptos Serif" panose="02020604070405020304" pitchFamily="18" charset="0"/>
            </a:endParaRPr>
          </a:p>
        </p:txBody>
      </p:sp>
      <p:sp>
        <p:nvSpPr>
          <p:cNvPr id="122" name="Google Shape;122;p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685800" lvl="0" indent="-457200" algn="l" rtl="0">
              <a:lnSpc>
                <a:spcPct val="100000"/>
              </a:lnSpc>
              <a:spcBef>
                <a:spcPts val="1200"/>
              </a:spcBef>
              <a:spcAft>
                <a:spcPts val="0"/>
              </a:spcAft>
              <a:buSzPts val="2400"/>
              <a:buFont typeface="Arial"/>
              <a:buAutoNum type="arabicPeriod"/>
            </a:pPr>
            <a:r>
              <a:rPr lang="de-DE" dirty="0">
                <a:latin typeface="Aptos" panose="020B0004020202020204" pitchFamily="34" charset="0"/>
              </a:rPr>
              <a:t>Gütezeichen, Zertifizierungen, Managementsysteme</a:t>
            </a:r>
            <a:endParaRPr dirty="0">
              <a:latin typeface="Aptos" panose="020B0004020202020204" pitchFamily="34" charset="0"/>
            </a:endParaRPr>
          </a:p>
          <a:p>
            <a:pPr marL="685800" lvl="0" indent="-457200" algn="l" rtl="0">
              <a:lnSpc>
                <a:spcPct val="100000"/>
              </a:lnSpc>
              <a:spcBef>
                <a:spcPts val="1200"/>
              </a:spcBef>
              <a:spcAft>
                <a:spcPts val="0"/>
              </a:spcAft>
              <a:buSzPts val="2400"/>
              <a:buFont typeface="Arial"/>
              <a:buAutoNum type="arabicPeriod"/>
            </a:pPr>
            <a:r>
              <a:rPr lang="de-DE" dirty="0">
                <a:latin typeface="Aptos" panose="020B0004020202020204" pitchFamily="34" charset="0"/>
              </a:rPr>
              <a:t>Verwendung von Gütezeichen in Ausschreibungen</a:t>
            </a:r>
            <a:endParaRPr dirty="0">
              <a:latin typeface="Aptos" panose="020B0004020202020204" pitchFamily="34" charset="0"/>
            </a:endParaRPr>
          </a:p>
          <a:p>
            <a:pPr marL="685800" lvl="0" indent="-457200" algn="l" rtl="0">
              <a:lnSpc>
                <a:spcPct val="100000"/>
              </a:lnSpc>
              <a:spcBef>
                <a:spcPts val="1200"/>
              </a:spcBef>
              <a:spcAft>
                <a:spcPts val="0"/>
              </a:spcAft>
              <a:buSzPts val="2400"/>
              <a:buFont typeface="Arial"/>
              <a:buAutoNum type="arabicPeriod"/>
            </a:pPr>
            <a:r>
              <a:rPr lang="de-DE" dirty="0">
                <a:latin typeface="Aptos" panose="020B0004020202020204" pitchFamily="34" charset="0"/>
              </a:rPr>
              <a:t>Übung</a:t>
            </a:r>
            <a:endParaRPr dirty="0">
              <a:latin typeface="Aptos" panose="020B0004020202020204" pitchFamily="34" charset="0"/>
            </a:endParaRPr>
          </a:p>
          <a:p>
            <a:pPr marL="685800" lvl="0" indent="-457200" algn="l" rtl="0">
              <a:lnSpc>
                <a:spcPct val="100000"/>
              </a:lnSpc>
              <a:spcBef>
                <a:spcPts val="1200"/>
              </a:spcBef>
              <a:spcAft>
                <a:spcPts val="0"/>
              </a:spcAft>
              <a:buSzPts val="2400"/>
              <a:buFont typeface="Arial"/>
              <a:buAutoNum type="arabicPeriod"/>
            </a:pPr>
            <a:r>
              <a:rPr lang="de-DE" dirty="0">
                <a:latin typeface="Aptos" panose="020B0004020202020204" pitchFamily="34" charset="0"/>
              </a:rPr>
              <a:t>Vorstellung ausgewählter Gütezeichen</a:t>
            </a:r>
            <a:endParaRPr dirty="0">
              <a:latin typeface="Aptos" panose="020B0004020202020204" pitchFamily="34" charset="0"/>
            </a:endParaRPr>
          </a:p>
        </p:txBody>
      </p:sp>
      <p:pic>
        <p:nvPicPr>
          <p:cNvPr id="123" name="Google Shape;123;p8"/>
          <p:cNvPicPr preferRelativeResize="0"/>
          <p:nvPr/>
        </p:nvPicPr>
        <p:blipFill rotWithShape="1">
          <a:blip r:embed="rId3">
            <a:alphaModFix/>
          </a:blip>
          <a:srcRect/>
          <a:stretch/>
        </p:blipFill>
        <p:spPr>
          <a:xfrm>
            <a:off x="7734667" y="2415188"/>
            <a:ext cx="4289331" cy="303326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6"/>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Gütezeichen-Detektiv: </a:t>
            </a:r>
            <a:br>
              <a:rPr lang="de-DE" dirty="0">
                <a:latin typeface="Aptos Serif" panose="02020604070405020304" pitchFamily="18" charset="0"/>
                <a:cs typeface="Aptos Serif" panose="02020604070405020304" pitchFamily="18" charset="0"/>
              </a:rPr>
            </a:br>
            <a:r>
              <a:rPr lang="de-DE" dirty="0">
                <a:latin typeface="Aptos Serif" panose="02020604070405020304" pitchFamily="18" charset="0"/>
                <a:cs typeface="Aptos Serif" panose="02020604070405020304" pitchFamily="18" charset="0"/>
              </a:rPr>
              <a:t>Untersuchung von Produkt-Logos</a:t>
            </a:r>
            <a:endParaRPr dirty="0">
              <a:latin typeface="Aptos Serif" panose="02020604070405020304" pitchFamily="18" charset="0"/>
              <a:cs typeface="Aptos Serif" panose="02020604070405020304" pitchFamily="18" charset="0"/>
            </a:endParaRPr>
          </a:p>
        </p:txBody>
      </p:sp>
      <p:sp>
        <p:nvSpPr>
          <p:cNvPr id="273" name="Google Shape;273;p56"/>
          <p:cNvSpPr txBox="1">
            <a:spLocks noGrp="1"/>
          </p:cNvSpPr>
          <p:nvPr>
            <p:ph type="body" idx="1"/>
          </p:nvPr>
        </p:nvSpPr>
        <p:spPr>
          <a:xfrm>
            <a:off x="594350" y="2676525"/>
            <a:ext cx="5228700" cy="3976800"/>
          </a:xfrm>
          <a:prstGeom prst="rect">
            <a:avLst/>
          </a:prstGeom>
          <a:noFill/>
          <a:ln>
            <a:noFill/>
          </a:ln>
        </p:spPr>
        <p:txBody>
          <a:bodyPr spcFirstLastPara="1" wrap="square" lIns="0" tIns="45700" rIns="0" bIns="0" anchor="t" anchorCtr="0">
            <a:normAutofit/>
          </a:bodyPr>
          <a:lstStyle/>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rPr>
              <a:t>Bewerten Sie die Logos, die Sie auf verschiedenen Produkten finden. Verwenden Sie dazu Online-Recherchen und eine bereitgestellte Checkliste. </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rPr>
              <a:t>Identifizieren Sie aus den Produkt-Logos die Gütezeichen mit Nachhaltigkeitsbezug.</a:t>
            </a:r>
            <a:endParaRPr dirty="0">
              <a:latin typeface="Aptos" panose="020B0004020202020204" pitchFamily="34" charset="0"/>
            </a:endParaRPr>
          </a:p>
          <a:p>
            <a:pPr marL="230399" lvl="0" indent="0" algn="l" rtl="0">
              <a:lnSpc>
                <a:spcPct val="100000"/>
              </a:lnSpc>
              <a:spcBef>
                <a:spcPts val="1200"/>
              </a:spcBef>
              <a:spcAft>
                <a:spcPts val="0"/>
              </a:spcAft>
              <a:buClr>
                <a:srgbClr val="3F3F3F"/>
              </a:buClr>
              <a:buSzPts val="2000"/>
              <a:buFont typeface="Arial"/>
              <a:buNone/>
            </a:pPr>
            <a:r>
              <a:rPr lang="de-DE" dirty="0">
                <a:latin typeface="Aptos" panose="020B0004020202020204" pitchFamily="34" charset="0"/>
              </a:rPr>
              <a:t>Bewerten Sie die Glaubwürdigkeit, Transparenz und Relevanz jedes dieser Gütezeichen mit Nachhaltigkeitsbezug und präsentieren Sie Ihre Ergebnisse.</a:t>
            </a:r>
            <a:endParaRPr dirty="0">
              <a:latin typeface="Aptos" panose="020B0004020202020204" pitchFamily="34" charset="0"/>
            </a:endParaRPr>
          </a:p>
          <a:p>
            <a:pPr marL="457200" lvl="0" indent="-228600" algn="l" rtl="0">
              <a:lnSpc>
                <a:spcPct val="90000"/>
              </a:lnSpc>
              <a:spcBef>
                <a:spcPts val="1800"/>
              </a:spcBef>
              <a:spcAft>
                <a:spcPts val="0"/>
              </a:spcAft>
              <a:buClr>
                <a:srgbClr val="3F3F3F"/>
              </a:buClr>
              <a:buSzPts val="2000"/>
              <a:buFont typeface="Arial"/>
              <a:buNone/>
            </a:pPr>
            <a:endParaRPr dirty="0">
              <a:latin typeface="Aptos" panose="020B0004020202020204" pitchFamily="34" charset="0"/>
            </a:endParaRPr>
          </a:p>
        </p:txBody>
      </p:sp>
      <p:sp>
        <p:nvSpPr>
          <p:cNvPr id="274" name="Google Shape;274;p56"/>
          <p:cNvSpPr txBox="1">
            <a:spLocks noGrp="1"/>
          </p:cNvSpPr>
          <p:nvPr>
            <p:ph type="body" idx="2"/>
          </p:nvPr>
        </p:nvSpPr>
        <p:spPr>
          <a:xfrm>
            <a:off x="5881901" y="2676525"/>
            <a:ext cx="6230100" cy="3597600"/>
          </a:xfrm>
          <a:prstGeom prst="rect">
            <a:avLst/>
          </a:prstGeom>
          <a:noFill/>
          <a:ln>
            <a:noFill/>
          </a:ln>
        </p:spPr>
        <p:txBody>
          <a:bodyPr spcFirstLastPara="1" wrap="square" lIns="0" tIns="45700" rIns="0" bIns="0" anchor="t" anchorCtr="0">
            <a:normAutofit fontScale="92500" lnSpcReduction="20000"/>
          </a:bodyPr>
          <a:lstStyle/>
          <a:p>
            <a:pPr marL="457200" lvl="0" indent="-228600" algn="l" rtl="0">
              <a:lnSpc>
                <a:spcPct val="100000"/>
              </a:lnSpc>
              <a:spcBef>
                <a:spcPts val="600"/>
              </a:spcBef>
              <a:spcAft>
                <a:spcPts val="0"/>
              </a:spcAft>
              <a:buClr>
                <a:srgbClr val="3F3F3F"/>
              </a:buClr>
              <a:buSzPct val="100817"/>
              <a:buFont typeface="Arial"/>
              <a:buNone/>
            </a:pPr>
            <a:r>
              <a:rPr lang="de-DE" sz="2333" dirty="0">
                <a:latin typeface="Aptos" panose="020B0004020202020204" pitchFamily="34" charset="0"/>
              </a:rPr>
              <a:t>Fragen zur Untersuchung::</a:t>
            </a:r>
            <a:endParaRPr sz="2333" dirty="0">
              <a:latin typeface="Aptos" panose="020B0004020202020204" pitchFamily="34" charset="0"/>
            </a:endParaRPr>
          </a:p>
          <a:p>
            <a:pPr marL="590400" lvl="1" indent="-375419" algn="l" rtl="0">
              <a:lnSpc>
                <a:spcPct val="100000"/>
              </a:lnSpc>
              <a:spcBef>
                <a:spcPts val="600"/>
              </a:spcBef>
              <a:spcAft>
                <a:spcPts val="0"/>
              </a:spcAft>
              <a:buSzPct val="115122"/>
              <a:buChar char="•"/>
            </a:pPr>
            <a:r>
              <a:rPr lang="de-DE" sz="2333" dirty="0">
                <a:latin typeface="Aptos" panose="020B0004020202020204" pitchFamily="34" charset="0"/>
              </a:rPr>
              <a:t>Wer vergibt das Label? </a:t>
            </a:r>
            <a:endParaRPr sz="2333" dirty="0">
              <a:latin typeface="Aptos" panose="020B0004020202020204" pitchFamily="34" charset="0"/>
            </a:endParaRPr>
          </a:p>
          <a:p>
            <a:pPr marL="590400" lvl="1" indent="-375419" algn="l" rtl="0">
              <a:lnSpc>
                <a:spcPct val="100000"/>
              </a:lnSpc>
              <a:spcBef>
                <a:spcPts val="600"/>
              </a:spcBef>
              <a:spcAft>
                <a:spcPts val="0"/>
              </a:spcAft>
              <a:buSzPct val="115122"/>
              <a:buChar char="•"/>
            </a:pPr>
            <a:r>
              <a:rPr lang="de-DE" sz="2333" dirty="0">
                <a:latin typeface="Aptos" panose="020B0004020202020204" pitchFamily="34" charset="0"/>
              </a:rPr>
              <a:t>Wird es nur für Endprodukte oder auch für Vorprodukte vergeben?</a:t>
            </a:r>
            <a:endParaRPr sz="2333" dirty="0">
              <a:latin typeface="Aptos" panose="020B0004020202020204" pitchFamily="34" charset="0"/>
            </a:endParaRPr>
          </a:p>
          <a:p>
            <a:pPr marL="590400" lvl="1" indent="-375419" algn="l" rtl="0">
              <a:lnSpc>
                <a:spcPct val="100000"/>
              </a:lnSpc>
              <a:spcBef>
                <a:spcPts val="600"/>
              </a:spcBef>
              <a:spcAft>
                <a:spcPts val="0"/>
              </a:spcAft>
              <a:buSzPct val="115122"/>
              <a:buChar char="•"/>
            </a:pPr>
            <a:r>
              <a:rPr lang="de-DE" sz="2333" dirty="0">
                <a:latin typeface="Aptos" panose="020B0004020202020204" pitchFamily="34" charset="0"/>
              </a:rPr>
              <a:t>Enthält es vielfältige Anforderungen (</a:t>
            </a:r>
            <a:r>
              <a:rPr lang="de-DE" sz="2333" dirty="0" err="1">
                <a:latin typeface="Aptos" panose="020B0004020202020204" pitchFamily="34" charset="0"/>
              </a:rPr>
              <a:t>multikriteriell</a:t>
            </a:r>
            <a:r>
              <a:rPr lang="de-DE" sz="2333" dirty="0">
                <a:latin typeface="Aptos" panose="020B0004020202020204" pitchFamily="34" charset="0"/>
              </a:rPr>
              <a:t>)?</a:t>
            </a:r>
            <a:endParaRPr sz="2333" dirty="0">
              <a:latin typeface="Aptos" panose="020B0004020202020204" pitchFamily="34" charset="0"/>
            </a:endParaRPr>
          </a:p>
          <a:p>
            <a:pPr marL="590400" lvl="1" indent="-375419" algn="l" rtl="0">
              <a:lnSpc>
                <a:spcPct val="100000"/>
              </a:lnSpc>
              <a:spcBef>
                <a:spcPts val="600"/>
              </a:spcBef>
              <a:spcAft>
                <a:spcPts val="0"/>
              </a:spcAft>
              <a:buSzPct val="115122"/>
              <a:buChar char="•"/>
            </a:pPr>
            <a:r>
              <a:rPr lang="de-DE" sz="2333" dirty="0">
                <a:latin typeface="Aptos" panose="020B0004020202020204" pitchFamily="34" charset="0"/>
              </a:rPr>
              <a:t>Beziehen sich die Anforderungen auf das Produkt oder das Unternehmen?</a:t>
            </a:r>
            <a:endParaRPr sz="2333" dirty="0">
              <a:latin typeface="Aptos" panose="020B0004020202020204" pitchFamily="34" charset="0"/>
            </a:endParaRPr>
          </a:p>
          <a:p>
            <a:pPr marL="590400" lvl="1" indent="-375419" algn="l" rtl="0">
              <a:lnSpc>
                <a:spcPct val="100000"/>
              </a:lnSpc>
              <a:spcBef>
                <a:spcPts val="600"/>
              </a:spcBef>
              <a:spcAft>
                <a:spcPts val="0"/>
              </a:spcAft>
              <a:buSzPct val="115122"/>
              <a:buChar char="•"/>
            </a:pPr>
            <a:r>
              <a:rPr lang="de-DE" sz="2333" dirty="0">
                <a:latin typeface="Aptos" panose="020B0004020202020204" pitchFamily="34" charset="0"/>
              </a:rPr>
              <a:t>Wie wird die Einhaltung der Kriterien überprüft?</a:t>
            </a:r>
            <a:endParaRPr sz="2333" dirty="0">
              <a:latin typeface="Aptos" panose="020B0004020202020204" pitchFamily="34" charset="0"/>
            </a:endParaRPr>
          </a:p>
          <a:p>
            <a:pPr marL="590400" lvl="1" indent="-375419" algn="l" rtl="0">
              <a:lnSpc>
                <a:spcPct val="100000"/>
              </a:lnSpc>
              <a:spcBef>
                <a:spcPts val="600"/>
              </a:spcBef>
              <a:spcAft>
                <a:spcPts val="0"/>
              </a:spcAft>
              <a:buSzPct val="115122"/>
              <a:buChar char="•"/>
            </a:pPr>
            <a:r>
              <a:rPr lang="de-DE" sz="2333" dirty="0">
                <a:latin typeface="Aptos" panose="020B0004020202020204" pitchFamily="34" charset="0"/>
              </a:rPr>
              <a:t>Sind die Richtlinien frei verfügbar?</a:t>
            </a:r>
            <a:endParaRPr sz="2333" dirty="0">
              <a:latin typeface="Aptos" panose="020B0004020202020204" pitchFamily="34" charset="0"/>
            </a:endParaRPr>
          </a:p>
          <a:p>
            <a:pPr marL="457200" lvl="0" indent="-228600" algn="l" rtl="0">
              <a:lnSpc>
                <a:spcPct val="90000"/>
              </a:lnSpc>
              <a:spcBef>
                <a:spcPts val="1800"/>
              </a:spcBef>
              <a:spcAft>
                <a:spcPts val="0"/>
              </a:spcAft>
              <a:buClr>
                <a:srgbClr val="3F3F3F"/>
              </a:buClr>
              <a:buSzPct val="117647"/>
              <a:buFont typeface="Arial"/>
              <a:buNone/>
            </a:pPr>
            <a:endParaRPr dirty="0">
              <a:latin typeface="Aptos" panose="020B00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58"/>
          <p:cNvSpPr txBox="1">
            <a:spLocks noGrp="1"/>
          </p:cNvSpPr>
          <p:nvPr>
            <p:ph type="title"/>
          </p:nvPr>
        </p:nvSpPr>
        <p:spPr>
          <a:xfrm>
            <a:off x="575300" y="278125"/>
            <a:ext cx="6750900" cy="23541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4. Vorstellung</a:t>
            </a:r>
            <a:endParaRPr dirty="0">
              <a:latin typeface="Aptos Serif" panose="02020604070405020304" pitchFamily="18" charset="0"/>
              <a:cs typeface="Aptos Serif" panose="02020604070405020304" pitchFamily="18" charset="0"/>
            </a:endParaRPr>
          </a:p>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ausgewählter Gütezeichen</a:t>
            </a:r>
            <a:endParaRPr dirty="0">
              <a:latin typeface="Aptos Serif" panose="02020604070405020304" pitchFamily="18" charset="0"/>
              <a:cs typeface="Aptos Serif" panose="02020604070405020304" pitchFamily="18" charset="0"/>
            </a:endParaRPr>
          </a:p>
        </p:txBody>
      </p:sp>
      <p:sp>
        <p:nvSpPr>
          <p:cNvPr id="281" name="Google Shape;281;p58"/>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60"/>
          <p:cNvSpPr txBox="1">
            <a:spLocks noGrp="1"/>
          </p:cNvSpPr>
          <p:nvPr>
            <p:ph type="title"/>
          </p:nvPr>
        </p:nvSpPr>
        <p:spPr>
          <a:xfrm>
            <a:off x="594350" y="358385"/>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Das EU-</a:t>
            </a:r>
            <a:r>
              <a:rPr lang="de-DE" dirty="0" err="1">
                <a:latin typeface="Aptos Serif" panose="02020604070405020304" pitchFamily="18" charset="0"/>
                <a:cs typeface="Aptos Serif" panose="02020604070405020304" pitchFamily="18" charset="0"/>
              </a:rPr>
              <a:t>Ecolabel</a:t>
            </a:r>
            <a:r>
              <a:rPr lang="de-DE" dirty="0">
                <a:latin typeface="Aptos Serif" panose="02020604070405020304" pitchFamily="18" charset="0"/>
                <a:cs typeface="Aptos Serif" panose="02020604070405020304" pitchFamily="18" charset="0"/>
              </a:rPr>
              <a:t> - Umweltkennzeichnung Typ I</a:t>
            </a:r>
            <a:endParaRPr dirty="0">
              <a:latin typeface="Aptos Serif" panose="02020604070405020304" pitchFamily="18" charset="0"/>
              <a:cs typeface="Aptos Serif" panose="02020604070405020304" pitchFamily="18" charset="0"/>
            </a:endParaRPr>
          </a:p>
        </p:txBody>
      </p:sp>
      <p:sp>
        <p:nvSpPr>
          <p:cNvPr id="288" name="Google Shape;288;p60"/>
          <p:cNvSpPr txBox="1">
            <a:spLocks noGrp="1"/>
          </p:cNvSpPr>
          <p:nvPr>
            <p:ph type="body" idx="1"/>
          </p:nvPr>
        </p:nvSpPr>
        <p:spPr>
          <a:xfrm>
            <a:off x="594350" y="2281925"/>
            <a:ext cx="9171600" cy="3708600"/>
          </a:xfrm>
          <a:prstGeom prst="rect">
            <a:avLst/>
          </a:prstGeom>
          <a:noFill/>
          <a:ln>
            <a:noFill/>
          </a:ln>
        </p:spPr>
        <p:txBody>
          <a:bodyPr spcFirstLastPara="1" wrap="square" lIns="0" tIns="228600" rIns="0" bIns="0" anchor="t" anchorCtr="0">
            <a:noAutofit/>
          </a:bodyPr>
          <a:lstStyle/>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Fast 90.000 Produkte sind in der EU zertifiziert. Zertifizierbar sind Produkte aus über 20 Produktgruppen, von Lacken bis zu Textilien.</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Verwaltet von der Europäischen Kommission. Auf nationaler Ebene gibt es eine zuständigen Stelle, die vom Mitgliedstaat ausgewählt wird.</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Die Kriterien werden von der EU-Kommission in Abstimmung mit dem EUEB und in Konsultation mit unabhängigen Experten und Stakeholdern entwickelt und regelmäßig überarbeitet.</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Stichprobenkontrollen erfolgen durch die zuständige nationale Stelle. Bei Nichteinhaltung der Kriterien wird das EU-</a:t>
            </a:r>
            <a:r>
              <a:rPr lang="de-DE" sz="2097" b="0" dirty="0" err="1">
                <a:solidFill>
                  <a:schemeClr val="dk1"/>
                </a:solidFill>
                <a:latin typeface="Aptos" panose="020B0004020202020204" pitchFamily="34" charset="0"/>
              </a:rPr>
              <a:t>Ecolabel</a:t>
            </a:r>
            <a:r>
              <a:rPr lang="de-DE" sz="2097" b="0" dirty="0">
                <a:solidFill>
                  <a:schemeClr val="dk1"/>
                </a:solidFill>
                <a:latin typeface="Aptos" panose="020B0004020202020204" pitchFamily="34" charset="0"/>
              </a:rPr>
              <a:t> entzogen.</a:t>
            </a:r>
            <a:endParaRPr sz="2097" b="0" dirty="0">
              <a:solidFill>
                <a:schemeClr val="dk1"/>
              </a:solidFill>
              <a:latin typeface="Aptos" panose="020B0004020202020204" pitchFamily="34" charset="0"/>
            </a:endParaRPr>
          </a:p>
        </p:txBody>
      </p:sp>
      <p:pic>
        <p:nvPicPr>
          <p:cNvPr id="289" name="Google Shape;289;p60"/>
          <p:cNvPicPr preferRelativeResize="0"/>
          <p:nvPr/>
        </p:nvPicPr>
        <p:blipFill rotWithShape="1">
          <a:blip r:embed="rId3">
            <a:alphaModFix/>
          </a:blip>
          <a:srcRect l="25519" r="19754"/>
          <a:stretch/>
        </p:blipFill>
        <p:spPr>
          <a:xfrm>
            <a:off x="9766100" y="3039725"/>
            <a:ext cx="2044900" cy="17791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61"/>
          <p:cNvSpPr txBox="1">
            <a:spLocks noGrp="1"/>
          </p:cNvSpPr>
          <p:nvPr>
            <p:ph type="title"/>
          </p:nvPr>
        </p:nvSpPr>
        <p:spPr>
          <a:xfrm>
            <a:off x="594350" y="344317"/>
            <a:ext cx="6787747" cy="1593507"/>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Blauer Engel - Umweltkennzeichnung Typ I</a:t>
            </a:r>
            <a:endParaRPr dirty="0">
              <a:latin typeface="Aptos Serif" panose="02020604070405020304" pitchFamily="18" charset="0"/>
              <a:cs typeface="Aptos Serif" panose="02020604070405020304" pitchFamily="18" charset="0"/>
            </a:endParaRPr>
          </a:p>
        </p:txBody>
      </p:sp>
      <p:sp>
        <p:nvSpPr>
          <p:cNvPr id="296" name="Google Shape;296;p61"/>
          <p:cNvSpPr txBox="1">
            <a:spLocks noGrp="1"/>
          </p:cNvSpPr>
          <p:nvPr>
            <p:ph type="body" idx="1"/>
          </p:nvPr>
        </p:nvSpPr>
        <p:spPr>
          <a:xfrm>
            <a:off x="594350" y="2281925"/>
            <a:ext cx="9159300" cy="4095300"/>
          </a:xfrm>
          <a:prstGeom prst="rect">
            <a:avLst/>
          </a:prstGeom>
          <a:noFill/>
          <a:ln>
            <a:noFill/>
          </a:ln>
        </p:spPr>
        <p:txBody>
          <a:bodyPr spcFirstLastPara="1" wrap="square" lIns="0" tIns="228600" rIns="0" bIns="0" anchor="t" anchorCtr="0">
            <a:normAutofit fontScale="92500"/>
          </a:bodyPr>
          <a:lstStyle/>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Rund 20.000 Produkte und Dienstleistungen von 1.600 Unternehmen sind mit dem “Blauer Engel” zertifiziert.</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Für zahlreiche Produktgruppen liegen Kriterien vor, z. B. zu „Papier und Druck“, „Elektrogeräte“ sowie „Fahrzeuge und Mobilität“.</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Verwaltet vom Bundesministerium für Umwelt, Naturschutz und Reaktorsicherheit (BMU), Umweltbundesamt (UBA), Umweltzeichenjury, RAL gGmbH.</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Die </a:t>
            </a:r>
            <a:r>
              <a:rPr lang="de-DE" sz="2097" b="0" dirty="0" err="1">
                <a:solidFill>
                  <a:schemeClr val="dk1"/>
                </a:solidFill>
                <a:latin typeface="Aptos" panose="020B0004020202020204" pitchFamily="34" charset="0"/>
              </a:rPr>
              <a:t>Kriterienentwicklung</a:t>
            </a:r>
            <a:r>
              <a:rPr lang="de-DE" sz="2097" b="0" dirty="0">
                <a:solidFill>
                  <a:schemeClr val="dk1"/>
                </a:solidFill>
                <a:latin typeface="Aptos" panose="020B0004020202020204" pitchFamily="34" charset="0"/>
              </a:rPr>
              <a:t> und -überarbeitung erfolgt durch das Umweltbundesamt in einem breit angelegten Konsultationsprozess.</a:t>
            </a:r>
            <a:endParaRPr sz="2097" b="0" dirty="0">
              <a:solidFill>
                <a:schemeClr val="dk1"/>
              </a:solidFill>
              <a:latin typeface="Aptos" panose="020B0004020202020204" pitchFamily="34" charset="0"/>
            </a:endParaRPr>
          </a:p>
          <a:p>
            <a:pPr marL="571500" marR="0" lvl="0" indent="-347261" algn="l" rtl="0">
              <a:lnSpc>
                <a:spcPct val="100000"/>
              </a:lnSpc>
              <a:spcBef>
                <a:spcPts val="1200"/>
              </a:spcBef>
              <a:spcAft>
                <a:spcPts val="0"/>
              </a:spcAft>
              <a:buSzPts val="2469"/>
              <a:buFont typeface="Arial" panose="020B0604020202020204" pitchFamily="34" charset="0"/>
              <a:buChar char="•"/>
            </a:pPr>
            <a:r>
              <a:rPr lang="de-DE" sz="2097" b="0" dirty="0">
                <a:solidFill>
                  <a:schemeClr val="dk1"/>
                </a:solidFill>
                <a:latin typeface="Aptos" panose="020B0004020202020204" pitchFamily="34" charset="0"/>
              </a:rPr>
              <a:t>Die RAL prüft bei Hinweisen auf auf Missbrauch, verwarnt oder entzieht das Umweltzeichen bei Verstößen.</a:t>
            </a:r>
            <a:endParaRPr sz="2097" b="0" dirty="0">
              <a:solidFill>
                <a:schemeClr val="dk1"/>
              </a:solidFill>
              <a:latin typeface="Aptos" panose="020B0004020202020204" pitchFamily="34" charset="0"/>
            </a:endParaRPr>
          </a:p>
        </p:txBody>
      </p:sp>
      <p:pic>
        <p:nvPicPr>
          <p:cNvPr id="297" name="Google Shape;297;p61"/>
          <p:cNvPicPr preferRelativeResize="0"/>
          <p:nvPr/>
        </p:nvPicPr>
        <p:blipFill rotWithShape="1">
          <a:blip r:embed="rId3">
            <a:alphaModFix/>
          </a:blip>
          <a:srcRect l="19535" r="19535"/>
          <a:stretch/>
        </p:blipFill>
        <p:spPr>
          <a:xfrm>
            <a:off x="9661371" y="2574730"/>
            <a:ext cx="2374126" cy="19545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73"/>
          <p:cNvSpPr txBox="1">
            <a:spLocks noGrp="1"/>
          </p:cNvSpPr>
          <p:nvPr>
            <p:ph type="title"/>
          </p:nvPr>
        </p:nvSpPr>
        <p:spPr>
          <a:xfrm>
            <a:off x="594359" y="428723"/>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Anforderungen “Blauer Engel” für Kopierpapier</a:t>
            </a:r>
            <a:endParaRPr dirty="0">
              <a:latin typeface="Aptos Serif" panose="02020604070405020304" pitchFamily="18" charset="0"/>
              <a:cs typeface="Aptos Serif" panose="02020604070405020304" pitchFamily="18" charset="0"/>
            </a:endParaRPr>
          </a:p>
        </p:txBody>
      </p:sp>
      <p:sp>
        <p:nvSpPr>
          <p:cNvPr id="303" name="Google Shape;303;p73"/>
          <p:cNvSpPr txBox="1">
            <a:spLocks noGrp="1"/>
          </p:cNvSpPr>
          <p:nvPr>
            <p:ph type="body" idx="1"/>
          </p:nvPr>
        </p:nvSpPr>
        <p:spPr>
          <a:xfrm>
            <a:off x="594359" y="2281918"/>
            <a:ext cx="10209629" cy="3708517"/>
          </a:xfrm>
          <a:prstGeom prst="rect">
            <a:avLst/>
          </a:prstGeom>
          <a:noFill/>
          <a:ln>
            <a:noFill/>
          </a:ln>
        </p:spPr>
        <p:txBody>
          <a:bodyPr spcFirstLastPara="1" wrap="square" lIns="0" tIns="228600" rIns="0" bIns="0" anchor="t" anchorCtr="0">
            <a:normAutofit fontScale="92500" lnSpcReduction="10000"/>
          </a:bodyPr>
          <a:lstStyle/>
          <a:p>
            <a:pPr marL="571500"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Der Blaue Engel (RAL-UZ 14 / Recyclingpapier) verlangt, dass die Papierfasern zu 100 % aus Altpapier bestehen, wobei 65 % davon minderwertiges Altpapier sein müssen. Dies garantiert, dass das Papier mehrfach recycelt wird, was eine optimale Nutzung des Rohstoffs Holz bedeutet. </a:t>
            </a:r>
            <a:endParaRPr sz="1600" dirty="0">
              <a:latin typeface="Aptos" panose="020B0004020202020204" pitchFamily="34" charset="0"/>
            </a:endParaRPr>
          </a:p>
          <a:p>
            <a:pPr marL="571500"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Keine Verwendung von Chlor, optischen Aufhellern, halogenierten Bleichmitteln und anderen Chemikalien.</a:t>
            </a:r>
            <a:endParaRPr sz="1600" dirty="0">
              <a:latin typeface="Aptos" panose="020B0004020202020204" pitchFamily="34" charset="0"/>
            </a:endParaRPr>
          </a:p>
          <a:p>
            <a:pPr marL="571500"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Die Qualität der Endprodukte muss höchsten Anforderungen genügen, wie z. B. optimale Funktionalität und beste Druckergebnisse. Die Lebensdauer der Recyclingpapiere beträgt mehrere hundert Jahre und gewährleistet somit eine lange Archivierbarkeit.</a:t>
            </a:r>
            <a:endParaRPr sz="1600" dirty="0">
              <a:latin typeface="Aptos" panose="020B0004020202020204" pitchFamily="34" charset="0"/>
            </a:endParaRPr>
          </a:p>
          <a:p>
            <a:pPr marL="571500"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Empfehlenswert: bietet eine Garantie für die höchstmögliche Verwendung von Altpapier und strengste Kriterien für den Einsatz von Chemikalien.</a:t>
            </a:r>
            <a:endParaRPr sz="1600" dirty="0">
              <a:latin typeface="Aptos" panose="020B0004020202020204" pitchFamily="34" charset="0"/>
            </a:endParaRPr>
          </a:p>
        </p:txBody>
      </p:sp>
      <p:pic>
        <p:nvPicPr>
          <p:cNvPr id="304" name="Google Shape;304;p73"/>
          <p:cNvPicPr preferRelativeResize="0"/>
          <p:nvPr/>
        </p:nvPicPr>
        <p:blipFill rotWithShape="1">
          <a:blip r:embed="rId3">
            <a:alphaModFix/>
          </a:blip>
          <a:srcRect/>
          <a:stretch/>
        </p:blipFill>
        <p:spPr>
          <a:xfrm>
            <a:off x="6997657" y="1023871"/>
            <a:ext cx="3027036" cy="151841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62"/>
          <p:cNvSpPr txBox="1">
            <a:spLocks noGrp="1"/>
          </p:cNvSpPr>
          <p:nvPr>
            <p:ph type="title"/>
          </p:nvPr>
        </p:nvSpPr>
        <p:spPr>
          <a:xfrm>
            <a:off x="594348" y="189575"/>
            <a:ext cx="83454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a:latin typeface="Aptos Serif" panose="02020604070405020304" pitchFamily="18" charset="0"/>
                <a:cs typeface="Aptos Serif" panose="02020604070405020304" pitchFamily="18" charset="0"/>
              </a:rPr>
              <a:t>Das Gütezeichen Fairtrade</a:t>
            </a:r>
            <a:endParaRPr>
              <a:latin typeface="Aptos Serif" panose="02020604070405020304" pitchFamily="18" charset="0"/>
              <a:cs typeface="Aptos Serif" panose="02020604070405020304" pitchFamily="18" charset="0"/>
            </a:endParaRPr>
          </a:p>
        </p:txBody>
      </p:sp>
      <p:sp>
        <p:nvSpPr>
          <p:cNvPr id="311" name="Google Shape;311;p62"/>
          <p:cNvSpPr txBox="1">
            <a:spLocks noGrp="1"/>
          </p:cNvSpPr>
          <p:nvPr>
            <p:ph type="body" idx="1"/>
          </p:nvPr>
        </p:nvSpPr>
        <p:spPr>
          <a:xfrm>
            <a:off x="594359" y="2281918"/>
            <a:ext cx="8887266" cy="3708517"/>
          </a:xfrm>
          <a:prstGeom prst="rect">
            <a:avLst/>
          </a:prstGeom>
          <a:noFill/>
          <a:ln>
            <a:noFill/>
          </a:ln>
        </p:spPr>
        <p:txBody>
          <a:bodyPr spcFirstLastPara="1" wrap="square" lIns="0" tIns="228600" rIns="0" bIns="0" anchor="t" anchorCtr="0">
            <a:normAutofit fontScale="77500" lnSpcReduction="20000"/>
          </a:bodyPr>
          <a:lstStyle/>
          <a:p>
            <a:pPr marL="571500" lvl="0" indent="-342900" algn="l" rtl="0">
              <a:lnSpc>
                <a:spcPct val="120000"/>
              </a:lnSpc>
              <a:spcBef>
                <a:spcPts val="2200"/>
              </a:spcBef>
              <a:spcAft>
                <a:spcPts val="0"/>
              </a:spcAft>
              <a:buSzPct val="142856"/>
              <a:buFont typeface="Arial" panose="020B0604020202020204" pitchFamily="34" charset="0"/>
              <a:buChar char="•"/>
            </a:pPr>
            <a:r>
              <a:rPr lang="de-DE" dirty="0">
                <a:latin typeface="Aptos" panose="020B0004020202020204" pitchFamily="34" charset="0"/>
              </a:rPr>
              <a:t>Derzeit mehr als 6.000 Produkte: Lebensmittel, Textilien, Bälle, Blumen, Kosmetika, Gold</a:t>
            </a:r>
            <a:endParaRPr dirty="0">
              <a:latin typeface="Aptos" panose="020B0004020202020204" pitchFamily="34" charset="0"/>
            </a:endParaRPr>
          </a:p>
          <a:p>
            <a:pPr marL="571500" lvl="0" indent="-342900" algn="l" rtl="0">
              <a:lnSpc>
                <a:spcPct val="120000"/>
              </a:lnSpc>
              <a:spcBef>
                <a:spcPts val="2200"/>
              </a:spcBef>
              <a:spcAft>
                <a:spcPts val="0"/>
              </a:spcAft>
              <a:buSzPct val="142856"/>
              <a:buFont typeface="Arial" panose="020B0604020202020204" pitchFamily="34" charset="0"/>
              <a:buChar char="•"/>
            </a:pPr>
            <a:r>
              <a:rPr lang="de-DE" dirty="0">
                <a:latin typeface="Aptos" panose="020B0004020202020204" pitchFamily="34" charset="0"/>
              </a:rPr>
              <a:t>Verwaltet von: Fairtrade International</a:t>
            </a:r>
            <a:endParaRPr dirty="0">
              <a:latin typeface="Aptos" panose="020B0004020202020204" pitchFamily="34" charset="0"/>
            </a:endParaRPr>
          </a:p>
          <a:p>
            <a:pPr marL="571500" lvl="0" indent="-342900" algn="l" rtl="0">
              <a:lnSpc>
                <a:spcPct val="120000"/>
              </a:lnSpc>
              <a:spcBef>
                <a:spcPts val="2200"/>
              </a:spcBef>
              <a:spcAft>
                <a:spcPts val="0"/>
              </a:spcAft>
              <a:buSzPct val="142856"/>
              <a:buFont typeface="Arial" panose="020B0604020202020204" pitchFamily="34" charset="0"/>
              <a:buChar char="•"/>
            </a:pPr>
            <a:r>
              <a:rPr lang="de-DE" dirty="0">
                <a:latin typeface="Aptos" panose="020B0004020202020204" pitchFamily="34" charset="0"/>
              </a:rPr>
              <a:t>Entwicklung und Überarbeitung der Kriterien: Entwicklung und regelmäßige Überarbeitung durch Fairtrade International in einem transparenten Prozess, an dem alle Interessengruppen beteiligt sind; </a:t>
            </a:r>
            <a:endParaRPr dirty="0">
              <a:latin typeface="Aptos" panose="020B0004020202020204" pitchFamily="34" charset="0"/>
            </a:endParaRPr>
          </a:p>
          <a:p>
            <a:pPr marL="571500" lvl="0" indent="-342900" algn="l" rtl="0">
              <a:lnSpc>
                <a:spcPct val="120000"/>
              </a:lnSpc>
              <a:spcBef>
                <a:spcPts val="2200"/>
              </a:spcBef>
              <a:spcAft>
                <a:spcPts val="0"/>
              </a:spcAft>
              <a:buSzPct val="142856"/>
              <a:buFont typeface="Arial" panose="020B0604020202020204" pitchFamily="34" charset="0"/>
              <a:buChar char="•"/>
            </a:pPr>
            <a:r>
              <a:rPr lang="de-DE" dirty="0">
                <a:latin typeface="Aptos" panose="020B0004020202020204" pitchFamily="34" charset="0"/>
              </a:rPr>
              <a:t>Prüf- und Kontrollmechanismen: Regelmäßige Audits der Vertragspartner durch Auditoren nach standardisierten Verfahren</a:t>
            </a:r>
            <a:endParaRPr dirty="0">
              <a:latin typeface="Aptos" panose="020B0004020202020204" pitchFamily="34" charset="0"/>
            </a:endParaRPr>
          </a:p>
        </p:txBody>
      </p:sp>
      <p:pic>
        <p:nvPicPr>
          <p:cNvPr id="312" name="Google Shape;312;p62"/>
          <p:cNvPicPr preferRelativeResize="0"/>
          <p:nvPr/>
        </p:nvPicPr>
        <p:blipFill rotWithShape="1">
          <a:blip r:embed="rId3">
            <a:alphaModFix/>
          </a:blip>
          <a:srcRect l="21182" r="18724"/>
          <a:stretch/>
        </p:blipFill>
        <p:spPr>
          <a:xfrm>
            <a:off x="10119887" y="2970094"/>
            <a:ext cx="1893624" cy="144016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69"/>
          <p:cNvSpPr txBox="1">
            <a:spLocks noGrp="1"/>
          </p:cNvSpPr>
          <p:nvPr>
            <p:ph type="title"/>
          </p:nvPr>
        </p:nvSpPr>
        <p:spPr>
          <a:xfrm>
            <a:off x="594359" y="386520"/>
            <a:ext cx="6787747" cy="1593507"/>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TCO Certified - Umweltkennzeichnung Typ I</a:t>
            </a:r>
            <a:endParaRPr dirty="0">
              <a:latin typeface="Aptos Serif" panose="02020604070405020304" pitchFamily="18" charset="0"/>
              <a:cs typeface="Aptos Serif" panose="02020604070405020304" pitchFamily="18" charset="0"/>
            </a:endParaRPr>
          </a:p>
        </p:txBody>
      </p:sp>
      <p:sp>
        <p:nvSpPr>
          <p:cNvPr id="318" name="Google Shape;318;p69"/>
          <p:cNvSpPr txBox="1">
            <a:spLocks noGrp="1"/>
          </p:cNvSpPr>
          <p:nvPr>
            <p:ph type="body" idx="1"/>
          </p:nvPr>
        </p:nvSpPr>
        <p:spPr>
          <a:xfrm>
            <a:off x="594359" y="2281918"/>
            <a:ext cx="7325752" cy="3708517"/>
          </a:xfrm>
          <a:prstGeom prst="rect">
            <a:avLst/>
          </a:prstGeom>
          <a:noFill/>
          <a:ln>
            <a:noFill/>
          </a:ln>
        </p:spPr>
        <p:txBody>
          <a:bodyPr spcFirstLastPara="1" wrap="square" lIns="0" tIns="228600" rIns="0" bIns="0" anchor="t" anchorCtr="0">
            <a:normAutofit fontScale="70000" lnSpcReduction="20000"/>
          </a:bodyPr>
          <a:lstStyle/>
          <a:p>
            <a:pPr marL="586249" lvl="0" indent="-342900" algn="l" rtl="0">
              <a:lnSpc>
                <a:spcPct val="120000"/>
              </a:lnSpc>
              <a:spcBef>
                <a:spcPts val="2200"/>
              </a:spcBef>
              <a:spcAft>
                <a:spcPts val="0"/>
              </a:spcAft>
              <a:buSzPct val="129032"/>
              <a:buFont typeface="Arial" panose="020B0604020202020204" pitchFamily="34" charset="0"/>
              <a:buChar char="•"/>
            </a:pPr>
            <a:r>
              <a:rPr lang="de-DE" dirty="0">
                <a:latin typeface="Aptos" panose="020B0004020202020204" pitchFamily="34" charset="0"/>
              </a:rPr>
              <a:t>Vorreiter bei IT-Gütesiegeln in Bezug auf ökologische und soziale Kriterien</a:t>
            </a:r>
            <a:endParaRPr dirty="0">
              <a:latin typeface="Aptos" panose="020B0004020202020204" pitchFamily="34" charset="0"/>
            </a:endParaRPr>
          </a:p>
          <a:p>
            <a:pPr marL="586249" lvl="0" indent="-342900" algn="l" rtl="0">
              <a:lnSpc>
                <a:spcPct val="120000"/>
              </a:lnSpc>
              <a:spcBef>
                <a:spcPts val="2200"/>
              </a:spcBef>
              <a:spcAft>
                <a:spcPts val="0"/>
              </a:spcAft>
              <a:buSzPct val="129032"/>
              <a:buFont typeface="Arial" panose="020B0604020202020204" pitchFamily="34" charset="0"/>
              <a:buChar char="•"/>
            </a:pPr>
            <a:r>
              <a:rPr lang="de-DE" dirty="0">
                <a:latin typeface="Aptos" panose="020B0004020202020204" pitchFamily="34" charset="0"/>
              </a:rPr>
              <a:t>Verantwortung und Transparenz entlang der gesamten Lieferkette</a:t>
            </a:r>
            <a:endParaRPr dirty="0">
              <a:latin typeface="Aptos" panose="020B0004020202020204" pitchFamily="34" charset="0"/>
            </a:endParaRPr>
          </a:p>
          <a:p>
            <a:pPr marL="586249" lvl="0" indent="-342900" algn="l" rtl="0">
              <a:lnSpc>
                <a:spcPct val="120000"/>
              </a:lnSpc>
              <a:spcBef>
                <a:spcPts val="2200"/>
              </a:spcBef>
              <a:spcAft>
                <a:spcPts val="0"/>
              </a:spcAft>
              <a:buSzPct val="129032"/>
              <a:buFont typeface="Arial" panose="020B0604020202020204" pitchFamily="34" charset="0"/>
              <a:buChar char="•"/>
            </a:pPr>
            <a:r>
              <a:rPr lang="de-DE" dirty="0">
                <a:latin typeface="Aptos" panose="020B0004020202020204" pitchFamily="34" charset="0"/>
              </a:rPr>
              <a:t>Herkunft und Abbaubedingungen von Konfliktrohstoffen und Einhaltung sozialer Standards bei der Endmontage von Geräten </a:t>
            </a:r>
            <a:endParaRPr dirty="0">
              <a:latin typeface="Aptos" panose="020B0004020202020204" pitchFamily="34" charset="0"/>
            </a:endParaRPr>
          </a:p>
          <a:p>
            <a:pPr marL="586249" lvl="0" indent="-342900" algn="l" rtl="0">
              <a:lnSpc>
                <a:spcPct val="120000"/>
              </a:lnSpc>
              <a:spcBef>
                <a:spcPts val="2200"/>
              </a:spcBef>
              <a:spcAft>
                <a:spcPts val="0"/>
              </a:spcAft>
              <a:buSzPct val="129032"/>
              <a:buFont typeface="Arial" panose="020B0604020202020204" pitchFamily="34" charset="0"/>
              <a:buChar char="•"/>
            </a:pPr>
            <a:r>
              <a:rPr lang="de-DE" dirty="0">
                <a:latin typeface="Aptos" panose="020B0004020202020204" pitchFamily="34" charset="0"/>
              </a:rPr>
              <a:t>Ökologie: Langlebigkeit, Aufrüstbarkeit und Anteil an recycelten Materialien</a:t>
            </a:r>
            <a:endParaRPr dirty="0">
              <a:latin typeface="Aptos" panose="020B0004020202020204" pitchFamily="34" charset="0"/>
            </a:endParaRPr>
          </a:p>
        </p:txBody>
      </p:sp>
      <p:pic>
        <p:nvPicPr>
          <p:cNvPr id="319" name="Google Shape;319;p69"/>
          <p:cNvPicPr preferRelativeResize="0"/>
          <p:nvPr/>
        </p:nvPicPr>
        <p:blipFill rotWithShape="1">
          <a:blip r:embed="rId3">
            <a:alphaModFix/>
          </a:blip>
          <a:srcRect/>
          <a:stretch/>
        </p:blipFill>
        <p:spPr>
          <a:xfrm>
            <a:off x="8491109" y="2439384"/>
            <a:ext cx="2894112" cy="180303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64"/>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EU-Bio-Logo</a:t>
            </a:r>
            <a:endParaRPr dirty="0">
              <a:latin typeface="Aptos Serif" panose="02020604070405020304" pitchFamily="18" charset="0"/>
              <a:cs typeface="Aptos Serif" panose="02020604070405020304" pitchFamily="18" charset="0"/>
            </a:endParaRPr>
          </a:p>
        </p:txBody>
      </p:sp>
      <p:sp>
        <p:nvSpPr>
          <p:cNvPr id="326" name="Google Shape;326;p64"/>
          <p:cNvSpPr txBox="1">
            <a:spLocks noGrp="1"/>
          </p:cNvSpPr>
          <p:nvPr>
            <p:ph type="body" idx="1"/>
          </p:nvPr>
        </p:nvSpPr>
        <p:spPr>
          <a:xfrm>
            <a:off x="594359" y="2281918"/>
            <a:ext cx="9148500" cy="4203288"/>
          </a:xfrm>
          <a:prstGeom prst="rect">
            <a:avLst/>
          </a:prstGeom>
          <a:noFill/>
          <a:ln>
            <a:noFill/>
          </a:ln>
        </p:spPr>
        <p:txBody>
          <a:bodyPr spcFirstLastPara="1" wrap="square" lIns="0" tIns="228600" rIns="0" bIns="0" anchor="t" anchorCtr="0">
            <a:normAutofit fontScale="92500" lnSpcReduction="20000"/>
          </a:bodyPr>
          <a:lstStyle/>
          <a:p>
            <a:pPr marL="633846" lvl="0" indent="-342900" algn="l" rtl="0">
              <a:lnSpc>
                <a:spcPct val="120000"/>
              </a:lnSpc>
              <a:spcBef>
                <a:spcPts val="2200"/>
              </a:spcBef>
              <a:spcAft>
                <a:spcPts val="0"/>
              </a:spcAft>
              <a:buSzPct val="181817"/>
              <a:buFont typeface="Arial" panose="020B0604020202020204" pitchFamily="34" charset="0"/>
              <a:buChar char="•"/>
            </a:pPr>
            <a:r>
              <a:rPr lang="de-DE" sz="1400" dirty="0">
                <a:latin typeface="Aptos" panose="020B0004020202020204" pitchFamily="34" charset="0"/>
              </a:rPr>
              <a:t>Bio oder ökologisch – gesetzlich definierte Bezeichnung</a:t>
            </a:r>
            <a:endParaRPr sz="1400" dirty="0">
              <a:latin typeface="Aptos" panose="020B0004020202020204" pitchFamily="34" charset="0"/>
            </a:endParaRPr>
          </a:p>
          <a:p>
            <a:pPr marL="633846" lvl="0" indent="-342900" algn="l" rtl="0">
              <a:lnSpc>
                <a:spcPct val="120000"/>
              </a:lnSpc>
              <a:spcBef>
                <a:spcPts val="2200"/>
              </a:spcBef>
              <a:spcAft>
                <a:spcPts val="0"/>
              </a:spcAft>
              <a:buSzPct val="181818"/>
              <a:buFont typeface="Arial" panose="020B0604020202020204" pitchFamily="34" charset="0"/>
              <a:buChar char="•"/>
            </a:pPr>
            <a:r>
              <a:rPr lang="de-DE" sz="1400" dirty="0">
                <a:latin typeface="Aptos" panose="020B0004020202020204" pitchFamily="34" charset="0"/>
              </a:rPr>
              <a:t>Produktion gemäß Verordnung (EU) 2018/848 des Europäischen Parlaments und des Rates vom 30. Mai 2018 über die ökologische/biologische Produktion und die Kennzeichnung von ökologischen/biologischen Erzeugnissen</a:t>
            </a:r>
            <a:endParaRPr sz="1400" dirty="0">
              <a:latin typeface="Aptos" panose="020B0004020202020204" pitchFamily="34" charset="0"/>
            </a:endParaRPr>
          </a:p>
          <a:p>
            <a:pPr marL="633846" lvl="0" indent="-342900" algn="l" rtl="0">
              <a:lnSpc>
                <a:spcPct val="120000"/>
              </a:lnSpc>
              <a:spcBef>
                <a:spcPts val="2200"/>
              </a:spcBef>
              <a:spcAft>
                <a:spcPts val="0"/>
              </a:spcAft>
              <a:buSzPct val="181818"/>
              <a:buFont typeface="Arial" panose="020B0604020202020204" pitchFamily="34" charset="0"/>
              <a:buChar char="•"/>
            </a:pPr>
            <a:r>
              <a:rPr lang="de-DE" sz="1400" dirty="0">
                <a:latin typeface="Aptos" panose="020B0004020202020204" pitchFamily="34" charset="0"/>
              </a:rPr>
              <a:t>EU-Bio-Label für verpackte Waren obligatorisch</a:t>
            </a:r>
            <a:endParaRPr sz="1400" dirty="0">
              <a:latin typeface="Aptos" panose="020B0004020202020204" pitchFamily="34" charset="0"/>
            </a:endParaRPr>
          </a:p>
          <a:p>
            <a:pPr marL="633846" lvl="0" indent="-342900" algn="l" rtl="0">
              <a:lnSpc>
                <a:spcPct val="120000"/>
              </a:lnSpc>
              <a:spcBef>
                <a:spcPts val="2200"/>
              </a:spcBef>
              <a:spcAft>
                <a:spcPts val="0"/>
              </a:spcAft>
              <a:buSzPct val="181818"/>
              <a:buFont typeface="Arial" panose="020B0604020202020204" pitchFamily="34" charset="0"/>
              <a:buChar char="•"/>
            </a:pPr>
            <a:r>
              <a:rPr lang="de-DE" sz="1400" dirty="0">
                <a:latin typeface="Aptos" panose="020B0004020202020204" pitchFamily="34" charset="0"/>
              </a:rPr>
              <a:t>Die folgenden Kriterien müssen zu mindestens 95 Prozent erfüllt sein: </a:t>
            </a:r>
            <a:endParaRPr sz="1400" dirty="0">
              <a:latin typeface="Aptos" panose="020B0004020202020204" pitchFamily="34" charset="0"/>
            </a:endParaRPr>
          </a:p>
          <a:p>
            <a:pPr marL="1080655" lvl="1" indent="-342900" algn="l" rtl="0">
              <a:lnSpc>
                <a:spcPct val="120000"/>
              </a:lnSpc>
              <a:spcBef>
                <a:spcPts val="600"/>
              </a:spcBef>
              <a:spcAft>
                <a:spcPts val="0"/>
              </a:spcAft>
              <a:buSzPct val="181818"/>
              <a:buFont typeface="Arial" panose="020B0604020202020204" pitchFamily="34" charset="0"/>
              <a:buChar char="•"/>
            </a:pPr>
            <a:r>
              <a:rPr lang="de-DE" sz="1200" dirty="0">
                <a:latin typeface="Aptos" panose="020B0004020202020204" pitchFamily="34" charset="0"/>
              </a:rPr>
              <a:t>Kein Einsatz chemischer Pestizide und Düngemittel </a:t>
            </a:r>
            <a:endParaRPr sz="1200" dirty="0">
              <a:latin typeface="Aptos" panose="020B0004020202020204" pitchFamily="34" charset="0"/>
            </a:endParaRPr>
          </a:p>
          <a:p>
            <a:pPr marL="1080655" lvl="1" indent="-342900" algn="l" rtl="0">
              <a:lnSpc>
                <a:spcPct val="120000"/>
              </a:lnSpc>
              <a:spcBef>
                <a:spcPts val="600"/>
              </a:spcBef>
              <a:spcAft>
                <a:spcPts val="0"/>
              </a:spcAft>
              <a:buSzPct val="181818"/>
              <a:buFont typeface="Arial" panose="020B0604020202020204" pitchFamily="34" charset="0"/>
              <a:buChar char="•"/>
            </a:pPr>
            <a:r>
              <a:rPr lang="de-DE" sz="1200" dirty="0">
                <a:latin typeface="Aptos" panose="020B0004020202020204" pitchFamily="34" charset="0"/>
              </a:rPr>
              <a:t>Maximal zulässige Anzahl von Tieren pro Hektar </a:t>
            </a:r>
            <a:endParaRPr sz="1200" dirty="0">
              <a:latin typeface="Aptos" panose="020B0004020202020204" pitchFamily="34" charset="0"/>
            </a:endParaRPr>
          </a:p>
          <a:p>
            <a:pPr marL="1080655" lvl="1" indent="-342900" algn="l" rtl="0">
              <a:lnSpc>
                <a:spcPct val="120000"/>
              </a:lnSpc>
              <a:spcBef>
                <a:spcPts val="600"/>
              </a:spcBef>
              <a:spcAft>
                <a:spcPts val="0"/>
              </a:spcAft>
              <a:buSzPct val="181818"/>
              <a:buFont typeface="Arial" panose="020B0604020202020204" pitchFamily="34" charset="0"/>
              <a:buChar char="•"/>
            </a:pPr>
            <a:r>
              <a:rPr lang="de-DE" sz="1200" dirty="0">
                <a:latin typeface="Aptos" panose="020B0004020202020204" pitchFamily="34" charset="0"/>
              </a:rPr>
              <a:t>artgerechte Formen der Tierhaltung </a:t>
            </a:r>
            <a:endParaRPr sz="1200" dirty="0">
              <a:latin typeface="Aptos" panose="020B0004020202020204" pitchFamily="34" charset="0"/>
            </a:endParaRPr>
          </a:p>
          <a:p>
            <a:pPr marL="1080655" lvl="1" indent="-342900" algn="l" rtl="0">
              <a:lnSpc>
                <a:spcPct val="120000"/>
              </a:lnSpc>
              <a:spcBef>
                <a:spcPts val="600"/>
              </a:spcBef>
              <a:spcAft>
                <a:spcPts val="0"/>
              </a:spcAft>
              <a:buSzPct val="181818"/>
              <a:buFont typeface="Arial" panose="020B0604020202020204" pitchFamily="34" charset="0"/>
              <a:buChar char="•"/>
            </a:pPr>
            <a:r>
              <a:rPr lang="de-DE" sz="1200" dirty="0">
                <a:latin typeface="Aptos" panose="020B0004020202020204" pitchFamily="34" charset="0"/>
              </a:rPr>
              <a:t>Bio-Futter und Verbot von Antibiotika für nichtmedizinische Zwecke </a:t>
            </a:r>
            <a:endParaRPr sz="1200" dirty="0">
              <a:latin typeface="Aptos" panose="020B0004020202020204" pitchFamily="34" charset="0"/>
            </a:endParaRPr>
          </a:p>
          <a:p>
            <a:pPr marL="1080655" lvl="1" indent="-342900" algn="l" rtl="0">
              <a:lnSpc>
                <a:spcPct val="120000"/>
              </a:lnSpc>
              <a:spcBef>
                <a:spcPts val="600"/>
              </a:spcBef>
              <a:spcAft>
                <a:spcPts val="0"/>
              </a:spcAft>
              <a:buSzPct val="181818"/>
              <a:buFont typeface="Arial" panose="020B0604020202020204" pitchFamily="34" charset="0"/>
              <a:buChar char="•"/>
            </a:pPr>
            <a:r>
              <a:rPr lang="de-DE" sz="1200" dirty="0">
                <a:latin typeface="Aptos" panose="020B0004020202020204" pitchFamily="34" charset="0"/>
              </a:rPr>
              <a:t>Verbot von Gentechnik Nur 53 Zusatzstoffe sind in verarbeiteten Lebensmitteln erlaubt (statt 316 in konventionellen Produkten)</a:t>
            </a:r>
            <a:endParaRPr sz="1200" dirty="0">
              <a:latin typeface="Aptos" panose="020B0004020202020204" pitchFamily="34" charset="0"/>
            </a:endParaRPr>
          </a:p>
          <a:p>
            <a:pPr marL="633846" lvl="0" indent="-342900" algn="l" rtl="0">
              <a:lnSpc>
                <a:spcPct val="120000"/>
              </a:lnSpc>
              <a:spcBef>
                <a:spcPts val="2200"/>
              </a:spcBef>
              <a:spcAft>
                <a:spcPts val="0"/>
              </a:spcAft>
              <a:buSzPct val="181818"/>
              <a:buFont typeface="Arial" panose="020B0604020202020204" pitchFamily="34" charset="0"/>
              <a:buChar char="•"/>
            </a:pPr>
            <a:r>
              <a:rPr lang="de-DE" sz="1400" dirty="0">
                <a:latin typeface="Aptos" panose="020B0004020202020204" pitchFamily="34" charset="0"/>
              </a:rPr>
              <a:t>Jährliche Kontrolle durch akkreditierte Stellen</a:t>
            </a:r>
            <a:endParaRPr sz="1400" dirty="0">
              <a:latin typeface="Aptos" panose="020B0004020202020204" pitchFamily="34" charset="0"/>
            </a:endParaRPr>
          </a:p>
        </p:txBody>
      </p:sp>
      <p:pic>
        <p:nvPicPr>
          <p:cNvPr id="327" name="Google Shape;327;p64" descr="EU-Bio-Logo.jpg"/>
          <p:cNvPicPr preferRelativeResize="0"/>
          <p:nvPr/>
        </p:nvPicPr>
        <p:blipFill rotWithShape="1">
          <a:blip r:embed="rId3">
            <a:alphaModFix/>
          </a:blip>
          <a:srcRect/>
          <a:stretch/>
        </p:blipFill>
        <p:spPr>
          <a:xfrm>
            <a:off x="9742859" y="1783079"/>
            <a:ext cx="2016223" cy="135087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71"/>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Fair Wear </a:t>
            </a:r>
            <a:r>
              <a:rPr lang="de-DE" dirty="0" err="1">
                <a:latin typeface="Aptos Serif" panose="02020604070405020304" pitchFamily="18" charset="0"/>
                <a:cs typeface="Aptos Serif" panose="02020604070405020304" pitchFamily="18" charset="0"/>
              </a:rPr>
              <a:t>Foundation</a:t>
            </a:r>
            <a:r>
              <a:rPr lang="de-DE" dirty="0">
                <a:latin typeface="Aptos Serif" panose="02020604070405020304" pitchFamily="18" charset="0"/>
                <a:cs typeface="Aptos Serif" panose="02020604070405020304" pitchFamily="18" charset="0"/>
              </a:rPr>
              <a:t>: Mitgliederprogramm</a:t>
            </a:r>
            <a:endParaRPr dirty="0">
              <a:latin typeface="Aptos Serif" panose="02020604070405020304" pitchFamily="18" charset="0"/>
              <a:cs typeface="Aptos Serif" panose="02020604070405020304" pitchFamily="18" charset="0"/>
            </a:endParaRPr>
          </a:p>
        </p:txBody>
      </p:sp>
      <p:sp>
        <p:nvSpPr>
          <p:cNvPr id="333" name="Google Shape;333;p71"/>
          <p:cNvSpPr txBox="1">
            <a:spLocks noGrp="1"/>
          </p:cNvSpPr>
          <p:nvPr>
            <p:ph type="body" idx="1"/>
          </p:nvPr>
        </p:nvSpPr>
        <p:spPr>
          <a:xfrm>
            <a:off x="594348" y="2281924"/>
            <a:ext cx="8124900" cy="4386503"/>
          </a:xfrm>
          <a:prstGeom prst="rect">
            <a:avLst/>
          </a:prstGeom>
          <a:noFill/>
          <a:ln>
            <a:noFill/>
          </a:ln>
        </p:spPr>
        <p:txBody>
          <a:bodyPr spcFirstLastPara="1" wrap="square" lIns="0" tIns="228600" rIns="0" bIns="0" anchor="t" anchorCtr="0">
            <a:normAutofit fontScale="62500" lnSpcReduction="20000"/>
          </a:bodyPr>
          <a:lstStyle/>
          <a:p>
            <a:pPr marL="613064" lvl="0" indent="-342900" algn="l" rtl="0">
              <a:lnSpc>
                <a:spcPct val="120000"/>
              </a:lnSpc>
              <a:spcBef>
                <a:spcPts val="2200"/>
              </a:spcBef>
              <a:spcAft>
                <a:spcPts val="0"/>
              </a:spcAft>
              <a:buSzPct val="181818"/>
              <a:buFont typeface="Arial" panose="020B0604020202020204" pitchFamily="34" charset="0"/>
              <a:buChar char="•"/>
            </a:pPr>
            <a:r>
              <a:rPr lang="de-DE" dirty="0">
                <a:latin typeface="Aptos" panose="020B0004020202020204" pitchFamily="34" charset="0"/>
              </a:rPr>
              <a:t>Unabhängige Multi-Stakeholder-Initiative </a:t>
            </a:r>
            <a:endParaRPr dirty="0">
              <a:latin typeface="Aptos" panose="020B0004020202020204" pitchFamily="34" charset="0"/>
            </a:endParaRPr>
          </a:p>
          <a:p>
            <a:pPr marL="613064" lvl="0" indent="-342900" algn="l" rtl="0">
              <a:lnSpc>
                <a:spcPct val="120000"/>
              </a:lnSpc>
              <a:spcBef>
                <a:spcPts val="2200"/>
              </a:spcBef>
              <a:spcAft>
                <a:spcPts val="0"/>
              </a:spcAft>
              <a:buSzPct val="181818"/>
              <a:buFont typeface="Arial" panose="020B0604020202020204" pitchFamily="34" charset="0"/>
              <a:buChar char="•"/>
            </a:pPr>
            <a:r>
              <a:rPr lang="de-DE" dirty="0">
                <a:latin typeface="Aptos" panose="020B0004020202020204" pitchFamily="34" charset="0"/>
              </a:rPr>
              <a:t>Ziel: Förderung menschenwürdiger Arbeitsbedingungen entlang der textilen Wertschöpfungskette</a:t>
            </a:r>
            <a:endParaRPr dirty="0">
              <a:latin typeface="Aptos" panose="020B0004020202020204" pitchFamily="34" charset="0"/>
            </a:endParaRPr>
          </a:p>
          <a:p>
            <a:pPr marL="613064" lvl="0" indent="-342900" algn="l" rtl="0">
              <a:lnSpc>
                <a:spcPct val="120000"/>
              </a:lnSpc>
              <a:spcBef>
                <a:spcPts val="2200"/>
              </a:spcBef>
              <a:spcAft>
                <a:spcPts val="0"/>
              </a:spcAft>
              <a:buSzPct val="181818"/>
              <a:buFont typeface="Arial" panose="020B0604020202020204" pitchFamily="34" charset="0"/>
              <a:buChar char="•"/>
            </a:pPr>
            <a:r>
              <a:rPr lang="de-DE" dirty="0">
                <a:latin typeface="Aptos" panose="020B0004020202020204" pitchFamily="34" charset="0"/>
              </a:rPr>
              <a:t>Mitgliedsunternehmen verpflichten sich, einen bestimmten Verhaltenskodex in ihren eigenen Unternehmen und bei ihren Lieferanten durchzusetzen</a:t>
            </a:r>
            <a:endParaRPr dirty="0">
              <a:latin typeface="Aptos" panose="020B0004020202020204" pitchFamily="34" charset="0"/>
            </a:endParaRPr>
          </a:p>
          <a:p>
            <a:pPr marL="613064" lvl="0" indent="-342900" algn="l" rtl="0">
              <a:lnSpc>
                <a:spcPct val="120000"/>
              </a:lnSpc>
              <a:spcBef>
                <a:spcPts val="2200"/>
              </a:spcBef>
              <a:spcAft>
                <a:spcPts val="0"/>
              </a:spcAft>
              <a:buSzPct val="181818"/>
              <a:buFont typeface="Arial" panose="020B0604020202020204" pitchFamily="34" charset="0"/>
              <a:buChar char="•"/>
            </a:pPr>
            <a:r>
              <a:rPr lang="de-DE" dirty="0">
                <a:latin typeface="Aptos" panose="020B0004020202020204" pitchFamily="34" charset="0"/>
              </a:rPr>
              <a:t>Der Verhaltenskodex basiert auf den Kernarbeitsnormen der ILO, weiteren ILO-Normen und dem Verhaltenskodex der Clean Clothes Campaign</a:t>
            </a:r>
            <a:endParaRPr dirty="0">
              <a:latin typeface="Aptos" panose="020B0004020202020204" pitchFamily="34" charset="0"/>
            </a:endParaRPr>
          </a:p>
          <a:p>
            <a:pPr marL="613064" lvl="0" indent="-342900" algn="l" rtl="0">
              <a:lnSpc>
                <a:spcPct val="120000"/>
              </a:lnSpc>
              <a:spcBef>
                <a:spcPts val="2200"/>
              </a:spcBef>
              <a:spcAft>
                <a:spcPts val="0"/>
              </a:spcAft>
              <a:buSzPct val="181818"/>
              <a:buFont typeface="Arial" panose="020B0604020202020204" pitchFamily="34" charset="0"/>
              <a:buChar char="•"/>
            </a:pPr>
            <a:r>
              <a:rPr lang="de-DE" dirty="0">
                <a:latin typeface="Aptos" panose="020B0004020202020204" pitchFamily="34" charset="0"/>
              </a:rPr>
              <a:t>Die Umsetzung des Verhaltenskodexes ist ein gemeinsamer Prozess der Fair Wear </a:t>
            </a:r>
            <a:r>
              <a:rPr lang="de-DE" dirty="0" err="1">
                <a:latin typeface="Aptos" panose="020B0004020202020204" pitchFamily="34" charset="0"/>
              </a:rPr>
              <a:t>Foundation</a:t>
            </a:r>
            <a:r>
              <a:rPr lang="de-DE" dirty="0">
                <a:latin typeface="Aptos" panose="020B0004020202020204" pitchFamily="34" charset="0"/>
              </a:rPr>
              <a:t> und der Unternehmen</a:t>
            </a:r>
            <a:endParaRPr dirty="0">
              <a:latin typeface="Aptos" panose="020B0004020202020204" pitchFamily="34" charset="0"/>
            </a:endParaRPr>
          </a:p>
          <a:p>
            <a:pPr marL="613064" lvl="0" indent="-342900" algn="l" rtl="0">
              <a:lnSpc>
                <a:spcPct val="120000"/>
              </a:lnSpc>
              <a:spcBef>
                <a:spcPts val="2200"/>
              </a:spcBef>
              <a:spcAft>
                <a:spcPts val="0"/>
              </a:spcAft>
              <a:buSzPct val="181818"/>
              <a:buFont typeface="Arial" panose="020B0604020202020204" pitchFamily="34" charset="0"/>
              <a:buChar char="•"/>
            </a:pPr>
            <a:r>
              <a:rPr lang="de-DE" dirty="0">
                <a:latin typeface="Aptos" panose="020B0004020202020204" pitchFamily="34" charset="0"/>
              </a:rPr>
              <a:t>Die Einhaltung wird durch regelmäßige, unabhängige Audits überwacht</a:t>
            </a:r>
            <a:endParaRPr dirty="0">
              <a:latin typeface="Aptos" panose="020B0004020202020204" pitchFamily="34" charset="0"/>
            </a:endParaRPr>
          </a:p>
        </p:txBody>
      </p:sp>
      <p:pic>
        <p:nvPicPr>
          <p:cNvPr id="334" name="Google Shape;334;p71"/>
          <p:cNvPicPr preferRelativeResize="0"/>
          <p:nvPr/>
        </p:nvPicPr>
        <p:blipFill rotWithShape="1">
          <a:blip r:embed="rId3">
            <a:alphaModFix/>
          </a:blip>
          <a:srcRect/>
          <a:stretch/>
        </p:blipFill>
        <p:spPr>
          <a:xfrm>
            <a:off x="9174013" y="2971286"/>
            <a:ext cx="2592288" cy="259228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3cd342b70cd_0_0"/>
          <p:cNvSpPr txBox="1">
            <a:spLocks noGrp="1"/>
          </p:cNvSpPr>
          <p:nvPr>
            <p:ph type="title"/>
          </p:nvPr>
        </p:nvSpPr>
        <p:spPr>
          <a:xfrm>
            <a:off x="594360" y="189572"/>
            <a:ext cx="6787800" cy="1593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de-DE" dirty="0">
                <a:latin typeface="Aptos Serif" panose="02020604070405020304" pitchFamily="18" charset="0"/>
                <a:cs typeface="Aptos Serif" panose="02020604070405020304" pitchFamily="18" charset="0"/>
              </a:rPr>
              <a:t>Anforderungen von Gütezeichen im Überblick</a:t>
            </a:r>
            <a:endParaRPr dirty="0">
              <a:latin typeface="Aptos Serif" panose="02020604070405020304" pitchFamily="18" charset="0"/>
              <a:cs typeface="Aptos Serif" panose="02020604070405020304" pitchFamily="18" charset="0"/>
            </a:endParaRPr>
          </a:p>
        </p:txBody>
      </p:sp>
      <p:sp>
        <p:nvSpPr>
          <p:cNvPr id="341" name="Google Shape;341;g3cd342b70cd_0_0"/>
          <p:cNvSpPr txBox="1">
            <a:spLocks noGrp="1"/>
          </p:cNvSpPr>
          <p:nvPr>
            <p:ph type="body" idx="1"/>
          </p:nvPr>
        </p:nvSpPr>
        <p:spPr>
          <a:xfrm>
            <a:off x="594350" y="2281925"/>
            <a:ext cx="5311200" cy="3708600"/>
          </a:xfrm>
          <a:prstGeom prst="rect">
            <a:avLst/>
          </a:prstGeom>
        </p:spPr>
        <p:txBody>
          <a:bodyPr spcFirstLastPara="1" wrap="square" lIns="0" tIns="228600" rIns="0" bIns="0" anchor="t" anchorCtr="0">
            <a:normAutofit/>
          </a:bodyPr>
          <a:lstStyle/>
          <a:p>
            <a:pPr marL="0" lvl="0" indent="0" algn="l" rtl="0">
              <a:lnSpc>
                <a:spcPct val="70000"/>
              </a:lnSpc>
              <a:spcBef>
                <a:spcPts val="2200"/>
              </a:spcBef>
              <a:spcAft>
                <a:spcPts val="0"/>
              </a:spcAft>
              <a:buNone/>
            </a:pPr>
            <a:r>
              <a:rPr lang="de-DE" sz="2000" dirty="0">
                <a:latin typeface="Aptos" panose="020B0004020202020204" pitchFamily="34" charset="0"/>
              </a:rPr>
              <a:t>Arbeitsmappe mit Informationen zu Anforderungen von Gütezeichen aus </a:t>
            </a:r>
            <a:r>
              <a:rPr lang="de-DE" sz="2000" dirty="0" err="1">
                <a:latin typeface="Aptos" panose="020B0004020202020204" pitchFamily="34" charset="0"/>
              </a:rPr>
              <a:t>ProCURE</a:t>
            </a:r>
            <a:r>
              <a:rPr lang="de-DE" sz="2000" dirty="0">
                <a:latin typeface="Aptos" panose="020B0004020202020204" pitchFamily="34" charset="0"/>
              </a:rPr>
              <a:t> Projekt</a:t>
            </a:r>
            <a:endParaRPr sz="2000" dirty="0">
              <a:latin typeface="Aptos" panose="020B0004020202020204" pitchFamily="34" charset="0"/>
            </a:endParaRPr>
          </a:p>
          <a:p>
            <a:pPr marL="0" lvl="0" indent="0" algn="l" rtl="0">
              <a:lnSpc>
                <a:spcPct val="70000"/>
              </a:lnSpc>
              <a:spcBef>
                <a:spcPts val="2200"/>
              </a:spcBef>
              <a:spcAft>
                <a:spcPts val="0"/>
              </a:spcAft>
              <a:buNone/>
            </a:pPr>
            <a:r>
              <a:rPr lang="de-DE" sz="2000" dirty="0">
                <a:latin typeface="Aptos" panose="020B0004020202020204" pitchFamily="34" charset="0"/>
              </a:rPr>
              <a:t>Bietet Vergleich von Gütezeichen für sieben Produktgruppen</a:t>
            </a:r>
            <a:endParaRPr sz="2000" dirty="0">
              <a:latin typeface="Aptos" panose="020B0004020202020204" pitchFamily="34" charset="0"/>
            </a:endParaRPr>
          </a:p>
          <a:p>
            <a:pPr marL="0" lvl="0" indent="0" algn="l" rtl="0">
              <a:lnSpc>
                <a:spcPct val="70000"/>
              </a:lnSpc>
              <a:spcBef>
                <a:spcPts val="2200"/>
              </a:spcBef>
              <a:spcAft>
                <a:spcPts val="0"/>
              </a:spcAft>
              <a:buNone/>
            </a:pPr>
            <a:r>
              <a:rPr lang="de-DE" sz="2000" dirty="0">
                <a:latin typeface="Aptos" panose="020B0004020202020204" pitchFamily="34" charset="0"/>
              </a:rPr>
              <a:t>Hilfestellung für die Auswahl passender Gütezeichen für die Beschaffung</a:t>
            </a:r>
            <a:endParaRPr sz="2000" dirty="0">
              <a:latin typeface="Aptos" panose="020B0004020202020204" pitchFamily="34" charset="0"/>
            </a:endParaRPr>
          </a:p>
          <a:p>
            <a:pPr marL="0" lvl="0" indent="0" algn="l" rtl="0">
              <a:lnSpc>
                <a:spcPct val="70000"/>
              </a:lnSpc>
              <a:spcBef>
                <a:spcPts val="2200"/>
              </a:spcBef>
              <a:spcAft>
                <a:spcPts val="0"/>
              </a:spcAft>
              <a:buNone/>
            </a:pPr>
            <a:r>
              <a:rPr lang="de-DE" sz="2000" u="sng" dirty="0">
                <a:solidFill>
                  <a:schemeClr val="hlink"/>
                </a:solidFill>
                <a:latin typeface="Aptos" panose="020B0004020202020204" pitchFamily="34" charset="0"/>
                <a:hlinkClick r:id="rId3"/>
              </a:rPr>
              <a:t>https://alpenallianz.org/de/projekte/procure/procure-toolbox</a:t>
            </a:r>
            <a:r>
              <a:rPr lang="de-DE" sz="2000" dirty="0">
                <a:latin typeface="Aptos" panose="020B0004020202020204" pitchFamily="34" charset="0"/>
              </a:rPr>
              <a:t> </a:t>
            </a:r>
            <a:endParaRPr sz="2000" dirty="0">
              <a:latin typeface="Aptos" panose="020B0004020202020204" pitchFamily="34" charset="0"/>
            </a:endParaRPr>
          </a:p>
        </p:txBody>
      </p:sp>
      <p:pic>
        <p:nvPicPr>
          <p:cNvPr id="342" name="Google Shape;342;g3cd342b70cd_0_0"/>
          <p:cNvPicPr preferRelativeResize="0"/>
          <p:nvPr/>
        </p:nvPicPr>
        <p:blipFill>
          <a:blip r:embed="rId4">
            <a:alphaModFix/>
          </a:blip>
          <a:stretch>
            <a:fillRect/>
          </a:stretch>
        </p:blipFill>
        <p:spPr>
          <a:xfrm>
            <a:off x="6216641" y="2515625"/>
            <a:ext cx="5889375" cy="3241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31"/>
          <p:cNvSpPr txBox="1">
            <a:spLocks noGrp="1"/>
          </p:cNvSpPr>
          <p:nvPr>
            <p:ph type="title"/>
          </p:nvPr>
        </p:nvSpPr>
        <p:spPr>
          <a:xfrm>
            <a:off x="575309" y="278129"/>
            <a:ext cx="6271539" cy="2354026"/>
          </a:xfrm>
          <a:prstGeom prst="rect">
            <a:avLst/>
          </a:prstGeom>
          <a:noFill/>
          <a:ln>
            <a:noFill/>
          </a:ln>
        </p:spPr>
        <p:txBody>
          <a:bodyPr spcFirstLastPara="1" wrap="square" lIns="0" tIns="0" rIns="0" bIns="0" anchor="b" anchorCtr="0">
            <a:noAutofit/>
          </a:bodyPr>
          <a:lstStyle/>
          <a:p>
            <a:pPr marL="457200" lvl="0" indent="-508000" algn="l" rtl="0">
              <a:lnSpc>
                <a:spcPct val="80000"/>
              </a:lnSpc>
              <a:spcBef>
                <a:spcPts val="0"/>
              </a:spcBef>
              <a:spcAft>
                <a:spcPts val="0"/>
              </a:spcAft>
              <a:buSzPts val="4400"/>
              <a:buAutoNum type="arabicPeriod"/>
            </a:pPr>
            <a:r>
              <a:rPr lang="de-DE" dirty="0">
                <a:latin typeface="Aptos Serif" panose="02020604070405020304" pitchFamily="18" charset="0"/>
                <a:cs typeface="Aptos Serif" panose="02020604070405020304" pitchFamily="18" charset="0"/>
              </a:rPr>
              <a:t>Gütezeichen, Zertifizierungen, Managementsysteme</a:t>
            </a:r>
            <a:endParaRPr dirty="0">
              <a:latin typeface="Aptos Serif" panose="02020604070405020304" pitchFamily="18" charset="0"/>
              <a:cs typeface="Aptos Serif" panose="02020604070405020304" pitchFamily="18" charset="0"/>
            </a:endParaRPr>
          </a:p>
        </p:txBody>
      </p:sp>
      <p:sp>
        <p:nvSpPr>
          <p:cNvPr id="130" name="Google Shape;130;p31"/>
          <p:cNvSpPr>
            <a:spLocks noGrp="1"/>
          </p:cNvSpPr>
          <p:nvPr>
            <p:ph type="pic" idx="2"/>
          </p:nvPr>
        </p:nvSpPr>
        <p:spPr>
          <a:xfrm flipH="1">
            <a:off x="6733505" y="0"/>
            <a:ext cx="5458495" cy="6858000"/>
          </a:xfrm>
          <a:prstGeom prst="flowChartDelay">
            <a:avLst/>
          </a:prstGeom>
          <a:solidFill>
            <a:srgbClr val="87C3CD"/>
          </a:solidFill>
          <a:ln>
            <a:noFill/>
          </a:ln>
        </p:spPr>
        <p:txBody>
          <a:bodyPr/>
          <a:lstStyle/>
          <a:p>
            <a:endParaRPr lang="de-DE"/>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cs typeface="Aptos Serif" panose="02020604070405020304" pitchFamily="18" charset="0"/>
              </a:rPr>
              <a:t>Vielen Dank!</a:t>
            </a:r>
            <a:endParaRPr dirty="0">
              <a:latin typeface="Aptos Serif" panose="02020604070405020304" pitchFamily="18" charset="0"/>
              <a:cs typeface="Aptos Serif" panose="02020604070405020304" pitchFamily="18" charset="0"/>
            </a:endParaRPr>
          </a:p>
        </p:txBody>
      </p:sp>
      <p:pic>
        <p:nvPicPr>
          <p:cNvPr id="349" name="Google Shape;349;p15" descr="Ein Bild, das Text, Schrift, Screenshot, Grafiken enthält.&#10;&#10;Automatisch generierte Beschreibung"/>
          <p:cNvPicPr preferRelativeResize="0"/>
          <p:nvPr/>
        </p:nvPicPr>
        <p:blipFill rotWithShape="1">
          <a:blip r:embed="rId3">
            <a:alphaModFix/>
          </a:blip>
          <a:srcRect/>
          <a:stretch/>
        </p:blipFill>
        <p:spPr>
          <a:xfrm>
            <a:off x="6720919" y="4768955"/>
            <a:ext cx="5273749" cy="1904297"/>
          </a:xfrm>
          <a:prstGeom prst="rect">
            <a:avLst/>
          </a:prstGeom>
          <a:noFill/>
          <a:ln>
            <a:noFill/>
          </a:ln>
        </p:spPr>
      </p:pic>
      <p:pic>
        <p:nvPicPr>
          <p:cNvPr id="2" name="Grafik 1">
            <a:extLst>
              <a:ext uri="{FF2B5EF4-FFF2-40B4-BE49-F238E27FC236}">
                <a16:creationId xmlns:a16="http://schemas.microsoft.com/office/drawing/2014/main" id="{E12DDDB3-E760-8B6B-CBBD-D3713B23D916}"/>
              </a:ext>
            </a:extLst>
          </p:cNvPr>
          <p:cNvPicPr>
            <a:picLocks noChangeAspect="1"/>
          </p:cNvPicPr>
          <p:nvPr/>
        </p:nvPicPr>
        <p:blipFill>
          <a:blip r:embed="rId4"/>
          <a:stretch>
            <a:fillRect/>
          </a:stretch>
        </p:blipFill>
        <p:spPr>
          <a:xfrm>
            <a:off x="144780" y="5042486"/>
            <a:ext cx="3970020" cy="158800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So viele Gütezeichen …</a:t>
            </a:r>
            <a:endParaRPr dirty="0">
              <a:solidFill>
                <a:srgbClr val="FF0000"/>
              </a:solidFill>
              <a:latin typeface="Aptos Serif" panose="02020604070405020304" pitchFamily="18" charset="0"/>
              <a:cs typeface="Aptos Serif" panose="02020604070405020304" pitchFamily="18" charset="0"/>
            </a:endParaRPr>
          </a:p>
        </p:txBody>
      </p:sp>
      <p:pic>
        <p:nvPicPr>
          <p:cNvPr id="137" name="Google Shape;137;p30"/>
          <p:cNvPicPr preferRelativeResize="0"/>
          <p:nvPr/>
        </p:nvPicPr>
        <p:blipFill rotWithShape="1">
          <a:blip r:embed="rId3">
            <a:alphaModFix/>
          </a:blip>
          <a:srcRect/>
          <a:stretch/>
        </p:blipFill>
        <p:spPr>
          <a:xfrm>
            <a:off x="5965061" y="4932864"/>
            <a:ext cx="2954727" cy="1691258"/>
          </a:xfrm>
          <a:prstGeom prst="rect">
            <a:avLst/>
          </a:prstGeom>
          <a:noFill/>
          <a:ln>
            <a:noFill/>
          </a:ln>
        </p:spPr>
      </p:pic>
      <p:pic>
        <p:nvPicPr>
          <p:cNvPr id="138" name="Google Shape;138;p30"/>
          <p:cNvPicPr preferRelativeResize="0"/>
          <p:nvPr/>
        </p:nvPicPr>
        <p:blipFill rotWithShape="1">
          <a:blip r:embed="rId4">
            <a:alphaModFix/>
          </a:blip>
          <a:srcRect/>
          <a:stretch/>
        </p:blipFill>
        <p:spPr>
          <a:xfrm>
            <a:off x="8368682" y="2791877"/>
            <a:ext cx="1310607" cy="1293210"/>
          </a:xfrm>
          <a:prstGeom prst="rect">
            <a:avLst/>
          </a:prstGeom>
          <a:noFill/>
          <a:ln>
            <a:noFill/>
          </a:ln>
        </p:spPr>
      </p:pic>
      <p:pic>
        <p:nvPicPr>
          <p:cNvPr id="139" name="Google Shape;139;p30" descr="naturland fair"/>
          <p:cNvPicPr preferRelativeResize="0"/>
          <p:nvPr/>
        </p:nvPicPr>
        <p:blipFill rotWithShape="1">
          <a:blip r:embed="rId5">
            <a:alphaModFix/>
          </a:blip>
          <a:srcRect/>
          <a:stretch/>
        </p:blipFill>
        <p:spPr>
          <a:xfrm>
            <a:off x="1844306" y="4435600"/>
            <a:ext cx="944868" cy="2088232"/>
          </a:xfrm>
          <a:prstGeom prst="rect">
            <a:avLst/>
          </a:prstGeom>
          <a:noFill/>
          <a:ln>
            <a:noFill/>
          </a:ln>
        </p:spPr>
      </p:pic>
      <p:pic>
        <p:nvPicPr>
          <p:cNvPr id="140" name="Google Shape;140;p30"/>
          <p:cNvPicPr preferRelativeResize="0"/>
          <p:nvPr/>
        </p:nvPicPr>
        <p:blipFill rotWithShape="1">
          <a:blip r:embed="rId6">
            <a:alphaModFix/>
          </a:blip>
          <a:srcRect/>
          <a:stretch/>
        </p:blipFill>
        <p:spPr>
          <a:xfrm>
            <a:off x="2005840" y="2443182"/>
            <a:ext cx="1374836" cy="1374836"/>
          </a:xfrm>
          <a:prstGeom prst="rect">
            <a:avLst/>
          </a:prstGeom>
          <a:noFill/>
          <a:ln>
            <a:noFill/>
          </a:ln>
        </p:spPr>
      </p:pic>
      <p:pic>
        <p:nvPicPr>
          <p:cNvPr id="141" name="Google Shape;141;p30"/>
          <p:cNvPicPr preferRelativeResize="0"/>
          <p:nvPr/>
        </p:nvPicPr>
        <p:blipFill rotWithShape="1">
          <a:blip r:embed="rId7">
            <a:alphaModFix/>
          </a:blip>
          <a:srcRect/>
          <a:stretch/>
        </p:blipFill>
        <p:spPr>
          <a:xfrm>
            <a:off x="3466110" y="3823097"/>
            <a:ext cx="1033163" cy="1212843"/>
          </a:xfrm>
          <a:prstGeom prst="rect">
            <a:avLst/>
          </a:prstGeom>
          <a:noFill/>
          <a:ln>
            <a:noFill/>
          </a:ln>
        </p:spPr>
      </p:pic>
      <p:pic>
        <p:nvPicPr>
          <p:cNvPr id="142" name="Google Shape;142;p30"/>
          <p:cNvPicPr preferRelativeResize="0"/>
          <p:nvPr/>
        </p:nvPicPr>
        <p:blipFill rotWithShape="1">
          <a:blip r:embed="rId8">
            <a:alphaModFix/>
          </a:blip>
          <a:srcRect/>
          <a:stretch/>
        </p:blipFill>
        <p:spPr>
          <a:xfrm>
            <a:off x="8571710" y="4732996"/>
            <a:ext cx="1327502" cy="1252794"/>
          </a:xfrm>
          <a:prstGeom prst="rect">
            <a:avLst/>
          </a:prstGeom>
          <a:noFill/>
          <a:ln>
            <a:noFill/>
          </a:ln>
        </p:spPr>
      </p:pic>
      <p:pic>
        <p:nvPicPr>
          <p:cNvPr id="143" name="Google Shape;143;p30"/>
          <p:cNvPicPr preferRelativeResize="0"/>
          <p:nvPr/>
        </p:nvPicPr>
        <p:blipFill rotWithShape="1">
          <a:blip r:embed="rId9">
            <a:alphaModFix/>
          </a:blip>
          <a:srcRect/>
          <a:stretch/>
        </p:blipFill>
        <p:spPr>
          <a:xfrm>
            <a:off x="3772580" y="2108358"/>
            <a:ext cx="1891936" cy="1174992"/>
          </a:xfrm>
          <a:prstGeom prst="rect">
            <a:avLst/>
          </a:prstGeom>
          <a:noFill/>
          <a:ln>
            <a:noFill/>
          </a:ln>
        </p:spPr>
      </p:pic>
      <p:pic>
        <p:nvPicPr>
          <p:cNvPr id="144" name="Google Shape;144;p30"/>
          <p:cNvPicPr preferRelativeResize="0"/>
          <p:nvPr/>
        </p:nvPicPr>
        <p:blipFill rotWithShape="1">
          <a:blip r:embed="rId10">
            <a:alphaModFix/>
          </a:blip>
          <a:srcRect/>
          <a:stretch/>
        </p:blipFill>
        <p:spPr>
          <a:xfrm>
            <a:off x="4458131" y="4754640"/>
            <a:ext cx="1407790" cy="1465381"/>
          </a:xfrm>
          <a:prstGeom prst="rect">
            <a:avLst/>
          </a:prstGeom>
          <a:noFill/>
          <a:ln>
            <a:noFill/>
          </a:ln>
        </p:spPr>
      </p:pic>
      <p:pic>
        <p:nvPicPr>
          <p:cNvPr id="145" name="Google Shape;145;p30"/>
          <p:cNvPicPr preferRelativeResize="0"/>
          <p:nvPr/>
        </p:nvPicPr>
        <p:blipFill rotWithShape="1">
          <a:blip r:embed="rId11">
            <a:alphaModFix/>
          </a:blip>
          <a:srcRect/>
          <a:stretch/>
        </p:blipFill>
        <p:spPr>
          <a:xfrm>
            <a:off x="5794484" y="3201248"/>
            <a:ext cx="2234722" cy="1251444"/>
          </a:xfrm>
          <a:prstGeom prst="rect">
            <a:avLst/>
          </a:prstGeom>
          <a:noFill/>
          <a:ln>
            <a:noFill/>
          </a:ln>
        </p:spPr>
      </p:pic>
      <p:pic>
        <p:nvPicPr>
          <p:cNvPr id="146" name="Google Shape;146;p30" descr="Demeter"/>
          <p:cNvPicPr preferRelativeResize="0"/>
          <p:nvPr/>
        </p:nvPicPr>
        <p:blipFill rotWithShape="1">
          <a:blip r:embed="rId12">
            <a:alphaModFix/>
          </a:blip>
          <a:srcRect/>
          <a:stretch/>
        </p:blipFill>
        <p:spPr>
          <a:xfrm>
            <a:off x="10461298" y="1646395"/>
            <a:ext cx="1333500" cy="923925"/>
          </a:xfrm>
          <a:prstGeom prst="rect">
            <a:avLst/>
          </a:prstGeom>
          <a:noFill/>
          <a:ln>
            <a:noFill/>
          </a:ln>
        </p:spPr>
      </p:pic>
      <p:pic>
        <p:nvPicPr>
          <p:cNvPr id="147" name="Google Shape;147;p30"/>
          <p:cNvPicPr preferRelativeResize="0"/>
          <p:nvPr/>
        </p:nvPicPr>
        <p:blipFill rotWithShape="1">
          <a:blip r:embed="rId13">
            <a:alphaModFix/>
          </a:blip>
          <a:srcRect/>
          <a:stretch/>
        </p:blipFill>
        <p:spPr>
          <a:xfrm>
            <a:off x="458360" y="2292894"/>
            <a:ext cx="1162896" cy="1152128"/>
          </a:xfrm>
          <a:prstGeom prst="rect">
            <a:avLst/>
          </a:prstGeom>
          <a:noFill/>
          <a:ln>
            <a:noFill/>
          </a:ln>
        </p:spPr>
      </p:pic>
      <p:pic>
        <p:nvPicPr>
          <p:cNvPr id="148" name="Google Shape;148;p30"/>
          <p:cNvPicPr preferRelativeResize="0"/>
          <p:nvPr/>
        </p:nvPicPr>
        <p:blipFill rotWithShape="1">
          <a:blip r:embed="rId14">
            <a:alphaModFix/>
          </a:blip>
          <a:srcRect/>
          <a:stretch/>
        </p:blipFill>
        <p:spPr>
          <a:xfrm>
            <a:off x="93966" y="3631304"/>
            <a:ext cx="1431454" cy="1291948"/>
          </a:xfrm>
          <a:prstGeom prst="rect">
            <a:avLst/>
          </a:prstGeom>
          <a:noFill/>
          <a:ln>
            <a:noFill/>
          </a:ln>
        </p:spPr>
      </p:pic>
      <p:pic>
        <p:nvPicPr>
          <p:cNvPr id="149" name="Google Shape;149;p30"/>
          <p:cNvPicPr preferRelativeResize="0"/>
          <p:nvPr/>
        </p:nvPicPr>
        <p:blipFill rotWithShape="1">
          <a:blip r:embed="rId15">
            <a:alphaModFix/>
          </a:blip>
          <a:srcRect/>
          <a:stretch/>
        </p:blipFill>
        <p:spPr>
          <a:xfrm>
            <a:off x="6254754" y="1920351"/>
            <a:ext cx="844368" cy="1143613"/>
          </a:xfrm>
          <a:prstGeom prst="rect">
            <a:avLst/>
          </a:prstGeom>
          <a:noFill/>
          <a:ln>
            <a:noFill/>
          </a:ln>
        </p:spPr>
      </p:pic>
      <p:pic>
        <p:nvPicPr>
          <p:cNvPr id="150" name="Google Shape;150;p30" descr="EU-Bio-Logo.jpg"/>
          <p:cNvPicPr preferRelativeResize="0"/>
          <p:nvPr/>
        </p:nvPicPr>
        <p:blipFill rotWithShape="1">
          <a:blip r:embed="rId16">
            <a:alphaModFix/>
          </a:blip>
          <a:srcRect/>
          <a:stretch/>
        </p:blipFill>
        <p:spPr>
          <a:xfrm>
            <a:off x="7931485" y="1302076"/>
            <a:ext cx="1529362" cy="1024673"/>
          </a:xfrm>
          <a:prstGeom prst="rect">
            <a:avLst/>
          </a:prstGeom>
          <a:noFill/>
          <a:ln>
            <a:noFill/>
          </a:ln>
        </p:spPr>
      </p:pic>
      <p:pic>
        <p:nvPicPr>
          <p:cNvPr id="151" name="Google Shape;151;p30" descr="Ein Bild, das Grafiken, Grafikdesign, Schrift, Logo enthält.&#10;&#10;KI-generierte Inhalte können fehlerhaft sein."/>
          <p:cNvPicPr preferRelativeResize="0"/>
          <p:nvPr/>
        </p:nvPicPr>
        <p:blipFill rotWithShape="1">
          <a:blip r:embed="rId17">
            <a:alphaModFix/>
          </a:blip>
          <a:srcRect/>
          <a:stretch/>
        </p:blipFill>
        <p:spPr>
          <a:xfrm>
            <a:off x="10356181" y="3064974"/>
            <a:ext cx="1306624" cy="178571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2"/>
          <p:cNvSpPr txBox="1">
            <a:spLocks noGrp="1"/>
          </p:cNvSpPr>
          <p:nvPr>
            <p:ph type="title"/>
          </p:nvPr>
        </p:nvSpPr>
        <p:spPr>
          <a:xfrm>
            <a:off x="594349" y="189575"/>
            <a:ext cx="72924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Welche Arten von Gütezeichen gibt es?</a:t>
            </a:r>
            <a:endParaRPr dirty="0">
              <a:latin typeface="Aptos Serif" panose="02020604070405020304" pitchFamily="18" charset="0"/>
              <a:cs typeface="Aptos Serif" panose="02020604070405020304" pitchFamily="18" charset="0"/>
            </a:endParaRPr>
          </a:p>
        </p:txBody>
      </p:sp>
      <p:sp>
        <p:nvSpPr>
          <p:cNvPr id="157" name="Google Shape;157;p32"/>
          <p:cNvSpPr txBox="1">
            <a:spLocks noGrp="1"/>
          </p:cNvSpPr>
          <p:nvPr>
            <p:ph type="body" idx="1"/>
          </p:nvPr>
        </p:nvSpPr>
        <p:spPr>
          <a:xfrm>
            <a:off x="594350" y="2281925"/>
            <a:ext cx="10565100" cy="4195200"/>
          </a:xfrm>
          <a:prstGeom prst="rect">
            <a:avLst/>
          </a:prstGeom>
          <a:noFill/>
          <a:ln>
            <a:noFill/>
          </a:ln>
        </p:spPr>
        <p:txBody>
          <a:bodyPr spcFirstLastPara="1" wrap="square" lIns="0" tIns="228600" rIns="0" bIns="0" anchor="t" anchorCtr="0">
            <a:normAutofit lnSpcReduction="10000"/>
          </a:bodyPr>
          <a:lstStyle/>
          <a:p>
            <a:pPr marL="57150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rPr>
              <a:t>Gesetzlich vorgeschriebene Kennzeichnungen</a:t>
            </a:r>
            <a:endParaRPr b="0" dirty="0">
              <a:solidFill>
                <a:schemeClr val="dk1"/>
              </a:solidFill>
              <a:latin typeface="Aptos" panose="020B0004020202020204" pitchFamily="34" charset="0"/>
            </a:endParaRPr>
          </a:p>
          <a:p>
            <a:pPr marL="57150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rPr>
              <a:t>Umweltkennzeichnungen Typ I</a:t>
            </a:r>
          </a:p>
          <a:p>
            <a:pPr marL="57150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Umweltkennzeichnungen, die nur einen Teil der Anforderungen an Umweltkennzeichnungen Typ I erfüllen</a:t>
            </a:r>
            <a:endParaRPr b="0" dirty="0">
              <a:solidFill>
                <a:schemeClr val="dk1"/>
              </a:solidFill>
              <a:latin typeface="Aptos" panose="020B0004020202020204" pitchFamily="34" charset="0"/>
            </a:endParaRPr>
          </a:p>
          <a:p>
            <a:pPr marL="57150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rPr>
              <a:t>Umweltkennzeichnungen Typ 2 </a:t>
            </a:r>
            <a:endParaRPr b="0" dirty="0">
              <a:solidFill>
                <a:schemeClr val="dk1"/>
              </a:solidFill>
              <a:latin typeface="Aptos" panose="020B0004020202020204" pitchFamily="34" charset="0"/>
            </a:endParaRPr>
          </a:p>
          <a:p>
            <a:pPr marL="571500" marR="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rPr>
              <a:t>Soziale Labels</a:t>
            </a:r>
            <a:endParaRPr b="0" dirty="0">
              <a:solidFill>
                <a:schemeClr val="dk1"/>
              </a:solidFill>
              <a:latin typeface="Aptos" panose="020B0004020202020204" pitchFamily="34" charset="0"/>
            </a:endParaRPr>
          </a:p>
          <a:p>
            <a:pPr marL="571500" marR="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rPr>
              <a:t>Regionale Marken</a:t>
            </a:r>
            <a:endParaRPr b="0" dirty="0">
              <a:solidFill>
                <a:schemeClr val="dk1"/>
              </a:solidFill>
              <a:latin typeface="Aptos" panose="020B0004020202020204" pitchFamily="34" charset="0"/>
            </a:endParaRPr>
          </a:p>
          <a:p>
            <a:pPr marL="571500" marR="0" lvl="0" indent="-342900" algn="l" rtl="0">
              <a:lnSpc>
                <a:spcPct val="100000"/>
              </a:lnSpc>
              <a:spcBef>
                <a:spcPts val="1200"/>
              </a:spcBef>
              <a:spcAft>
                <a:spcPts val="0"/>
              </a:spcAft>
              <a:buClr>
                <a:schemeClr val="dk1"/>
              </a:buClr>
              <a:buSzPts val="2400"/>
              <a:buFont typeface="Arial" panose="020B0604020202020204" pitchFamily="34" charset="0"/>
              <a:buChar char="•"/>
            </a:pPr>
            <a:r>
              <a:rPr lang="de-DE" b="0" dirty="0">
                <a:solidFill>
                  <a:schemeClr val="dk1"/>
                </a:solidFill>
                <a:latin typeface="Aptos" panose="020B0004020202020204" pitchFamily="34" charset="0"/>
              </a:rPr>
              <a:t>Unternehmenszertifizierungen / Managementsysteme</a:t>
            </a:r>
            <a:endParaRPr b="0" dirty="0">
              <a:solidFill>
                <a:schemeClr val="dk1"/>
              </a:solidFill>
              <a:latin typeface="Aptos"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3"/>
          <p:cNvSpPr txBox="1">
            <a:spLocks noGrp="1"/>
          </p:cNvSpPr>
          <p:nvPr>
            <p:ph type="title"/>
          </p:nvPr>
        </p:nvSpPr>
        <p:spPr>
          <a:xfrm>
            <a:off x="342032" y="414658"/>
            <a:ext cx="7292400" cy="1593600"/>
          </a:xfrm>
          <a:prstGeom prst="rect">
            <a:avLst/>
          </a:prstGeom>
          <a:noFill/>
          <a:ln>
            <a:noFill/>
          </a:ln>
        </p:spPr>
        <p:txBody>
          <a:bodyPr spcFirstLastPara="1" wrap="square" lIns="0" tIns="0" rIns="0" bIns="0" anchor="b" anchorCtr="0">
            <a:noAutofit/>
          </a:bodyPr>
          <a:lstStyle/>
          <a:p>
            <a:pPr marL="228600" lvl="0" indent="0" algn="l" rtl="0">
              <a:lnSpc>
                <a:spcPct val="80000"/>
              </a:lnSpc>
              <a:spcBef>
                <a:spcPts val="0"/>
              </a:spcBef>
              <a:spcAft>
                <a:spcPts val="0"/>
              </a:spcAft>
              <a:buSzPts val="4400"/>
              <a:buNone/>
            </a:pPr>
            <a:r>
              <a:rPr lang="de-DE" dirty="0">
                <a:latin typeface="Aptos Serif" panose="02020604070405020304" pitchFamily="18" charset="0"/>
                <a:cs typeface="Aptos Serif" panose="02020604070405020304" pitchFamily="18" charset="0"/>
              </a:rPr>
              <a:t>Gesetzlich vorgeschriebene Kennzeichnungen</a:t>
            </a:r>
            <a:endParaRPr dirty="0">
              <a:latin typeface="Aptos Serif" panose="02020604070405020304" pitchFamily="18" charset="0"/>
              <a:cs typeface="Aptos Serif" panose="02020604070405020304" pitchFamily="18" charset="0"/>
            </a:endParaRPr>
          </a:p>
        </p:txBody>
      </p:sp>
      <p:sp>
        <p:nvSpPr>
          <p:cNvPr id="164" name="Google Shape;164;p33"/>
          <p:cNvSpPr txBox="1">
            <a:spLocks noGrp="1"/>
          </p:cNvSpPr>
          <p:nvPr>
            <p:ph type="body" idx="1"/>
          </p:nvPr>
        </p:nvSpPr>
        <p:spPr>
          <a:xfrm>
            <a:off x="594359" y="2281918"/>
            <a:ext cx="8465235" cy="4456507"/>
          </a:xfrm>
          <a:prstGeom prst="rect">
            <a:avLst/>
          </a:prstGeom>
          <a:noFill/>
          <a:ln>
            <a:noFill/>
          </a:ln>
        </p:spPr>
        <p:txBody>
          <a:bodyPr spcFirstLastPara="1" wrap="square" lIns="0" tIns="228600" rIns="0" bIns="0" anchor="t" anchorCtr="0">
            <a:normAutofit/>
          </a:bodyPr>
          <a:lstStyle/>
          <a:p>
            <a:pPr marL="589788"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EU-Energieeffizienzlabel und EU-Energieverbrauchskennzeichnung für verschiedene Produkte </a:t>
            </a:r>
            <a:endParaRPr sz="1600" dirty="0">
              <a:latin typeface="Aptos" panose="020B0004020202020204" pitchFamily="34" charset="0"/>
            </a:endParaRPr>
          </a:p>
          <a:p>
            <a:pPr marL="1043940" lvl="1" indent="-342900" algn="l" rtl="0">
              <a:lnSpc>
                <a:spcPct val="120000"/>
              </a:lnSpc>
              <a:spcBef>
                <a:spcPts val="600"/>
              </a:spcBef>
              <a:spcAft>
                <a:spcPts val="0"/>
              </a:spcAft>
              <a:buSzPct val="160000"/>
              <a:buFont typeface="Arial" panose="020B0604020202020204" pitchFamily="34" charset="0"/>
              <a:buChar char="•"/>
            </a:pPr>
            <a:r>
              <a:rPr lang="de-DE" sz="1400" b="0" dirty="0">
                <a:latin typeface="Aptos" panose="020B0004020202020204" pitchFamily="34" charset="0"/>
              </a:rPr>
              <a:t>Haushaltsgeräte, Lampen, Warmwasserbereiter, …</a:t>
            </a:r>
            <a:endParaRPr sz="1400" dirty="0">
              <a:latin typeface="Aptos" panose="020B0004020202020204" pitchFamily="34" charset="0"/>
            </a:endParaRPr>
          </a:p>
          <a:p>
            <a:pPr marL="589788"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Geräte werden nach ihren Energieverbrauchswerten klassifiziert</a:t>
            </a:r>
            <a:endParaRPr sz="1600" dirty="0">
              <a:latin typeface="Aptos" panose="020B0004020202020204" pitchFamily="34" charset="0"/>
            </a:endParaRPr>
          </a:p>
          <a:p>
            <a:pPr marL="589788" lvl="0" indent="-342900" algn="l" rtl="0">
              <a:lnSpc>
                <a:spcPct val="120000"/>
              </a:lnSpc>
              <a:spcBef>
                <a:spcPts val="2200"/>
              </a:spcBef>
              <a:spcAft>
                <a:spcPts val="0"/>
              </a:spcAft>
              <a:buSzPct val="160000"/>
              <a:buFont typeface="Arial" panose="020B0604020202020204" pitchFamily="34" charset="0"/>
              <a:buChar char="•"/>
            </a:pPr>
            <a:r>
              <a:rPr lang="de-DE" sz="1600" dirty="0">
                <a:latin typeface="Aptos" panose="020B0004020202020204" pitchFamily="34" charset="0"/>
              </a:rPr>
              <a:t>Neue Kennzeichnung seit 2021 – Energieklassen A-G zunächst für</a:t>
            </a:r>
            <a:endParaRPr sz="1600" dirty="0">
              <a:latin typeface="Aptos" panose="020B0004020202020204" pitchFamily="34" charset="0"/>
            </a:endParaRPr>
          </a:p>
          <a:p>
            <a:pPr marL="1043940" lvl="1" indent="-342900" algn="l" rtl="0">
              <a:lnSpc>
                <a:spcPct val="120000"/>
              </a:lnSpc>
              <a:spcBef>
                <a:spcPts val="600"/>
              </a:spcBef>
              <a:spcAft>
                <a:spcPts val="0"/>
              </a:spcAft>
              <a:buSzPct val="160000"/>
              <a:buFont typeface="Arial" panose="020B0604020202020204" pitchFamily="34" charset="0"/>
              <a:buChar char="•"/>
            </a:pPr>
            <a:r>
              <a:rPr lang="de-DE" sz="1400" b="0" dirty="0">
                <a:latin typeface="Aptos" panose="020B0004020202020204" pitchFamily="34" charset="0"/>
              </a:rPr>
              <a:t>Kühl- und Gefriergeräte inkl. Weinkühlschränke</a:t>
            </a:r>
            <a:endParaRPr sz="1400" b="0" dirty="0">
              <a:latin typeface="Aptos" panose="020B0004020202020204" pitchFamily="34" charset="0"/>
            </a:endParaRPr>
          </a:p>
          <a:p>
            <a:pPr marL="1043940" lvl="1" indent="-342900" algn="l" rtl="0">
              <a:lnSpc>
                <a:spcPct val="120000"/>
              </a:lnSpc>
              <a:spcBef>
                <a:spcPts val="600"/>
              </a:spcBef>
              <a:spcAft>
                <a:spcPts val="0"/>
              </a:spcAft>
              <a:buSzPct val="160000"/>
              <a:buFont typeface="Arial" panose="020B0604020202020204" pitchFamily="34" charset="0"/>
              <a:buChar char="•"/>
            </a:pPr>
            <a:r>
              <a:rPr lang="de-DE" sz="1400" b="0" dirty="0">
                <a:latin typeface="Aptos" panose="020B0004020202020204" pitchFamily="34" charset="0"/>
              </a:rPr>
              <a:t>Geschirrspüler Waschmaschinen, einschließlich Waschtrockner</a:t>
            </a:r>
            <a:endParaRPr sz="1400" b="0" dirty="0">
              <a:latin typeface="Aptos" panose="020B0004020202020204" pitchFamily="34" charset="0"/>
            </a:endParaRPr>
          </a:p>
          <a:p>
            <a:pPr marL="1043940" lvl="1" indent="-342900" algn="l" rtl="0">
              <a:lnSpc>
                <a:spcPct val="120000"/>
              </a:lnSpc>
              <a:spcBef>
                <a:spcPts val="600"/>
              </a:spcBef>
              <a:spcAft>
                <a:spcPts val="0"/>
              </a:spcAft>
              <a:buSzPct val="160000"/>
              <a:buFont typeface="Arial" panose="020B0604020202020204" pitchFamily="34" charset="0"/>
              <a:buChar char="•"/>
            </a:pPr>
            <a:r>
              <a:rPr lang="de-DE" sz="1400" b="0" dirty="0">
                <a:latin typeface="Aptos" panose="020B0004020202020204" pitchFamily="34" charset="0"/>
              </a:rPr>
              <a:t>Elektronische Displays, einschließlich Fernseher </a:t>
            </a:r>
            <a:endParaRPr sz="1400" dirty="0">
              <a:latin typeface="Aptos" panose="020B0004020202020204" pitchFamily="34" charset="0"/>
            </a:endParaRPr>
          </a:p>
          <a:p>
            <a:pPr marL="1043940" lvl="1" indent="-342900" algn="l" rtl="0">
              <a:lnSpc>
                <a:spcPct val="120000"/>
              </a:lnSpc>
              <a:spcBef>
                <a:spcPts val="600"/>
              </a:spcBef>
              <a:spcAft>
                <a:spcPts val="0"/>
              </a:spcAft>
              <a:buSzPct val="160000"/>
              <a:buFont typeface="Arial" panose="020B0604020202020204" pitchFamily="34" charset="0"/>
              <a:buChar char="•"/>
            </a:pPr>
            <a:r>
              <a:rPr lang="de-DE" sz="1400" b="0" dirty="0">
                <a:latin typeface="Aptos" panose="020B0004020202020204" pitchFamily="34" charset="0"/>
              </a:rPr>
              <a:t>Lampen und Leuchten</a:t>
            </a:r>
            <a:endParaRPr sz="1400" b="0" dirty="0">
              <a:latin typeface="Aptos" panose="020B0004020202020204" pitchFamily="34" charset="0"/>
            </a:endParaRPr>
          </a:p>
        </p:txBody>
      </p:sp>
      <p:pic>
        <p:nvPicPr>
          <p:cNvPr id="165" name="Google Shape;165;p33"/>
          <p:cNvPicPr preferRelativeResize="0"/>
          <p:nvPr/>
        </p:nvPicPr>
        <p:blipFill rotWithShape="1">
          <a:blip r:embed="rId3">
            <a:alphaModFix/>
          </a:blip>
          <a:srcRect/>
          <a:stretch/>
        </p:blipFill>
        <p:spPr>
          <a:xfrm>
            <a:off x="9264352" y="1702603"/>
            <a:ext cx="2450711" cy="486714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4"/>
          <p:cNvSpPr txBox="1">
            <a:spLocks noGrp="1"/>
          </p:cNvSpPr>
          <p:nvPr>
            <p:ph type="title"/>
          </p:nvPr>
        </p:nvSpPr>
        <p:spPr>
          <a:xfrm>
            <a:off x="411480" y="428723"/>
            <a:ext cx="6787747" cy="1593507"/>
          </a:xfrm>
          <a:prstGeom prst="rect">
            <a:avLst/>
          </a:prstGeom>
          <a:noFill/>
          <a:ln>
            <a:noFill/>
          </a:ln>
        </p:spPr>
        <p:txBody>
          <a:bodyPr spcFirstLastPara="1" wrap="square" lIns="0" tIns="0" rIns="0" bIns="0" anchor="b" anchorCtr="0">
            <a:noAutofit/>
          </a:bodyPr>
          <a:lstStyle/>
          <a:p>
            <a:pPr marL="228600" lvl="0" indent="0" algn="l" rtl="0">
              <a:lnSpc>
                <a:spcPct val="80000"/>
              </a:lnSpc>
              <a:spcBef>
                <a:spcPts val="0"/>
              </a:spcBef>
              <a:spcAft>
                <a:spcPts val="0"/>
              </a:spcAft>
              <a:buSzPts val="4400"/>
              <a:buNone/>
            </a:pPr>
            <a:r>
              <a:rPr lang="de-DE" dirty="0">
                <a:latin typeface="Aptos Serif" panose="02020604070405020304" pitchFamily="18" charset="0"/>
                <a:cs typeface="Aptos Serif" panose="02020604070405020304" pitchFamily="18" charset="0"/>
              </a:rPr>
              <a:t>Gesetzlich vorgeschriebene Kennzeichnungen </a:t>
            </a:r>
            <a:endParaRPr dirty="0">
              <a:latin typeface="Aptos Serif" panose="02020604070405020304" pitchFamily="18" charset="0"/>
              <a:cs typeface="Aptos Serif" panose="02020604070405020304" pitchFamily="18" charset="0"/>
            </a:endParaRPr>
          </a:p>
        </p:txBody>
      </p:sp>
      <p:sp>
        <p:nvSpPr>
          <p:cNvPr id="172" name="Google Shape;172;p34"/>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p>
            <a:pPr marL="596900" lvl="0" indent="-342900" algn="l" rtl="0">
              <a:lnSpc>
                <a:spcPct val="120000"/>
              </a:lnSpc>
              <a:spcBef>
                <a:spcPts val="2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z. B. EU-Bio-Logo für landwirtschaftliche Erzeugnisse</a:t>
            </a:r>
            <a:endParaRPr sz="2000" b="0" dirty="0">
              <a:solidFill>
                <a:schemeClr val="dk1"/>
              </a:solidFill>
              <a:latin typeface="Aptos" panose="020B0004020202020204" pitchFamily="34" charset="0"/>
            </a:endParaRPr>
          </a:p>
          <a:p>
            <a:pPr marL="596900" lvl="0" indent="-342900" algn="l" rtl="0">
              <a:lnSpc>
                <a:spcPct val="120000"/>
              </a:lnSpc>
              <a:spcBef>
                <a:spcPts val="2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Muss auf allen verpackten Lebensmitteln erscheinen, die innerhalb der EU hergestellt und als Bio-Produkte vermarktet werden.</a:t>
            </a:r>
            <a:endParaRPr sz="2000" b="0" dirty="0">
              <a:solidFill>
                <a:schemeClr val="dk1"/>
              </a:solidFill>
              <a:latin typeface="Aptos" panose="020B0004020202020204" pitchFamily="34" charset="0"/>
            </a:endParaRPr>
          </a:p>
        </p:txBody>
      </p:sp>
      <p:pic>
        <p:nvPicPr>
          <p:cNvPr id="173" name="Google Shape;173;p34" descr="The organic logo - European Commission"/>
          <p:cNvPicPr preferRelativeResize="0"/>
          <p:nvPr/>
        </p:nvPicPr>
        <p:blipFill rotWithShape="1">
          <a:blip r:embed="rId3">
            <a:alphaModFix/>
          </a:blip>
          <a:srcRect/>
          <a:stretch/>
        </p:blipFill>
        <p:spPr>
          <a:xfrm>
            <a:off x="8710863" y="2696278"/>
            <a:ext cx="2678731" cy="247579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5"/>
          <p:cNvSpPr txBox="1">
            <a:spLocks noGrp="1"/>
          </p:cNvSpPr>
          <p:nvPr>
            <p:ph type="title"/>
          </p:nvPr>
        </p:nvSpPr>
        <p:spPr>
          <a:xfrm>
            <a:off x="594360" y="189572"/>
            <a:ext cx="7002194" cy="1850243"/>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Umweltkennzeichnungen Typ I (ISO 14024)</a:t>
            </a:r>
            <a:endParaRPr dirty="0">
              <a:latin typeface="Aptos Serif" panose="02020604070405020304" pitchFamily="18" charset="0"/>
              <a:cs typeface="Aptos Serif" panose="02020604070405020304" pitchFamily="18" charset="0"/>
            </a:endParaRPr>
          </a:p>
        </p:txBody>
      </p:sp>
      <p:sp>
        <p:nvSpPr>
          <p:cNvPr id="180" name="Google Shape;180;p35"/>
          <p:cNvSpPr txBox="1">
            <a:spLocks noGrp="1"/>
          </p:cNvSpPr>
          <p:nvPr>
            <p:ph type="body" idx="1"/>
          </p:nvPr>
        </p:nvSpPr>
        <p:spPr>
          <a:xfrm>
            <a:off x="594350" y="2281925"/>
            <a:ext cx="9834000" cy="4576200"/>
          </a:xfrm>
          <a:prstGeom prst="rect">
            <a:avLst/>
          </a:prstGeom>
          <a:noFill/>
          <a:ln>
            <a:noFill/>
          </a:ln>
        </p:spPr>
        <p:txBody>
          <a:bodyPr spcFirstLastPara="1" wrap="square" lIns="0" tIns="228600" rIns="0" bIns="0" anchor="t" anchorCtr="0">
            <a:normAutofit/>
          </a:bodyPr>
          <a:lstStyle/>
          <a:p>
            <a:pPr marL="59690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Es existiert ein organisiertes Programm, das umfangreiche Umweltkriterien (</a:t>
            </a:r>
            <a:r>
              <a:rPr lang="de-DE" sz="2000" b="0" dirty="0" err="1">
                <a:solidFill>
                  <a:schemeClr val="dk1"/>
                </a:solidFill>
                <a:latin typeface="Aptos" panose="020B0004020202020204" pitchFamily="34" charset="0"/>
              </a:rPr>
              <a:t>multikriteriell</a:t>
            </a:r>
            <a:r>
              <a:rPr lang="de-DE" sz="2000" b="0" dirty="0">
                <a:solidFill>
                  <a:schemeClr val="dk1"/>
                </a:solidFill>
                <a:latin typeface="Aptos" panose="020B0004020202020204" pitchFamily="34" charset="0"/>
              </a:rPr>
              <a:t>) zusammen mit Stakeholdern entwickelt und Produkte zertifiziert. Die Träger dieses Programms sind unabhängige Dritte. Jedes Unternehmen, das ein Produkt anbietet, für das in dem Programm Kriterien enthalten sind, kann sein Produkt zertifizieren lassen, wenn es die Kriterien erfüllt.</a:t>
            </a:r>
            <a:endParaRPr sz="2000" b="0" dirty="0">
              <a:solidFill>
                <a:schemeClr val="dk1"/>
              </a:solidFill>
              <a:latin typeface="Aptos" panose="020B0004020202020204" pitchFamily="34" charset="0"/>
            </a:endParaRPr>
          </a:p>
          <a:p>
            <a:pPr marL="596900" marR="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Eine Umweltkennzeichnung des Typ I bezieht sich immer auf das Endprodukt, dessen Verwendungszweck bekannt ist.</a:t>
            </a:r>
            <a:endParaRPr sz="2000" b="0" dirty="0">
              <a:solidFill>
                <a:schemeClr val="dk1"/>
              </a:solidFill>
              <a:latin typeface="Aptos" panose="020B0004020202020204" pitchFamily="34" charset="0"/>
            </a:endParaRPr>
          </a:p>
          <a:p>
            <a:pPr marL="596900" marR="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Bekannte Umweltkennzeichnungen Typ I: </a:t>
            </a:r>
            <a:r>
              <a:rPr lang="de-DE" sz="2000" dirty="0">
                <a:solidFill>
                  <a:schemeClr val="dk1"/>
                </a:solidFill>
                <a:latin typeface="Aptos" panose="020B0004020202020204" pitchFamily="34" charset="0"/>
              </a:rPr>
              <a:t>EU-</a:t>
            </a:r>
            <a:r>
              <a:rPr lang="de-DE" sz="2000" dirty="0" err="1">
                <a:solidFill>
                  <a:schemeClr val="dk1"/>
                </a:solidFill>
                <a:latin typeface="Aptos" panose="020B0004020202020204" pitchFamily="34" charset="0"/>
              </a:rPr>
              <a:t>Ecolabel</a:t>
            </a:r>
            <a:r>
              <a:rPr lang="de-DE" sz="2000" b="0" dirty="0">
                <a:solidFill>
                  <a:schemeClr val="dk1"/>
                </a:solidFill>
                <a:latin typeface="Aptos" panose="020B0004020202020204" pitchFamily="34" charset="0"/>
              </a:rPr>
              <a:t>, </a:t>
            </a:r>
            <a:r>
              <a:rPr lang="de-DE" sz="2000" dirty="0">
                <a:solidFill>
                  <a:schemeClr val="dk1"/>
                </a:solidFill>
                <a:latin typeface="Aptos" panose="020B0004020202020204" pitchFamily="34" charset="0"/>
              </a:rPr>
              <a:t>Blauer Engel</a:t>
            </a:r>
            <a:r>
              <a:rPr lang="de-DE" sz="2000" b="0" dirty="0">
                <a:solidFill>
                  <a:schemeClr val="dk1"/>
                </a:solidFill>
                <a:latin typeface="Aptos" panose="020B0004020202020204" pitchFamily="34" charset="0"/>
              </a:rPr>
              <a:t>, </a:t>
            </a:r>
            <a:r>
              <a:rPr lang="de-DE" sz="2000" dirty="0">
                <a:solidFill>
                  <a:schemeClr val="dk1"/>
                </a:solidFill>
                <a:latin typeface="Aptos" panose="020B0004020202020204" pitchFamily="34" charset="0"/>
              </a:rPr>
              <a:t>Österreichisches Umweltzeichen</a:t>
            </a:r>
            <a:r>
              <a:rPr lang="de-DE" sz="2000" b="0" dirty="0">
                <a:solidFill>
                  <a:schemeClr val="dk1"/>
                </a:solidFill>
                <a:latin typeface="Aptos" panose="020B0004020202020204" pitchFamily="34" charset="0"/>
              </a:rPr>
              <a:t>, </a:t>
            </a:r>
            <a:r>
              <a:rPr lang="de-DE" sz="2000" dirty="0">
                <a:solidFill>
                  <a:schemeClr val="dk1"/>
                </a:solidFill>
                <a:latin typeface="Aptos" panose="020B0004020202020204" pitchFamily="34" charset="0"/>
              </a:rPr>
              <a:t>Nordic Swan, TCO-Certified</a:t>
            </a:r>
            <a:r>
              <a:rPr lang="de-DE" sz="2000" b="0" dirty="0">
                <a:solidFill>
                  <a:schemeClr val="dk1"/>
                </a:solidFill>
                <a:latin typeface="Aptos" panose="020B0004020202020204" pitchFamily="34" charset="0"/>
              </a:rPr>
              <a:t>.</a:t>
            </a:r>
            <a:endParaRPr sz="2000" b="0" dirty="0">
              <a:solidFill>
                <a:schemeClr val="dk1"/>
              </a:solidFill>
              <a:latin typeface="Aptos" panose="020B0004020202020204" pitchFamily="34" charset="0"/>
            </a:endParaRPr>
          </a:p>
          <a:p>
            <a:pPr marL="596900" marR="0" lvl="0" indent="-342900" algn="l" rtl="0">
              <a:lnSpc>
                <a:spcPct val="100000"/>
              </a:lnSpc>
              <a:spcBef>
                <a:spcPts val="12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Um in der Auftragsvergabe berücksichtigt werden zu können, müssen Umweltkennzeichnungen Typ I bestimmte Anforderungen erfüllen (Siehe Modul 2).</a:t>
            </a:r>
            <a:endParaRPr sz="2000" b="0" dirty="0">
              <a:solidFill>
                <a:schemeClr val="dk1"/>
              </a:solidFill>
              <a:latin typeface="Aptos" panose="020B0004020202020204" pitchFamily="34" charset="0"/>
            </a:endParaRPr>
          </a:p>
        </p:txBody>
      </p:sp>
      <p:pic>
        <p:nvPicPr>
          <p:cNvPr id="181" name="Google Shape;181;p35"/>
          <p:cNvPicPr preferRelativeResize="0"/>
          <p:nvPr/>
        </p:nvPicPr>
        <p:blipFill rotWithShape="1">
          <a:blip r:embed="rId3">
            <a:alphaModFix/>
          </a:blip>
          <a:srcRect/>
          <a:stretch/>
        </p:blipFill>
        <p:spPr>
          <a:xfrm>
            <a:off x="7382096" y="650529"/>
            <a:ext cx="1275456" cy="1530547"/>
          </a:xfrm>
          <a:prstGeom prst="rect">
            <a:avLst/>
          </a:prstGeom>
          <a:noFill/>
          <a:ln>
            <a:noFill/>
          </a:ln>
        </p:spPr>
      </p:pic>
      <p:pic>
        <p:nvPicPr>
          <p:cNvPr id="182" name="Google Shape;182;p35"/>
          <p:cNvPicPr preferRelativeResize="0"/>
          <p:nvPr/>
        </p:nvPicPr>
        <p:blipFill rotWithShape="1">
          <a:blip r:embed="rId4">
            <a:alphaModFix/>
          </a:blip>
          <a:srcRect/>
          <a:stretch/>
        </p:blipFill>
        <p:spPr>
          <a:xfrm>
            <a:off x="10500391" y="2782397"/>
            <a:ext cx="1310607" cy="1293210"/>
          </a:xfrm>
          <a:prstGeom prst="rect">
            <a:avLst/>
          </a:prstGeom>
          <a:noFill/>
          <a:ln>
            <a:noFill/>
          </a:ln>
        </p:spPr>
      </p:pic>
      <p:pic>
        <p:nvPicPr>
          <p:cNvPr id="183" name="Google Shape;183;p35"/>
          <p:cNvPicPr preferRelativeResize="0"/>
          <p:nvPr/>
        </p:nvPicPr>
        <p:blipFill rotWithShape="1">
          <a:blip r:embed="rId5">
            <a:alphaModFix/>
          </a:blip>
          <a:srcRect/>
          <a:stretch/>
        </p:blipFill>
        <p:spPr>
          <a:xfrm>
            <a:off x="10267822" y="1404881"/>
            <a:ext cx="1431454" cy="1291948"/>
          </a:xfrm>
          <a:prstGeom prst="rect">
            <a:avLst/>
          </a:prstGeom>
          <a:noFill/>
          <a:ln>
            <a:noFill/>
          </a:ln>
        </p:spPr>
      </p:pic>
      <p:pic>
        <p:nvPicPr>
          <p:cNvPr id="184" name="Google Shape;184;p35"/>
          <p:cNvPicPr preferRelativeResize="0"/>
          <p:nvPr/>
        </p:nvPicPr>
        <p:blipFill rotWithShape="1">
          <a:blip r:embed="rId6">
            <a:alphaModFix/>
          </a:blip>
          <a:srcRect/>
          <a:stretch/>
        </p:blipFill>
        <p:spPr>
          <a:xfrm>
            <a:off x="8882205" y="1160064"/>
            <a:ext cx="1246981" cy="1222742"/>
          </a:xfrm>
          <a:prstGeom prst="rect">
            <a:avLst/>
          </a:prstGeom>
          <a:noFill/>
          <a:ln>
            <a:noFill/>
          </a:ln>
        </p:spPr>
      </p:pic>
      <p:pic>
        <p:nvPicPr>
          <p:cNvPr id="185" name="Google Shape;185;p35"/>
          <p:cNvPicPr preferRelativeResize="0"/>
          <p:nvPr/>
        </p:nvPicPr>
        <p:blipFill rotWithShape="1">
          <a:blip r:embed="rId7">
            <a:alphaModFix/>
          </a:blip>
          <a:srcRect/>
          <a:stretch/>
        </p:blipFill>
        <p:spPr>
          <a:xfrm>
            <a:off x="10129174" y="4161175"/>
            <a:ext cx="1708750" cy="1061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6"/>
          <p:cNvSpPr txBox="1">
            <a:spLocks noGrp="1"/>
          </p:cNvSpPr>
          <p:nvPr>
            <p:ph type="title"/>
          </p:nvPr>
        </p:nvSpPr>
        <p:spPr>
          <a:xfrm>
            <a:off x="594350" y="380875"/>
            <a:ext cx="82449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cs typeface="Aptos Serif" panose="02020604070405020304" pitchFamily="18" charset="0"/>
              </a:rPr>
              <a:t>Gütezeichen für die Einhaltung sozialer Standards</a:t>
            </a:r>
            <a:endParaRPr dirty="0">
              <a:latin typeface="Aptos Serif" panose="02020604070405020304" pitchFamily="18" charset="0"/>
              <a:cs typeface="Aptos Serif" panose="02020604070405020304" pitchFamily="18" charset="0"/>
            </a:endParaRPr>
          </a:p>
        </p:txBody>
      </p:sp>
      <p:sp>
        <p:nvSpPr>
          <p:cNvPr id="192" name="Google Shape;192;p36"/>
          <p:cNvSpPr txBox="1">
            <a:spLocks noGrp="1"/>
          </p:cNvSpPr>
          <p:nvPr>
            <p:ph type="body" idx="1"/>
          </p:nvPr>
        </p:nvSpPr>
        <p:spPr>
          <a:xfrm>
            <a:off x="594350" y="2281925"/>
            <a:ext cx="9455700" cy="4195200"/>
          </a:xfrm>
          <a:prstGeom prst="rect">
            <a:avLst/>
          </a:prstGeom>
          <a:noFill/>
          <a:ln>
            <a:noFill/>
          </a:ln>
        </p:spPr>
        <p:txBody>
          <a:bodyPr spcFirstLastPara="1" wrap="square" lIns="0" tIns="228600" rIns="0" bIns="0" anchor="t" anchorCtr="0">
            <a:noAutofit/>
          </a:bodyPr>
          <a:lstStyle/>
          <a:p>
            <a:pPr marL="342900" lvl="0" indent="-342900" algn="l" rtl="0">
              <a:lnSpc>
                <a:spcPct val="100000"/>
              </a:lnSpc>
              <a:spcBef>
                <a:spcPts val="1200"/>
              </a:spcBef>
              <a:spcAft>
                <a:spcPts val="0"/>
              </a:spcAft>
              <a:buFont typeface="Arial" panose="020B0604020202020204" pitchFamily="34" charset="0"/>
              <a:buChar char="•"/>
            </a:pPr>
            <a:r>
              <a:rPr lang="de-DE" sz="2000" b="0" dirty="0">
                <a:solidFill>
                  <a:schemeClr val="dk1"/>
                </a:solidFill>
                <a:latin typeface="Aptos" panose="020B0004020202020204" pitchFamily="34" charset="0"/>
              </a:rPr>
              <a:t>Eigenschaften der Gütezeichen “FAIRTRADE” und “fair </a:t>
            </a:r>
            <a:r>
              <a:rPr lang="de-DE" sz="2000" b="0" dirty="0" err="1">
                <a:solidFill>
                  <a:schemeClr val="dk1"/>
                </a:solidFill>
                <a:latin typeface="Aptos" panose="020B0004020202020204" pitchFamily="34" charset="0"/>
              </a:rPr>
              <a:t>for</a:t>
            </a:r>
            <a:r>
              <a:rPr lang="de-DE" sz="2000" b="0" dirty="0">
                <a:solidFill>
                  <a:schemeClr val="dk1"/>
                </a:solidFill>
                <a:latin typeface="Aptos" panose="020B0004020202020204" pitchFamily="34" charset="0"/>
              </a:rPr>
              <a:t> </a:t>
            </a:r>
            <a:r>
              <a:rPr lang="de-DE" sz="2000" b="0" dirty="0" err="1">
                <a:solidFill>
                  <a:schemeClr val="dk1"/>
                </a:solidFill>
                <a:latin typeface="Aptos" panose="020B0004020202020204" pitchFamily="34" charset="0"/>
              </a:rPr>
              <a:t>life</a:t>
            </a:r>
            <a:r>
              <a:rPr lang="de-DE" sz="2000" b="0" dirty="0">
                <a:solidFill>
                  <a:schemeClr val="dk1"/>
                </a:solidFill>
                <a:latin typeface="Aptos" panose="020B0004020202020204" pitchFamily="34" charset="0"/>
              </a:rPr>
              <a:t>”</a:t>
            </a:r>
            <a:r>
              <a:rPr lang="de-DE" sz="1800" dirty="0">
                <a:solidFill>
                  <a:schemeClr val="dk1"/>
                </a:solidFill>
                <a:latin typeface="Aptos" panose="020B0004020202020204" pitchFamily="34" charset="0"/>
              </a:rPr>
              <a:t>:</a:t>
            </a:r>
            <a:endParaRPr sz="1800" dirty="0">
              <a:solidFill>
                <a:schemeClr val="dk1"/>
              </a:solidFill>
              <a:latin typeface="Aptos" panose="020B0004020202020204" pitchFamily="34" charset="0"/>
            </a:endParaRPr>
          </a:p>
          <a:p>
            <a:pPr marL="596900" marR="0" lvl="0" indent="-342900" algn="l" rtl="0">
              <a:lnSpc>
                <a:spcPct val="100000"/>
              </a:lnSpc>
              <a:spcBef>
                <a:spcPts val="8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Zertifizierung durch unabhängige Dritte</a:t>
            </a:r>
            <a:endParaRPr sz="2000" b="0" dirty="0">
              <a:solidFill>
                <a:schemeClr val="dk1"/>
              </a:solidFill>
              <a:latin typeface="Aptos" panose="020B0004020202020204" pitchFamily="34" charset="0"/>
            </a:endParaRPr>
          </a:p>
          <a:p>
            <a:pPr marL="596900" marR="0" lvl="0" indent="-342900" algn="l" rtl="0">
              <a:lnSpc>
                <a:spcPct val="100000"/>
              </a:lnSpc>
              <a:spcBef>
                <a:spcPts val="8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Entwicklung der Kriterien in einem transparenten Prozess</a:t>
            </a:r>
            <a:endParaRPr sz="2000" b="0" dirty="0">
              <a:solidFill>
                <a:schemeClr val="dk1"/>
              </a:solidFill>
              <a:latin typeface="Aptos" panose="020B0004020202020204" pitchFamily="34" charset="0"/>
            </a:endParaRPr>
          </a:p>
          <a:p>
            <a:pPr marL="596900" marR="0" lvl="0" indent="-342900" algn="l" rtl="0">
              <a:lnSpc>
                <a:spcPct val="100000"/>
              </a:lnSpc>
              <a:spcBef>
                <a:spcPts val="8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Kriterien sind oft an den Kernarbeitsnormen der ILO ausgerichtet (u. a. keine Zwangsarbeit, Freiheit, Gewerkschaften zu bilden und ihnen beizutreten, Verbot von ausbeuterischer Kinderarbeit) </a:t>
            </a:r>
            <a:endParaRPr sz="2000" b="0" dirty="0">
              <a:solidFill>
                <a:schemeClr val="dk1"/>
              </a:solidFill>
              <a:latin typeface="Aptos" panose="020B0004020202020204" pitchFamily="34" charset="0"/>
            </a:endParaRPr>
          </a:p>
          <a:p>
            <a:pPr marL="596900" marR="0" lvl="0" indent="-342900" algn="l" rtl="0">
              <a:lnSpc>
                <a:spcPct val="100000"/>
              </a:lnSpc>
              <a:spcBef>
                <a:spcPts val="800"/>
              </a:spcBef>
              <a:spcAft>
                <a:spcPts val="0"/>
              </a:spcAft>
              <a:buClr>
                <a:schemeClr val="dk1"/>
              </a:buClr>
              <a:buSzPts val="2000"/>
              <a:buFont typeface="Arial" panose="020B0604020202020204" pitchFamily="34" charset="0"/>
              <a:buChar char="•"/>
            </a:pPr>
            <a:r>
              <a:rPr lang="de-DE" sz="2000" b="0" dirty="0">
                <a:solidFill>
                  <a:schemeClr val="dk1"/>
                </a:solidFill>
                <a:latin typeface="Aptos" panose="020B0004020202020204" pitchFamily="34" charset="0"/>
              </a:rPr>
              <a:t>Fairer Handel spielt wichtige Rolle</a:t>
            </a:r>
            <a:endParaRPr sz="2000" b="0" dirty="0">
              <a:solidFill>
                <a:schemeClr val="dk1"/>
              </a:solidFill>
              <a:latin typeface="Aptos" panose="020B0004020202020204" pitchFamily="34" charset="0"/>
            </a:endParaRPr>
          </a:p>
          <a:p>
            <a:pPr marL="1028700" marR="0" lvl="1" indent="-330200" algn="l" rtl="0">
              <a:lnSpc>
                <a:spcPct val="100000"/>
              </a:lnSpc>
              <a:spcBef>
                <a:spcPts val="200"/>
              </a:spcBef>
              <a:spcAft>
                <a:spcPts val="0"/>
              </a:spcAft>
              <a:buClr>
                <a:schemeClr val="dk1"/>
              </a:buClr>
              <a:buSzPts val="1800"/>
              <a:buFont typeface="Arial" panose="020B0604020202020204" pitchFamily="34" charset="0"/>
              <a:buChar char="•"/>
            </a:pPr>
            <a:r>
              <a:rPr lang="de-DE" sz="1800" dirty="0">
                <a:solidFill>
                  <a:schemeClr val="dk1"/>
                </a:solidFill>
                <a:latin typeface="Aptos" panose="020B0004020202020204" pitchFamily="34" charset="0"/>
              </a:rPr>
              <a:t>Mindestpreis und faire Vergütung (existenzsichernde Löhne) </a:t>
            </a:r>
            <a:endParaRPr sz="1800" dirty="0">
              <a:solidFill>
                <a:schemeClr val="dk1"/>
              </a:solidFill>
              <a:latin typeface="Aptos" panose="020B0004020202020204" pitchFamily="34" charset="0"/>
            </a:endParaRPr>
          </a:p>
          <a:p>
            <a:pPr marL="1028700" marR="0" lvl="1" indent="-330200" algn="l" rtl="0">
              <a:lnSpc>
                <a:spcPct val="100000"/>
              </a:lnSpc>
              <a:spcBef>
                <a:spcPts val="200"/>
              </a:spcBef>
              <a:spcAft>
                <a:spcPts val="0"/>
              </a:spcAft>
              <a:buClr>
                <a:schemeClr val="dk1"/>
              </a:buClr>
              <a:buSzPts val="1800"/>
              <a:buFont typeface="Arial" panose="020B0604020202020204" pitchFamily="34" charset="0"/>
              <a:buChar char="•"/>
            </a:pPr>
            <a:r>
              <a:rPr lang="de-DE" sz="1800" dirty="0">
                <a:solidFill>
                  <a:schemeClr val="dk1"/>
                </a:solidFill>
                <a:latin typeface="Aptos" panose="020B0004020202020204" pitchFamily="34" charset="0"/>
              </a:rPr>
              <a:t>Langfristige Lieferverträge </a:t>
            </a:r>
            <a:endParaRPr sz="1800" dirty="0">
              <a:solidFill>
                <a:schemeClr val="dk1"/>
              </a:solidFill>
              <a:latin typeface="Aptos" panose="020B0004020202020204" pitchFamily="34" charset="0"/>
            </a:endParaRPr>
          </a:p>
          <a:p>
            <a:pPr marL="1028700" marR="0" lvl="1" indent="-330200" algn="l" rtl="0">
              <a:lnSpc>
                <a:spcPct val="100000"/>
              </a:lnSpc>
              <a:spcBef>
                <a:spcPts val="200"/>
              </a:spcBef>
              <a:spcAft>
                <a:spcPts val="0"/>
              </a:spcAft>
              <a:buClr>
                <a:schemeClr val="dk1"/>
              </a:buClr>
              <a:buSzPts val="1800"/>
              <a:buFont typeface="Arial" panose="020B0604020202020204" pitchFamily="34" charset="0"/>
              <a:buChar char="•"/>
            </a:pPr>
            <a:r>
              <a:rPr lang="de-DE" sz="1800" dirty="0">
                <a:solidFill>
                  <a:schemeClr val="dk1"/>
                </a:solidFill>
                <a:latin typeface="Aptos" panose="020B0004020202020204" pitchFamily="34" charset="0"/>
              </a:rPr>
              <a:t>Vorfinanzierung </a:t>
            </a:r>
            <a:endParaRPr dirty="0">
              <a:latin typeface="Aptos" panose="020B0004020202020204" pitchFamily="34" charset="0"/>
            </a:endParaRPr>
          </a:p>
        </p:txBody>
      </p:sp>
      <p:pic>
        <p:nvPicPr>
          <p:cNvPr id="193" name="Google Shape;193;p36"/>
          <p:cNvPicPr preferRelativeResize="0"/>
          <p:nvPr/>
        </p:nvPicPr>
        <p:blipFill rotWithShape="1">
          <a:blip r:embed="rId3">
            <a:alphaModFix/>
          </a:blip>
          <a:srcRect/>
          <a:stretch/>
        </p:blipFill>
        <p:spPr>
          <a:xfrm>
            <a:off x="10153348" y="1575821"/>
            <a:ext cx="1503825" cy="1765350"/>
          </a:xfrm>
          <a:prstGeom prst="rect">
            <a:avLst/>
          </a:prstGeom>
          <a:noFill/>
          <a:ln>
            <a:noFill/>
          </a:ln>
        </p:spPr>
      </p:pic>
      <p:pic>
        <p:nvPicPr>
          <p:cNvPr id="194" name="Google Shape;194;p36"/>
          <p:cNvPicPr preferRelativeResize="0"/>
          <p:nvPr/>
        </p:nvPicPr>
        <p:blipFill rotWithShape="1">
          <a:blip r:embed="rId4">
            <a:alphaModFix/>
          </a:blip>
          <a:srcRect/>
          <a:stretch/>
        </p:blipFill>
        <p:spPr>
          <a:xfrm>
            <a:off x="8267705" y="1575824"/>
            <a:ext cx="1781822" cy="1765350"/>
          </a:xfrm>
          <a:prstGeom prst="rect">
            <a:avLst/>
          </a:prstGeom>
          <a:noFill/>
          <a:ln>
            <a:noFill/>
          </a:ln>
        </p:spPr>
      </p:pic>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4674</Words>
  <Application>Microsoft Macintosh PowerPoint</Application>
  <PresentationFormat>Breitbild</PresentationFormat>
  <Paragraphs>316</Paragraphs>
  <Slides>30</Slides>
  <Notes>30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30</vt:i4>
      </vt:variant>
    </vt:vector>
  </HeadingPairs>
  <TitlesOfParts>
    <vt:vector size="36" baseType="lpstr">
      <vt:lpstr>Aptos Serif</vt:lpstr>
      <vt:lpstr>Play</vt:lpstr>
      <vt:lpstr>Arial</vt:lpstr>
      <vt:lpstr>Aptos</vt:lpstr>
      <vt:lpstr>Calibri</vt:lpstr>
      <vt:lpstr>Benutzerdefiniert</vt:lpstr>
      <vt:lpstr>PowerPoint-Präsentation</vt:lpstr>
      <vt:lpstr>Agenda</vt:lpstr>
      <vt:lpstr>Gütezeichen, Zertifizierungen, Managementsysteme</vt:lpstr>
      <vt:lpstr>So viele Gütezeichen …</vt:lpstr>
      <vt:lpstr>Welche Arten von Gütezeichen gibt es?</vt:lpstr>
      <vt:lpstr>Gesetzlich vorgeschriebene Kennzeichnungen</vt:lpstr>
      <vt:lpstr>Gesetzlich vorgeschriebene Kennzeichnungen </vt:lpstr>
      <vt:lpstr>Umweltkennzeichnungen Typ I (ISO 14024)</vt:lpstr>
      <vt:lpstr>Gütezeichen für die Einhaltung sozialer Standards</vt:lpstr>
      <vt:lpstr>Soziale Managementsysteme und Mitgliederprogramme</vt:lpstr>
      <vt:lpstr>2. Verwendung von Gütezeichen in Ausschreibungen</vt:lpstr>
      <vt:lpstr>Wie können Gütezeichen in Ausschreibungen verwendet werden?</vt:lpstr>
      <vt:lpstr>Anforderungen an Gütezeichen  aus der EU-Vergaberichtlinie 2014/24/EU, Art. 43</vt:lpstr>
      <vt:lpstr>Zulässigkeit von Gütezeichen</vt:lpstr>
      <vt:lpstr>Weitere Bestimmungen</vt:lpstr>
      <vt:lpstr>Möglichkeiten für die  Verwendung von Gütezeichen</vt:lpstr>
      <vt:lpstr>Verwendung von Gütezeichen in Ausschreibungen</vt:lpstr>
      <vt:lpstr>Umweltmanagementsystem als Eignungskriterium</vt:lpstr>
      <vt:lpstr>3. Übung </vt:lpstr>
      <vt:lpstr>Gütezeichen-Detektiv:  Untersuchung von Produkt-Logos</vt:lpstr>
      <vt:lpstr>4. Vorstellung ausgewählter Gütezeichen</vt:lpstr>
      <vt:lpstr>Das EU-Ecolabel - Umweltkennzeichnung Typ I</vt:lpstr>
      <vt:lpstr>Blauer Engel - Umweltkennzeichnung Typ I</vt:lpstr>
      <vt:lpstr>Anforderungen “Blauer Engel” für Kopierpapier</vt:lpstr>
      <vt:lpstr>Das Gütezeichen Fairtrade</vt:lpstr>
      <vt:lpstr>TCO Certified - Umweltkennzeichnung Typ I</vt:lpstr>
      <vt:lpstr>EU-Bio-Logo</vt:lpstr>
      <vt:lpstr>Fair Wear Foundation: Mitgliederprogramm</vt:lpstr>
      <vt:lpstr>Anforderungen von Gütezeichen im Überblick</vt:lpstr>
      <vt:lpstr>Vielen Dank!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Henrieta Winklhofer</cp:lastModifiedBy>
  <cp:revision>2</cp:revision>
  <dcterms:created xsi:type="dcterms:W3CDTF">2024-09-16T10:50:40Z</dcterms:created>
  <dcterms:modified xsi:type="dcterms:W3CDTF">2026-04-29T14:37:56Z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