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embeddedFontLst>
    <p:embeddedFont>
      <p:font typeface="Aptos Serif" panose="02020604070405020304" pitchFamily="18" charset="0"/>
      <p:regular r:id="rId10"/>
      <p:bold r:id="rId11"/>
      <p:italic r:id="rId12"/>
      <p:boldItalic r:id="rId13"/>
    </p:embeddedFont>
    <p:embeddedFont>
      <p:font typeface="Play" pitchFamily="2" charset="0"/>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jWxeugmlrXDrTIhLxk/t5U+PydS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ranziska Häller"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81"/>
  </p:normalViewPr>
  <p:slideViewPr>
    <p:cSldViewPr snapToGrid="0">
      <p:cViewPr varScale="1">
        <p:scale>
          <a:sx n="116" d="100"/>
          <a:sy n="116" d="100"/>
        </p:scale>
        <p:origin x="3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commentAuthors" Target="commentAuthor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comments/comment1.xml><?xml version="1.0" encoding="utf-8"?>
<p:cmLst xmlns:a="http://schemas.openxmlformats.org/drawingml/2006/main" xmlns:r="http://schemas.openxmlformats.org/officeDocument/2006/relationships" xmlns:p="http://schemas.openxmlformats.org/presentationml/2006/main">
  <p:cm authorId="0" dt="2026-02-12T09:50:38.888" idx="1">
    <p:pos x="6000" y="0"/>
    <p:text>Quelle in den Notizen hinzufügen? @Vivien, das Quiz war glaube ich von euch</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0NJ3emE"/>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26-02-12T09:50:32.738" idx="2">
    <p:pos x="6000" y="0"/>
    <p:text>Quelle in den Notizen hinzufügen? @Vivien, das Quiz war glaube ich von euch</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0NJ3emA"/>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 name="Google Shape;5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 name="Google Shape;6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 name="Google Shape;7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 name="Google Shape;7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a:t>Quelle: </a:t>
            </a:r>
            <a:r>
              <a:rPr lang="de-DE" sz="1200" b="0" i="0" u="none" strike="noStrike" cap="none">
                <a:solidFill>
                  <a:schemeClr val="dk1"/>
                </a:solidFill>
                <a:latin typeface="Calibri"/>
                <a:ea typeface="Calibri"/>
                <a:cs typeface="Calibri"/>
                <a:sym typeface="Calibri"/>
              </a:rPr>
              <a:t>Broschüre „Computer am Arbeitsplatz: Wirtschaftlichkeit und Umweltschutz – Ratgeber für Verwaltungen“; Prakash et. al., uni 2016</a:t>
            </a:r>
            <a:endParaRPr/>
          </a:p>
        </p:txBody>
      </p:sp>
      <p:sp>
        <p:nvSpPr>
          <p:cNvPr id="77" name="Google Shape;7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 name="Google Shape;8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a:t>Quelle: </a:t>
            </a:r>
            <a:r>
              <a:rPr lang="de-DE" sz="1200" b="0" i="0" u="none" strike="noStrike" cap="none">
                <a:solidFill>
                  <a:schemeClr val="dk1"/>
                </a:solidFill>
                <a:latin typeface="Calibri"/>
                <a:ea typeface="Calibri"/>
                <a:cs typeface="Calibri"/>
                <a:sym typeface="Calibri"/>
              </a:rPr>
              <a:t>Broschüre „Computer am Arbeitsplatz: Wirtschaftlichkeit und Umweltschutz – Ratgeber für Verwaltungen“; Prakash et. al., uni 2016</a:t>
            </a:r>
            <a:endParaRPr/>
          </a:p>
        </p:txBody>
      </p:sp>
      <p:sp>
        <p:nvSpPr>
          <p:cNvPr id="84" name="Google Shape;8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30"/>
        <p:cNvGrpSpPr/>
        <p:nvPr/>
      </p:nvGrpSpPr>
      <p:grpSpPr>
        <a:xfrm>
          <a:off x="0" y="0"/>
          <a:ext cx="0" cy="0"/>
          <a:chOff x="0" y="0"/>
          <a:chExt cx="0" cy="0"/>
        </a:xfrm>
      </p:grpSpPr>
      <p:sp>
        <p:nvSpPr>
          <p:cNvPr id="31" name="Google Shape;31;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2" name="Google Shape;32;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3" name="Google Shape;33;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4" name="Google Shape;34;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5" name="Google Shape;35;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6" name="Google Shape;36;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37"/>
        <p:cNvGrpSpPr/>
        <p:nvPr/>
      </p:nvGrpSpPr>
      <p:grpSpPr>
        <a:xfrm>
          <a:off x="0" y="0"/>
          <a:ext cx="0" cy="0"/>
          <a:chOff x="0" y="0"/>
          <a:chExt cx="0" cy="0"/>
        </a:xfrm>
      </p:grpSpPr>
      <p:sp>
        <p:nvSpPr>
          <p:cNvPr id="38" name="Google Shape;38;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40" name="Google Shape;40;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1" name="Google Shape;41;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42"/>
        <p:cNvGrpSpPr/>
        <p:nvPr/>
      </p:nvGrpSpPr>
      <p:grpSpPr>
        <a:xfrm>
          <a:off x="0" y="0"/>
          <a:ext cx="0" cy="0"/>
          <a:chOff x="0" y="0"/>
          <a:chExt cx="0" cy="0"/>
        </a:xfrm>
      </p:grpSpPr>
      <p:sp>
        <p:nvSpPr>
          <p:cNvPr id="43" name="Google Shape;43;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44" name="Google Shape;44;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7">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sz="5400" dirty="0">
                <a:latin typeface="Aptos Serif" panose="02020604070405020304" pitchFamily="18" charset="0"/>
                <a:ea typeface="Arial"/>
                <a:cs typeface="Aptos Serif" panose="02020604070405020304" pitchFamily="18" charset="0"/>
                <a:sym typeface="Arial"/>
              </a:rPr>
              <a:t>Starten wir mit einem Quiz</a:t>
            </a:r>
            <a:endParaRPr sz="5400" dirty="0">
              <a:latin typeface="Aptos Serif" panose="02020604070405020304" pitchFamily="18" charset="0"/>
              <a:cs typeface="Aptos Serif" panose="02020604070405020304" pitchFamily="18" charset="0"/>
            </a:endParaRPr>
          </a:p>
        </p:txBody>
      </p:sp>
      <p:pic>
        <p:nvPicPr>
          <p:cNvPr id="2" name="Grafik 1" descr="Ein Bild, das Text, Screenshot, Schrift enthält.&#10;&#10;KI-generierte Inhalte können fehlerhaft sein.">
            <a:extLst>
              <a:ext uri="{FF2B5EF4-FFF2-40B4-BE49-F238E27FC236}">
                <a16:creationId xmlns:a16="http://schemas.microsoft.com/office/drawing/2014/main" id="{0355B1B6-4FE6-6F65-5959-B723DC1F918F}"/>
              </a:ext>
            </a:extLst>
          </p:cNvPr>
          <p:cNvPicPr>
            <a:picLocks noChangeAspect="1"/>
          </p:cNvPicPr>
          <p:nvPr/>
        </p:nvPicPr>
        <p:blipFill>
          <a:blip r:embed="rId3"/>
          <a:stretch>
            <a:fillRect/>
          </a:stretch>
        </p:blipFill>
        <p:spPr>
          <a:xfrm>
            <a:off x="0" y="5383033"/>
            <a:ext cx="3687417" cy="1474967"/>
          </a:xfrm>
          <a:prstGeom prst="rect">
            <a:avLst/>
          </a:prstGeom>
        </p:spPr>
      </p:pic>
      <p:pic>
        <p:nvPicPr>
          <p:cNvPr id="1026" name="Picture 2" descr="Ein Bild, das Text, Schrift, Screenshot, Grafiken enthält.&#10;&#10;Automatisch generierte Beschreibung">
            <a:extLst>
              <a:ext uri="{FF2B5EF4-FFF2-40B4-BE49-F238E27FC236}">
                <a16:creationId xmlns:a16="http://schemas.microsoft.com/office/drawing/2014/main" id="{73EB545A-CF4B-4E04-E674-2B57EB5441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597" y="4875609"/>
            <a:ext cx="5486401" cy="19823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3"/>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Lebensmittel</a:t>
            </a:r>
            <a:endParaRPr dirty="0">
              <a:latin typeface="Aptos Serif" panose="02020604070405020304" pitchFamily="18" charset="0"/>
              <a:cs typeface="Aptos Serif" panose="02020604070405020304" pitchFamily="18" charset="0"/>
            </a:endParaRPr>
          </a:p>
        </p:txBody>
      </p:sp>
      <p:sp>
        <p:nvSpPr>
          <p:cNvPr id="55" name="Google Shape;55;p3"/>
          <p:cNvSpPr txBox="1">
            <a:spLocks noGrp="1"/>
          </p:cNvSpPr>
          <p:nvPr>
            <p:ph type="body" idx="1"/>
          </p:nvPr>
        </p:nvSpPr>
        <p:spPr>
          <a:xfrm>
            <a:off x="594359" y="2281918"/>
            <a:ext cx="11340967" cy="3708517"/>
          </a:xfrm>
          <a:prstGeom prst="rect">
            <a:avLst/>
          </a:prstGeom>
          <a:noFill/>
          <a:ln>
            <a:noFill/>
          </a:ln>
        </p:spPr>
        <p:txBody>
          <a:bodyPr spcFirstLastPara="1" wrap="square" lIns="0" tIns="228600" rIns="0" bIns="0" anchor="t" anchorCtr="0">
            <a:normAutofit/>
          </a:bodyPr>
          <a:lstStyle/>
          <a:p>
            <a:pPr marL="230399" lvl="0" indent="0" algn="l" rtl="0">
              <a:lnSpc>
                <a:spcPct val="130000"/>
              </a:lnSpc>
              <a:spcBef>
                <a:spcPts val="2200"/>
              </a:spcBef>
              <a:spcAft>
                <a:spcPts val="0"/>
              </a:spcAft>
              <a:buClr>
                <a:schemeClr val="accent4"/>
              </a:buClr>
              <a:buSzPts val="2400"/>
              <a:buFont typeface="Arial"/>
              <a:buNone/>
            </a:pPr>
            <a:r>
              <a:rPr lang="de-DE" sz="2000" b="0" dirty="0">
                <a:solidFill>
                  <a:schemeClr val="dk1"/>
                </a:solidFill>
                <a:latin typeface="Aptos" panose="020B0004020202020204" pitchFamily="34" charset="0"/>
              </a:rPr>
              <a:t>Rechnet man den Wasserverbrauch für Anbau, Ernte und Verarbeitung mit ein, so verursacht eine Tasse Tee etwa einen Wasserverbrauch von 30 Liter. Man spricht auch vom virtuellen Wasser, das eine Tasse Tee enthält. </a:t>
            </a:r>
            <a:r>
              <a:rPr lang="de-DE" sz="2000" b="0" dirty="0">
                <a:solidFill>
                  <a:schemeClr val="dk1"/>
                </a:solidFill>
                <a:latin typeface="Aptos" panose="020B0004020202020204" pitchFamily="34" charset="0"/>
                <a:sym typeface="Arial"/>
              </a:rPr>
              <a:t>Wie viel virtuelles Wasser enthält eine Tasse Kaffee?</a:t>
            </a:r>
            <a:endParaRPr sz="2000"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sz="2000" b="0" dirty="0">
                <a:solidFill>
                  <a:schemeClr val="dk1"/>
                </a:solidFill>
                <a:latin typeface="Aptos" panose="020B0004020202020204" pitchFamily="34" charset="0"/>
                <a:sym typeface="Arial"/>
              </a:rPr>
              <a:t>60 Liter</a:t>
            </a:r>
            <a:endParaRPr sz="2000"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sz="2000" b="0" dirty="0">
                <a:solidFill>
                  <a:schemeClr val="dk1"/>
                </a:solidFill>
                <a:latin typeface="Aptos" panose="020B0004020202020204" pitchFamily="34" charset="0"/>
                <a:sym typeface="Arial"/>
              </a:rPr>
              <a:t>30 Liter</a:t>
            </a:r>
            <a:endParaRPr sz="2000"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sz="2000" b="0" dirty="0">
                <a:solidFill>
                  <a:schemeClr val="dk1"/>
                </a:solidFill>
                <a:latin typeface="Aptos" panose="020B0004020202020204" pitchFamily="34" charset="0"/>
                <a:sym typeface="Arial"/>
              </a:rPr>
              <a:t>140 Liter</a:t>
            </a:r>
            <a:endParaRPr sz="2000" b="0" dirty="0">
              <a:solidFill>
                <a:schemeClr val="dk1"/>
              </a:solidFill>
              <a:latin typeface="Aptos" panose="020B0004020202020204" pitchFamily="34" charset="0"/>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Lebensmittel</a:t>
            </a:r>
            <a:endParaRPr dirty="0">
              <a:latin typeface="Aptos Serif" panose="02020604070405020304" pitchFamily="18" charset="0"/>
              <a:cs typeface="Aptos Serif" panose="02020604070405020304" pitchFamily="18" charset="0"/>
            </a:endParaRPr>
          </a:p>
        </p:txBody>
      </p:sp>
      <p:sp>
        <p:nvSpPr>
          <p:cNvPr id="61" name="Google Shape;61;p7"/>
          <p:cNvSpPr txBox="1">
            <a:spLocks noGrp="1"/>
          </p:cNvSpPr>
          <p:nvPr>
            <p:ph type="body" idx="1"/>
          </p:nvPr>
        </p:nvSpPr>
        <p:spPr>
          <a:xfrm>
            <a:off x="594350" y="2260600"/>
            <a:ext cx="11340900" cy="4317300"/>
          </a:xfrm>
          <a:prstGeom prst="rect">
            <a:avLst/>
          </a:prstGeom>
          <a:noFill/>
          <a:ln>
            <a:noFill/>
          </a:ln>
        </p:spPr>
        <p:txBody>
          <a:bodyPr spcFirstLastPara="1" wrap="square" lIns="0" tIns="228600" rIns="0" bIns="0" anchor="t" anchorCtr="0">
            <a:normAutofit lnSpcReduction="10000"/>
          </a:bodyPr>
          <a:lstStyle/>
          <a:p>
            <a:pPr marL="230399" lvl="0" indent="0" algn="l" rtl="0">
              <a:lnSpc>
                <a:spcPct val="130000"/>
              </a:lnSpc>
              <a:spcBef>
                <a:spcPts val="2200"/>
              </a:spcBef>
              <a:spcAft>
                <a:spcPts val="0"/>
              </a:spcAft>
              <a:buClr>
                <a:schemeClr val="accent4"/>
              </a:buClr>
              <a:buSzPts val="2400"/>
              <a:buFont typeface="Arial"/>
              <a:buNone/>
            </a:pPr>
            <a:r>
              <a:rPr lang="de-DE" sz="2000" b="0" dirty="0">
                <a:solidFill>
                  <a:schemeClr val="dk1"/>
                </a:solidFill>
                <a:latin typeface="Aptos" panose="020B0004020202020204" pitchFamily="34" charset="0"/>
                <a:sym typeface="Arial"/>
              </a:rPr>
              <a:t>Eine Tasse Tee enthält 30 Liter virtuelles Wasser. Wie viel virtuelles Wasser enthält eine Tasse Kaffee?</a:t>
            </a:r>
            <a:endParaRPr sz="2000" dirty="0">
              <a:latin typeface="Aptos" panose="020B0004020202020204" pitchFamily="34" charset="0"/>
            </a:endParaRPr>
          </a:p>
          <a:p>
            <a:pPr marL="571500" lvl="0" indent="-342900" algn="l" rtl="0">
              <a:lnSpc>
                <a:spcPct val="130000"/>
              </a:lnSpc>
              <a:spcBef>
                <a:spcPts val="2200"/>
              </a:spcBef>
              <a:spcAft>
                <a:spcPts val="0"/>
              </a:spcAft>
              <a:buSzPts val="2400"/>
              <a:buFont typeface="Arial"/>
              <a:buChar char="•"/>
            </a:pPr>
            <a:r>
              <a:rPr lang="de-DE" sz="2000" b="0" dirty="0">
                <a:solidFill>
                  <a:schemeClr val="dk1"/>
                </a:solidFill>
                <a:latin typeface="Aptos" panose="020B0004020202020204" pitchFamily="34" charset="0"/>
                <a:sym typeface="Arial"/>
              </a:rPr>
              <a:t>60 Liter</a:t>
            </a:r>
            <a:endParaRPr sz="2000" dirty="0">
              <a:latin typeface="Aptos" panose="020B0004020202020204" pitchFamily="34" charset="0"/>
            </a:endParaRPr>
          </a:p>
          <a:p>
            <a:pPr marL="571500" lvl="0" indent="-342900" algn="l" rtl="0">
              <a:lnSpc>
                <a:spcPct val="130000"/>
              </a:lnSpc>
              <a:spcBef>
                <a:spcPts val="2200"/>
              </a:spcBef>
              <a:spcAft>
                <a:spcPts val="0"/>
              </a:spcAft>
              <a:buSzPts val="2400"/>
              <a:buFont typeface="Arial"/>
              <a:buChar char="•"/>
            </a:pPr>
            <a:r>
              <a:rPr lang="de-DE" sz="2000" b="0" dirty="0">
                <a:solidFill>
                  <a:schemeClr val="dk1"/>
                </a:solidFill>
                <a:latin typeface="Aptos" panose="020B0004020202020204" pitchFamily="34" charset="0"/>
                <a:sym typeface="Arial"/>
              </a:rPr>
              <a:t>30 Liter</a:t>
            </a:r>
            <a:endParaRPr sz="2000" dirty="0">
              <a:latin typeface="Aptos" panose="020B0004020202020204" pitchFamily="34" charset="0"/>
            </a:endParaRPr>
          </a:p>
          <a:p>
            <a:pPr marL="571500" lvl="0" indent="-342900" algn="l" rtl="0">
              <a:lnSpc>
                <a:spcPct val="130000"/>
              </a:lnSpc>
              <a:spcBef>
                <a:spcPts val="2200"/>
              </a:spcBef>
              <a:spcAft>
                <a:spcPts val="0"/>
              </a:spcAft>
              <a:buSzPts val="2400"/>
              <a:buFont typeface="Arial"/>
              <a:buChar char="•"/>
            </a:pPr>
            <a:r>
              <a:rPr lang="de-DE" sz="2000" b="0" dirty="0">
                <a:solidFill>
                  <a:srgbClr val="FF0000"/>
                </a:solidFill>
                <a:latin typeface="Aptos" panose="020B0004020202020204" pitchFamily="34" charset="0"/>
                <a:sym typeface="Arial"/>
              </a:rPr>
              <a:t>140 Liter</a:t>
            </a:r>
            <a:endParaRPr sz="2000" dirty="0">
              <a:latin typeface="Aptos" panose="020B0004020202020204" pitchFamily="34" charset="0"/>
            </a:endParaRPr>
          </a:p>
          <a:p>
            <a:pPr marL="230399" lvl="0" indent="0" algn="l" rtl="0">
              <a:lnSpc>
                <a:spcPct val="130000"/>
              </a:lnSpc>
              <a:spcBef>
                <a:spcPts val="2200"/>
              </a:spcBef>
              <a:spcAft>
                <a:spcPts val="0"/>
              </a:spcAft>
              <a:buClr>
                <a:schemeClr val="accent4"/>
              </a:buClr>
              <a:buSzPts val="2400"/>
              <a:buFont typeface="Arial"/>
              <a:buNone/>
            </a:pPr>
            <a:r>
              <a:rPr lang="de-DE" sz="2000" b="0" dirty="0">
                <a:solidFill>
                  <a:schemeClr val="dk1"/>
                </a:solidFill>
                <a:latin typeface="Aptos" panose="020B0004020202020204" pitchFamily="34" charset="0"/>
                <a:sym typeface="Arial"/>
              </a:rPr>
              <a:t>Die wichtigsten Teeanbaugebiete befinden sich in Regionen mit hohen Niederschlagsmengen. </a:t>
            </a:r>
            <a:br>
              <a:rPr lang="de-DE" sz="2000" b="0" dirty="0">
                <a:solidFill>
                  <a:schemeClr val="dk1"/>
                </a:solidFill>
                <a:latin typeface="Aptos" panose="020B0004020202020204" pitchFamily="34" charset="0"/>
                <a:sym typeface="Arial"/>
              </a:rPr>
            </a:br>
            <a:r>
              <a:rPr lang="de-DE" sz="2000" b="0" dirty="0">
                <a:solidFill>
                  <a:schemeClr val="dk1"/>
                </a:solidFill>
                <a:latin typeface="Aptos" panose="020B0004020202020204" pitchFamily="34" charset="0"/>
                <a:sym typeface="Arial"/>
              </a:rPr>
              <a:t>Kaffee macht etwa 6 % der weltweit über den Agrarhandel verlagerten virtuellen Wassermengen aus. </a:t>
            </a:r>
            <a:r>
              <a:rPr lang="de-DE" sz="2000" b="0" dirty="0">
                <a:solidFill>
                  <a:schemeClr val="dk1"/>
                </a:solidFill>
                <a:latin typeface="Aptos" panose="020B0004020202020204" pitchFamily="34" charset="0"/>
              </a:rPr>
              <a:t>D</a:t>
            </a:r>
            <a:r>
              <a:rPr lang="de-DE" sz="2000" b="0" dirty="0">
                <a:solidFill>
                  <a:schemeClr val="dk1"/>
                </a:solidFill>
                <a:latin typeface="Aptos" panose="020B0004020202020204" pitchFamily="34" charset="0"/>
                <a:sym typeface="Arial"/>
              </a:rPr>
              <a:t>amit ist Kaffee einer der Agrarrohstoffe mit besonders hohem Wasser-Fußabdruc</a:t>
            </a:r>
            <a:r>
              <a:rPr lang="de-DE" sz="2000" b="0" dirty="0">
                <a:solidFill>
                  <a:schemeClr val="dk1"/>
                </a:solidFill>
                <a:latin typeface="Aptos" panose="020B0004020202020204" pitchFamily="34" charset="0"/>
              </a:rPr>
              <a:t>k. </a:t>
            </a:r>
            <a:endParaRPr sz="2000" b="0" dirty="0">
              <a:solidFill>
                <a:schemeClr val="dk1"/>
              </a:solidFill>
              <a:latin typeface="Aptos" panose="020B0004020202020204" pitchFamily="34" charset="0"/>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9"/>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Papier</a:t>
            </a:r>
            <a:endParaRPr dirty="0">
              <a:latin typeface="Aptos Serif" panose="02020604070405020304" pitchFamily="18" charset="0"/>
              <a:cs typeface="Aptos Serif" panose="02020604070405020304" pitchFamily="18" charset="0"/>
            </a:endParaRPr>
          </a:p>
        </p:txBody>
      </p:sp>
      <p:sp>
        <p:nvSpPr>
          <p:cNvPr id="67" name="Google Shape;67;p9"/>
          <p:cNvSpPr txBox="1">
            <a:spLocks noGrp="1"/>
          </p:cNvSpPr>
          <p:nvPr>
            <p:ph type="body" idx="1"/>
          </p:nvPr>
        </p:nvSpPr>
        <p:spPr>
          <a:xfrm>
            <a:off x="594360" y="2260601"/>
            <a:ext cx="11340967" cy="4140199"/>
          </a:xfrm>
          <a:prstGeom prst="rect">
            <a:avLst/>
          </a:prstGeom>
          <a:noFill/>
          <a:ln>
            <a:noFill/>
          </a:ln>
        </p:spPr>
        <p:txBody>
          <a:bodyPr spcFirstLastPara="1" wrap="square" lIns="0" tIns="228600" rIns="0" bIns="0" anchor="t" anchorCtr="0">
            <a:normAutofit/>
          </a:bodyPr>
          <a:lstStyle/>
          <a:p>
            <a:pPr marL="230399" lvl="0" indent="0" algn="l" rtl="0">
              <a:lnSpc>
                <a:spcPct val="130000"/>
              </a:lnSpc>
              <a:spcBef>
                <a:spcPts val="2200"/>
              </a:spcBef>
              <a:spcAft>
                <a:spcPts val="0"/>
              </a:spcAft>
              <a:buClr>
                <a:schemeClr val="accent4"/>
              </a:buClr>
              <a:buSzPts val="2400"/>
              <a:buFont typeface="Arial"/>
              <a:buNone/>
            </a:pPr>
            <a:r>
              <a:rPr lang="de-DE" sz="1800" b="0" dirty="0">
                <a:solidFill>
                  <a:schemeClr val="dk1"/>
                </a:solidFill>
                <a:latin typeface="Aptos" panose="020B0004020202020204" pitchFamily="34" charset="0"/>
                <a:sym typeface="Arial"/>
              </a:rPr>
              <a:t>Wie viele Kilogramm Holz </a:t>
            </a:r>
            <a:r>
              <a:rPr lang="de-DE" sz="1800" b="0" dirty="0">
                <a:solidFill>
                  <a:schemeClr val="dk1"/>
                </a:solidFill>
                <a:latin typeface="Aptos" panose="020B0004020202020204" pitchFamily="34" charset="0"/>
              </a:rPr>
              <a:t>können bei der Verwendung von einer</a:t>
            </a:r>
            <a:r>
              <a:rPr lang="de-DE" sz="1800" b="0" dirty="0">
                <a:solidFill>
                  <a:schemeClr val="dk1"/>
                </a:solidFill>
                <a:latin typeface="Aptos" panose="020B0004020202020204" pitchFamily="34" charset="0"/>
                <a:sym typeface="Arial"/>
              </a:rPr>
              <a:t> Packung Recyclingpapier (500 Blatt) im Vergleich zu einer Packung Primärfaserpapier eingespart werden?</a:t>
            </a:r>
            <a:endParaRPr sz="1800" dirty="0">
              <a:latin typeface="Aptos" panose="020B0004020202020204" pitchFamily="34" charset="0"/>
            </a:endParaRPr>
          </a:p>
          <a:p>
            <a:pPr marL="571500" lvl="0" indent="-342900" algn="l" rtl="0">
              <a:lnSpc>
                <a:spcPct val="100000"/>
              </a:lnSpc>
              <a:spcBef>
                <a:spcPts val="2200"/>
              </a:spcBef>
              <a:spcAft>
                <a:spcPts val="0"/>
              </a:spcAft>
              <a:buSzPts val="2400"/>
              <a:buFont typeface="Arial"/>
              <a:buChar char="•"/>
            </a:pPr>
            <a:r>
              <a:rPr lang="de-DE" sz="1800" b="0" dirty="0">
                <a:solidFill>
                  <a:schemeClr val="dk1"/>
                </a:solidFill>
                <a:latin typeface="Aptos" panose="020B0004020202020204" pitchFamily="34" charset="0"/>
                <a:sym typeface="Arial"/>
              </a:rPr>
              <a:t>3 kg</a:t>
            </a:r>
            <a:endParaRPr sz="1800" dirty="0">
              <a:latin typeface="Aptos" panose="020B0004020202020204" pitchFamily="34" charset="0"/>
            </a:endParaRPr>
          </a:p>
          <a:p>
            <a:pPr marL="571500" lvl="0" indent="-342900" algn="l" rtl="0">
              <a:lnSpc>
                <a:spcPct val="100000"/>
              </a:lnSpc>
              <a:spcBef>
                <a:spcPts val="2200"/>
              </a:spcBef>
              <a:spcAft>
                <a:spcPts val="0"/>
              </a:spcAft>
              <a:buSzPts val="2400"/>
              <a:buFont typeface="Arial"/>
              <a:buChar char="•"/>
            </a:pPr>
            <a:r>
              <a:rPr lang="de-DE" sz="1800" b="0" dirty="0">
                <a:solidFill>
                  <a:schemeClr val="dk1"/>
                </a:solidFill>
                <a:latin typeface="Aptos" panose="020B0004020202020204" pitchFamily="34" charset="0"/>
                <a:sym typeface="Arial"/>
              </a:rPr>
              <a:t>0,5 kg</a:t>
            </a:r>
            <a:endParaRPr sz="1800" dirty="0">
              <a:latin typeface="Aptos" panose="020B0004020202020204" pitchFamily="34" charset="0"/>
            </a:endParaRPr>
          </a:p>
          <a:p>
            <a:pPr marL="571500" lvl="0" indent="-342900" algn="l" rtl="0">
              <a:lnSpc>
                <a:spcPct val="100000"/>
              </a:lnSpc>
              <a:spcBef>
                <a:spcPts val="2200"/>
              </a:spcBef>
              <a:spcAft>
                <a:spcPts val="0"/>
              </a:spcAft>
              <a:buSzPts val="2400"/>
              <a:buFont typeface="Arial"/>
              <a:buChar char="•"/>
            </a:pPr>
            <a:r>
              <a:rPr lang="de-DE" sz="1800" b="0" dirty="0">
                <a:solidFill>
                  <a:schemeClr val="dk1"/>
                </a:solidFill>
                <a:latin typeface="Aptos" panose="020B0004020202020204" pitchFamily="34" charset="0"/>
                <a:sym typeface="Arial"/>
              </a:rPr>
              <a:t>7,5 kg</a:t>
            </a:r>
            <a:endParaRPr sz="1800" b="0" dirty="0">
              <a:solidFill>
                <a:schemeClr val="dk1"/>
              </a:solidFill>
              <a:latin typeface="Aptos" panose="020B0004020202020204" pitchFamily="34"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0"/>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Papier</a:t>
            </a:r>
            <a:endParaRPr dirty="0">
              <a:latin typeface="Aptos Serif" panose="02020604070405020304" pitchFamily="18" charset="0"/>
              <a:cs typeface="Aptos Serif" panose="02020604070405020304" pitchFamily="18" charset="0"/>
            </a:endParaRPr>
          </a:p>
        </p:txBody>
      </p:sp>
      <p:sp>
        <p:nvSpPr>
          <p:cNvPr id="73" name="Google Shape;73;p10"/>
          <p:cNvSpPr txBox="1">
            <a:spLocks noGrp="1"/>
          </p:cNvSpPr>
          <p:nvPr>
            <p:ph type="body" idx="1"/>
          </p:nvPr>
        </p:nvSpPr>
        <p:spPr>
          <a:xfrm>
            <a:off x="594360" y="2025823"/>
            <a:ext cx="11340967" cy="4251409"/>
          </a:xfrm>
          <a:prstGeom prst="rect">
            <a:avLst/>
          </a:prstGeom>
          <a:noFill/>
          <a:ln>
            <a:noFill/>
          </a:ln>
        </p:spPr>
        <p:txBody>
          <a:bodyPr spcFirstLastPara="1" wrap="square" lIns="0" tIns="228600" rIns="0" bIns="0" anchor="t" anchorCtr="0">
            <a:noAutofit/>
          </a:bodyPr>
          <a:lstStyle/>
          <a:p>
            <a:pPr marL="230399" lvl="0" indent="0" algn="l" rtl="0">
              <a:lnSpc>
                <a:spcPct val="130000"/>
              </a:lnSpc>
              <a:spcBef>
                <a:spcPts val="2200"/>
              </a:spcBef>
              <a:spcAft>
                <a:spcPts val="0"/>
              </a:spcAft>
              <a:buNone/>
            </a:pPr>
            <a:r>
              <a:rPr lang="de-DE" sz="1800" b="0" dirty="0">
                <a:solidFill>
                  <a:schemeClr val="dk1"/>
                </a:solidFill>
                <a:latin typeface="Aptos" panose="020B0004020202020204" pitchFamily="34" charset="0"/>
              </a:rPr>
              <a:t>Wie viele Kilogramm Holz können bei der Verwendung von einer Packung Recyclingpapier (500 Blatt) im Vergleich zu einer Packung Primärfaserpapier eingespart werden?</a:t>
            </a:r>
            <a:endParaRPr sz="1800" dirty="0">
              <a:latin typeface="Aptos" panose="020B0004020202020204" pitchFamily="34" charset="0"/>
            </a:endParaRPr>
          </a:p>
          <a:p>
            <a:pPr marL="571500" lvl="0" indent="-342900" algn="l" rtl="0">
              <a:lnSpc>
                <a:spcPct val="100000"/>
              </a:lnSpc>
              <a:spcBef>
                <a:spcPts val="2200"/>
              </a:spcBef>
              <a:spcAft>
                <a:spcPts val="0"/>
              </a:spcAft>
              <a:buSzPts val="2400"/>
              <a:buFont typeface="Arial"/>
              <a:buChar char="•"/>
            </a:pPr>
            <a:r>
              <a:rPr lang="de-DE" sz="1800" b="0" dirty="0">
                <a:solidFill>
                  <a:schemeClr val="dk1"/>
                </a:solidFill>
                <a:latin typeface="Aptos" panose="020B0004020202020204" pitchFamily="34" charset="0"/>
                <a:sym typeface="Arial"/>
              </a:rPr>
              <a:t>3 kg</a:t>
            </a:r>
            <a:endParaRPr sz="1800" dirty="0">
              <a:latin typeface="Aptos" panose="020B0004020202020204" pitchFamily="34" charset="0"/>
            </a:endParaRPr>
          </a:p>
          <a:p>
            <a:pPr marL="571500" lvl="0" indent="-342900" algn="l" rtl="0">
              <a:lnSpc>
                <a:spcPct val="100000"/>
              </a:lnSpc>
              <a:spcBef>
                <a:spcPts val="2200"/>
              </a:spcBef>
              <a:spcAft>
                <a:spcPts val="0"/>
              </a:spcAft>
              <a:buSzPts val="2400"/>
              <a:buFont typeface="Arial"/>
              <a:buChar char="•"/>
            </a:pPr>
            <a:r>
              <a:rPr lang="de-DE" sz="1800" b="0" dirty="0">
                <a:solidFill>
                  <a:schemeClr val="dk1"/>
                </a:solidFill>
                <a:latin typeface="Aptos" panose="020B0004020202020204" pitchFamily="34" charset="0"/>
                <a:sym typeface="Arial"/>
              </a:rPr>
              <a:t>0,5 kg</a:t>
            </a:r>
            <a:endParaRPr sz="1800" dirty="0">
              <a:latin typeface="Aptos" panose="020B0004020202020204" pitchFamily="34" charset="0"/>
            </a:endParaRPr>
          </a:p>
          <a:p>
            <a:pPr marL="571500" lvl="0" indent="-342900" algn="l" rtl="0">
              <a:lnSpc>
                <a:spcPct val="100000"/>
              </a:lnSpc>
              <a:spcBef>
                <a:spcPts val="2200"/>
              </a:spcBef>
              <a:spcAft>
                <a:spcPts val="0"/>
              </a:spcAft>
              <a:buSzPts val="2400"/>
              <a:buFont typeface="Arial"/>
              <a:buChar char="•"/>
            </a:pPr>
            <a:r>
              <a:rPr lang="de-DE" sz="1800" b="0" dirty="0">
                <a:solidFill>
                  <a:srgbClr val="FF0000"/>
                </a:solidFill>
                <a:latin typeface="Aptos" panose="020B0004020202020204" pitchFamily="34" charset="0"/>
                <a:sym typeface="Arial"/>
              </a:rPr>
              <a:t>7,5 kg</a:t>
            </a:r>
            <a:endParaRPr sz="1800" dirty="0">
              <a:latin typeface="Aptos" panose="020B0004020202020204" pitchFamily="34" charset="0"/>
            </a:endParaRPr>
          </a:p>
          <a:p>
            <a:pPr marL="228600" lvl="0" indent="0" algn="l" rtl="0">
              <a:lnSpc>
                <a:spcPct val="130000"/>
              </a:lnSpc>
              <a:spcBef>
                <a:spcPts val="2200"/>
              </a:spcBef>
              <a:spcAft>
                <a:spcPts val="0"/>
              </a:spcAft>
              <a:buSzPts val="2400"/>
              <a:buNone/>
            </a:pPr>
            <a:r>
              <a:rPr lang="de-DE" sz="1800" b="0" dirty="0">
                <a:solidFill>
                  <a:schemeClr val="dk1"/>
                </a:solidFill>
                <a:latin typeface="Aptos" panose="020B0004020202020204" pitchFamily="34" charset="0"/>
                <a:sym typeface="Arial"/>
              </a:rPr>
              <a:t>Für die Herstellung von 500 Blatt Primärfaserpapier werden etwa 7,5 Kilogramm Holz benötigt. Für die Herstellung von Recyclingpapier wird kein Holz benötigt, sodass 100 % des Holzverbrauchs von Primärfaserpapier eingespart werden können. </a:t>
            </a:r>
            <a:endParaRPr sz="1800" b="0" dirty="0">
              <a:solidFill>
                <a:schemeClr val="dk1"/>
              </a:solidFill>
              <a:latin typeface="Aptos" panose="020B0004020202020204" pitchFamily="34" charset="0"/>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1"/>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Elektrogeräte und IT</a:t>
            </a:r>
            <a:endParaRPr dirty="0">
              <a:latin typeface="Aptos Serif" panose="02020604070405020304" pitchFamily="18" charset="0"/>
              <a:cs typeface="Aptos Serif" panose="02020604070405020304" pitchFamily="18" charset="0"/>
            </a:endParaRPr>
          </a:p>
        </p:txBody>
      </p:sp>
      <p:sp>
        <p:nvSpPr>
          <p:cNvPr id="80" name="Google Shape;80;p11"/>
          <p:cNvSpPr txBox="1">
            <a:spLocks noGrp="1"/>
          </p:cNvSpPr>
          <p:nvPr>
            <p:ph type="body" idx="1"/>
          </p:nvPr>
        </p:nvSpPr>
        <p:spPr>
          <a:xfrm>
            <a:off x="594350" y="2260600"/>
            <a:ext cx="11503800" cy="3750600"/>
          </a:xfrm>
          <a:prstGeom prst="rect">
            <a:avLst/>
          </a:prstGeom>
          <a:noFill/>
          <a:ln>
            <a:noFill/>
          </a:ln>
        </p:spPr>
        <p:txBody>
          <a:bodyPr spcFirstLastPara="1" wrap="square" lIns="0" tIns="228600" rIns="0" bIns="0" anchor="t" anchorCtr="0">
            <a:normAutofit/>
          </a:bodyPr>
          <a:lstStyle/>
          <a:p>
            <a:pPr marL="230399" lvl="0" indent="0" algn="l" rtl="0">
              <a:lnSpc>
                <a:spcPct val="130000"/>
              </a:lnSpc>
              <a:spcBef>
                <a:spcPts val="2200"/>
              </a:spcBef>
              <a:spcAft>
                <a:spcPts val="0"/>
              </a:spcAft>
              <a:buNone/>
            </a:pPr>
            <a:r>
              <a:rPr lang="de-DE" sz="1900" b="0" dirty="0">
                <a:solidFill>
                  <a:schemeClr val="dk1"/>
                </a:solidFill>
                <a:latin typeface="Aptos" panose="020B0004020202020204" pitchFamily="34" charset="0"/>
              </a:rPr>
              <a:t>Wie wirkt sich eine Verdopplung der Nutzungsdauer eines Notebooks von drei auf sechs Jahre auf die Treibhausgas-Emissionen pro Nutzungsjahr aus?</a:t>
            </a:r>
            <a:endParaRPr sz="1900" dirty="0">
              <a:latin typeface="Aptos" panose="020B0004020202020204" pitchFamily="34" charset="0"/>
            </a:endParaRPr>
          </a:p>
          <a:p>
            <a:pPr marL="571500" lvl="0" indent="-342900" algn="l" rtl="0">
              <a:lnSpc>
                <a:spcPct val="130000"/>
              </a:lnSpc>
              <a:spcBef>
                <a:spcPts val="2200"/>
              </a:spcBef>
              <a:spcAft>
                <a:spcPts val="0"/>
              </a:spcAft>
              <a:buSzPts val="2400"/>
              <a:buFont typeface="Arial"/>
              <a:buChar char="•"/>
            </a:pPr>
            <a:r>
              <a:rPr lang="de-DE" sz="1900" b="0" dirty="0">
                <a:solidFill>
                  <a:schemeClr val="dk1"/>
                </a:solidFill>
                <a:latin typeface="Aptos" panose="020B0004020202020204" pitchFamily="34" charset="0"/>
              </a:rPr>
              <a:t>- </a:t>
            </a:r>
            <a:r>
              <a:rPr lang="de-DE" sz="1900" b="0" dirty="0">
                <a:solidFill>
                  <a:schemeClr val="dk1"/>
                </a:solidFill>
                <a:latin typeface="Aptos" panose="020B0004020202020204" pitchFamily="34" charset="0"/>
                <a:sym typeface="Arial"/>
              </a:rPr>
              <a:t>10 %</a:t>
            </a:r>
            <a:endParaRPr sz="1900" dirty="0">
              <a:latin typeface="Aptos" panose="020B0004020202020204" pitchFamily="34" charset="0"/>
            </a:endParaRPr>
          </a:p>
          <a:p>
            <a:pPr marL="571500" lvl="0" indent="-342900" algn="l" rtl="0">
              <a:lnSpc>
                <a:spcPct val="130000"/>
              </a:lnSpc>
              <a:spcBef>
                <a:spcPts val="2200"/>
              </a:spcBef>
              <a:spcAft>
                <a:spcPts val="0"/>
              </a:spcAft>
              <a:buSzPts val="2400"/>
              <a:buFont typeface="Arial"/>
              <a:buChar char="•"/>
            </a:pPr>
            <a:r>
              <a:rPr lang="de-DE" sz="1900" b="0" dirty="0">
                <a:solidFill>
                  <a:schemeClr val="dk1"/>
                </a:solidFill>
                <a:latin typeface="Aptos" panose="020B0004020202020204" pitchFamily="34" charset="0"/>
              </a:rPr>
              <a:t>- </a:t>
            </a:r>
            <a:r>
              <a:rPr lang="de-DE" sz="1900" b="0" dirty="0">
                <a:solidFill>
                  <a:schemeClr val="dk1"/>
                </a:solidFill>
                <a:latin typeface="Aptos" panose="020B0004020202020204" pitchFamily="34" charset="0"/>
                <a:sym typeface="Arial"/>
              </a:rPr>
              <a:t>28 </a:t>
            </a:r>
            <a:r>
              <a:rPr lang="de-DE" sz="1900" b="0" dirty="0">
                <a:solidFill>
                  <a:schemeClr val="dk1"/>
                </a:solidFill>
                <a:latin typeface="Aptos" panose="020B0004020202020204" pitchFamily="34" charset="0"/>
              </a:rPr>
              <a:t>%</a:t>
            </a:r>
            <a:endParaRPr sz="1900" dirty="0">
              <a:latin typeface="Aptos" panose="020B0004020202020204" pitchFamily="34" charset="0"/>
            </a:endParaRPr>
          </a:p>
          <a:p>
            <a:pPr marL="571500" lvl="0" indent="-342900" algn="l" rtl="0">
              <a:lnSpc>
                <a:spcPct val="130000"/>
              </a:lnSpc>
              <a:spcBef>
                <a:spcPts val="2200"/>
              </a:spcBef>
              <a:spcAft>
                <a:spcPts val="0"/>
              </a:spcAft>
              <a:buSzPts val="2400"/>
              <a:buFont typeface="Arial"/>
              <a:buChar char="•"/>
            </a:pPr>
            <a:r>
              <a:rPr lang="de-DE" sz="1900" b="0" dirty="0">
                <a:solidFill>
                  <a:schemeClr val="dk1"/>
                </a:solidFill>
                <a:latin typeface="Aptos" panose="020B0004020202020204" pitchFamily="34" charset="0"/>
              </a:rPr>
              <a:t>- </a:t>
            </a:r>
            <a:r>
              <a:rPr lang="de-DE" sz="1900" b="0" dirty="0">
                <a:solidFill>
                  <a:schemeClr val="dk1"/>
                </a:solidFill>
                <a:latin typeface="Aptos" panose="020B0004020202020204" pitchFamily="34" charset="0"/>
                <a:sym typeface="Arial"/>
              </a:rPr>
              <a:t>52 %</a:t>
            </a:r>
            <a:endParaRPr sz="1900" dirty="0">
              <a:latin typeface="Aptos" panose="020B00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2"/>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Elektrogeräte und IT</a:t>
            </a:r>
            <a:endParaRPr dirty="0">
              <a:latin typeface="Aptos Serif" panose="02020604070405020304" pitchFamily="18" charset="0"/>
              <a:cs typeface="Aptos Serif" panose="02020604070405020304" pitchFamily="18" charset="0"/>
            </a:endParaRPr>
          </a:p>
        </p:txBody>
      </p:sp>
      <p:sp>
        <p:nvSpPr>
          <p:cNvPr id="87" name="Google Shape;87;p12"/>
          <p:cNvSpPr txBox="1">
            <a:spLocks noGrp="1"/>
          </p:cNvSpPr>
          <p:nvPr>
            <p:ph type="body" idx="1"/>
          </p:nvPr>
        </p:nvSpPr>
        <p:spPr>
          <a:xfrm>
            <a:off x="594360" y="1939324"/>
            <a:ext cx="11503800" cy="4309800"/>
          </a:xfrm>
          <a:prstGeom prst="rect">
            <a:avLst/>
          </a:prstGeom>
          <a:noFill/>
          <a:ln>
            <a:noFill/>
          </a:ln>
        </p:spPr>
        <p:txBody>
          <a:bodyPr spcFirstLastPara="1" wrap="square" lIns="0" tIns="228600" rIns="0" bIns="0" anchor="t" anchorCtr="0">
            <a:normAutofit fontScale="85000" lnSpcReduction="10000"/>
          </a:bodyPr>
          <a:lstStyle/>
          <a:p>
            <a:pPr marL="230399" lvl="0" indent="0" algn="l" rtl="0">
              <a:lnSpc>
                <a:spcPct val="100000"/>
              </a:lnSpc>
              <a:spcBef>
                <a:spcPts val="2200"/>
              </a:spcBef>
              <a:spcAft>
                <a:spcPts val="0"/>
              </a:spcAft>
              <a:buNone/>
            </a:pPr>
            <a:r>
              <a:rPr lang="de-DE" sz="2000" b="0" dirty="0">
                <a:solidFill>
                  <a:schemeClr val="dk1"/>
                </a:solidFill>
                <a:latin typeface="Aptos" panose="020B0004020202020204" pitchFamily="34" charset="0"/>
              </a:rPr>
              <a:t>Wie wirkt sich eine Verdopplung der Nutzungsdauer eines Notebooks von drei auf sechs Jahre auf die Treibhausgas-Emissionen pro Nutzungsjahr aus?</a:t>
            </a:r>
            <a:endParaRPr dirty="0">
              <a:latin typeface="Aptos" panose="020B0004020202020204" pitchFamily="34" charset="0"/>
            </a:endParaRPr>
          </a:p>
          <a:p>
            <a:pPr marL="571500" lvl="0" indent="-331470" algn="l" rtl="0">
              <a:lnSpc>
                <a:spcPct val="110000"/>
              </a:lnSpc>
              <a:spcBef>
                <a:spcPts val="2200"/>
              </a:spcBef>
              <a:spcAft>
                <a:spcPts val="0"/>
              </a:spcAft>
              <a:buSzPct val="120000"/>
              <a:buFont typeface="Arial"/>
              <a:buChar char="•"/>
            </a:pPr>
            <a:r>
              <a:rPr lang="de-DE" sz="2000" b="0" dirty="0">
                <a:solidFill>
                  <a:schemeClr val="dk1"/>
                </a:solidFill>
                <a:latin typeface="Aptos" panose="020B0004020202020204" pitchFamily="34" charset="0"/>
              </a:rPr>
              <a:t>- </a:t>
            </a:r>
            <a:r>
              <a:rPr lang="de-DE" sz="2000" b="0" dirty="0">
                <a:solidFill>
                  <a:schemeClr val="dk1"/>
                </a:solidFill>
                <a:latin typeface="Aptos" panose="020B0004020202020204" pitchFamily="34" charset="0"/>
                <a:sym typeface="Arial"/>
              </a:rPr>
              <a:t>10 %</a:t>
            </a:r>
            <a:endParaRPr dirty="0">
              <a:latin typeface="Aptos" panose="020B0004020202020204" pitchFamily="34" charset="0"/>
            </a:endParaRPr>
          </a:p>
          <a:p>
            <a:pPr marL="571500" lvl="0" indent="-331470" algn="l" rtl="0">
              <a:lnSpc>
                <a:spcPct val="110000"/>
              </a:lnSpc>
              <a:spcBef>
                <a:spcPts val="2200"/>
              </a:spcBef>
              <a:spcAft>
                <a:spcPts val="0"/>
              </a:spcAft>
              <a:buSzPct val="120000"/>
              <a:buFont typeface="Arial"/>
              <a:buChar char="•"/>
            </a:pPr>
            <a:r>
              <a:rPr lang="de-DE" sz="2000" b="0" dirty="0">
                <a:solidFill>
                  <a:srgbClr val="FF0000"/>
                </a:solidFill>
                <a:latin typeface="Aptos" panose="020B0004020202020204" pitchFamily="34" charset="0"/>
              </a:rPr>
              <a:t>- </a:t>
            </a:r>
            <a:r>
              <a:rPr lang="de-DE" sz="2000" b="0" dirty="0">
                <a:solidFill>
                  <a:srgbClr val="FF0000"/>
                </a:solidFill>
                <a:latin typeface="Aptos" panose="020B0004020202020204" pitchFamily="34" charset="0"/>
                <a:sym typeface="Arial"/>
              </a:rPr>
              <a:t>28 %</a:t>
            </a:r>
            <a:endParaRPr dirty="0">
              <a:latin typeface="Aptos" panose="020B0004020202020204" pitchFamily="34" charset="0"/>
            </a:endParaRPr>
          </a:p>
          <a:p>
            <a:pPr marL="571500" lvl="0" indent="-331470" algn="l" rtl="0">
              <a:lnSpc>
                <a:spcPct val="110000"/>
              </a:lnSpc>
              <a:spcBef>
                <a:spcPts val="2200"/>
              </a:spcBef>
              <a:spcAft>
                <a:spcPts val="0"/>
              </a:spcAft>
              <a:buSzPct val="120000"/>
              <a:buFont typeface="Arial"/>
              <a:buChar char="•"/>
            </a:pPr>
            <a:r>
              <a:rPr lang="de-DE" sz="2000" b="0" dirty="0">
                <a:solidFill>
                  <a:schemeClr val="dk1"/>
                </a:solidFill>
                <a:latin typeface="Aptos" panose="020B0004020202020204" pitchFamily="34" charset="0"/>
              </a:rPr>
              <a:t>- </a:t>
            </a:r>
            <a:r>
              <a:rPr lang="de-DE" sz="2000" b="0" dirty="0">
                <a:solidFill>
                  <a:schemeClr val="dk1"/>
                </a:solidFill>
                <a:latin typeface="Aptos" panose="020B0004020202020204" pitchFamily="34" charset="0"/>
                <a:sym typeface="Arial"/>
              </a:rPr>
              <a:t>52 %</a:t>
            </a:r>
            <a:endParaRPr dirty="0">
              <a:latin typeface="Aptos" panose="020B0004020202020204" pitchFamily="34" charset="0"/>
            </a:endParaRPr>
          </a:p>
          <a:p>
            <a:pPr marL="251999" lvl="0" indent="0" algn="l" rtl="0">
              <a:lnSpc>
                <a:spcPct val="115000"/>
              </a:lnSpc>
              <a:spcBef>
                <a:spcPts val="1200"/>
              </a:spcBef>
              <a:spcAft>
                <a:spcPts val="1200"/>
              </a:spcAft>
              <a:buNone/>
            </a:pPr>
            <a:r>
              <a:rPr lang="de-DE" sz="2000" b="0" dirty="0">
                <a:solidFill>
                  <a:schemeClr val="dk1"/>
                </a:solidFill>
                <a:latin typeface="Aptos" panose="020B0004020202020204" pitchFamily="34" charset="0"/>
              </a:rPr>
              <a:t>Der größte Teil der Treibhausgas-Emissionen eines Notebooks entsteht bei der Herstellung. Während der Nutzung fallen zwar zusätzliche Emissionen durch den Stromverbrauch an, diese sind jedoch deutlich geringer. Wird ein Notebook länger genutzt, verteilen sich die </a:t>
            </a:r>
            <a:r>
              <a:rPr lang="de-DE" sz="2000" b="0" dirty="0" err="1">
                <a:solidFill>
                  <a:schemeClr val="dk1"/>
                </a:solidFill>
                <a:latin typeface="Aptos" panose="020B0004020202020204" pitchFamily="34" charset="0"/>
              </a:rPr>
              <a:t>Émissionen</a:t>
            </a:r>
            <a:r>
              <a:rPr lang="de-DE" sz="2000" b="0" dirty="0">
                <a:solidFill>
                  <a:schemeClr val="dk1"/>
                </a:solidFill>
                <a:latin typeface="Aptos" panose="020B0004020202020204" pitchFamily="34" charset="0"/>
              </a:rPr>
              <a:t> aus der Herstellung auf einen längeren Zeitraum. Dadurch sinken die Treibhausgas-Emissionen pro Nutzungsjahr. Wird ein neues Notebook erst nach sechs statt bereits nach drei Jahren angeschafft, entstehen bezogen auf denselben Nutzungszeitraum 28 % weniger Treibhausgas-Emissionen.</a:t>
            </a:r>
            <a:endParaRPr sz="2000" b="0" dirty="0">
              <a:solidFill>
                <a:schemeClr val="dk1"/>
              </a:solidFill>
              <a:latin typeface="Aptos" panose="020B0004020202020204" pitchFamily="34" charset="0"/>
            </a:endParaRPr>
          </a:p>
        </p:txBody>
      </p:sp>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414</Words>
  <Application>Microsoft Macintosh PowerPoint</Application>
  <PresentationFormat>Breitbild</PresentationFormat>
  <Paragraphs>38</Paragraphs>
  <Slides>7</Slides>
  <Notes>7</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7</vt:i4>
      </vt:variant>
    </vt:vector>
  </HeadingPairs>
  <TitlesOfParts>
    <vt:vector size="13" baseType="lpstr">
      <vt:lpstr>Arial</vt:lpstr>
      <vt:lpstr>Play</vt:lpstr>
      <vt:lpstr>Calibri</vt:lpstr>
      <vt:lpstr>Aptos</vt:lpstr>
      <vt:lpstr>Aptos Serif</vt:lpstr>
      <vt:lpstr>Benutzerdefiniert</vt:lpstr>
      <vt:lpstr>Starten wir mit einem Quiz</vt:lpstr>
      <vt:lpstr>Lebensmittel</vt:lpstr>
      <vt:lpstr>Lebensmittel</vt:lpstr>
      <vt:lpstr>Papier</vt:lpstr>
      <vt:lpstr>Papier</vt:lpstr>
      <vt:lpstr>Elektrogeräte und IT</vt:lpstr>
      <vt:lpstr>Elektrogeräte und 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Katharina Gasteiger</cp:lastModifiedBy>
  <cp:revision>3</cp:revision>
  <dcterms:created xsi:type="dcterms:W3CDTF">2024-09-16T10:50:40Z</dcterms:created>
  <dcterms:modified xsi:type="dcterms:W3CDTF">2026-04-30T06:04:21Z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0x010100255B8ECBF0E41D4F84283CBD4EE3A7A4</vt:lpwstr>
  </property>
  <property fmtid="{D5CDD505-2E9C-101B-9397-08002B2CF9AE}" pid="3" name="MediaServiceImageTags">
    <vt:lpwstr/>
  </property>
</Properties>
</file>