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Aptos Serif" panose="02020604070405020304" pitchFamily="18" charset="0"/>
      <p:regular r:id="rId10"/>
      <p:bold r:id="rId11"/>
      <p:italic r:id="rId12"/>
      <p:boldItalic r:id="rId13"/>
    </p:embeddedFont>
    <p:embeddedFont>
      <p:font typeface="Play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9CW1mvHPhZlDSShlb0GnfPZhv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79734"/>
  </p:normalViewPr>
  <p:slideViewPr>
    <p:cSldViewPr snapToGrid="0">
      <p:cViewPr varScale="1">
        <p:scale>
          <a:sx n="86" d="100"/>
          <a:sy n="86" d="100"/>
        </p:scale>
        <p:origin x="2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Ziel: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Jeder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Teilnehmer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oder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jede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kleine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Gruppe)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entwirft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und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hält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eine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10- bis 15-minütige Mini-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Schulung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zu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einem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ausgewählten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Aspekt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der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nachhaltigen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Beschaffung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und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demonstriert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dabei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Fachwissen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und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Verwendung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von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Beispielen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aus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der Praxis;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- Klare Kommunikation und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Einbindung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Publikums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Einsatz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interaktiver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Methoden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, die für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erwachsene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Lernende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geeignet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sind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- Integration von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Nachhaltigkeits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- und </a:t>
            </a:r>
            <a:r>
              <a:rPr lang="en-GB" sz="1200" b="0" dirty="0" err="1">
                <a:latin typeface="Calibri"/>
                <a:ea typeface="Calibri"/>
                <a:cs typeface="Calibri"/>
                <a:sym typeface="Calibri"/>
              </a:rPr>
              <a:t>Rechtsgrundsätzen</a:t>
            </a:r>
            <a:r>
              <a:rPr lang="en-GB" sz="1200" b="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b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Zu </a:t>
            </a:r>
            <a:r>
              <a:rPr lang="en-GB" sz="1200" dirty="0" err="1">
                <a:latin typeface="Calibri"/>
                <a:ea typeface="Calibri"/>
                <a:cs typeface="Calibri"/>
                <a:sym typeface="Calibri"/>
              </a:rPr>
              <a:t>Beginn</a:t>
            </a: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1200" dirty="0" err="1">
                <a:latin typeface="Calibri"/>
                <a:ea typeface="Calibri"/>
                <a:cs typeface="Calibri"/>
                <a:sym typeface="Calibri"/>
              </a:rPr>
              <a:t>Einführung</a:t>
            </a: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 und </a:t>
            </a:r>
            <a:r>
              <a:rPr lang="en-GB" sz="1200" dirty="0" err="1">
                <a:latin typeface="Calibri"/>
                <a:ea typeface="Calibri"/>
                <a:cs typeface="Calibri"/>
                <a:sym typeface="Calibri"/>
              </a:rPr>
              <a:t>Einweisung</a:t>
            </a: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dirty="0" err="1">
                <a:latin typeface="Calibri"/>
                <a:ea typeface="Calibri"/>
                <a:cs typeface="Calibri"/>
                <a:sym typeface="Calibri"/>
              </a:rPr>
              <a:t>durch</a:t>
            </a: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 die/den Moderator/in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Summary and reflection by facilitator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Zusammenfassung 2">
  <p:cSld name="Zusammenfassung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0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Google Shape;22;p10"/>
          <p:cNvCxnSpPr/>
          <p:nvPr/>
        </p:nvCxnSpPr>
        <p:spPr>
          <a:xfrm>
            <a:off x="594359" y="214883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3" name="Google Shape;23;p10"/>
          <p:cNvSpPr txBox="1">
            <a:spLocks noGrp="1"/>
          </p:cNvSpPr>
          <p:nvPr>
            <p:ph type="title"/>
          </p:nvPr>
        </p:nvSpPr>
        <p:spPr>
          <a:xfrm>
            <a:off x="594359" y="102874"/>
            <a:ext cx="11318838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body" idx="1"/>
          </p:nvPr>
        </p:nvSpPr>
        <p:spPr>
          <a:xfrm>
            <a:off x="3657598" y="2282007"/>
            <a:ext cx="8130211" cy="369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5" name="Google Shape;25;p10"/>
          <p:cNvGrpSpPr/>
          <p:nvPr/>
        </p:nvGrpSpPr>
        <p:grpSpPr>
          <a:xfrm>
            <a:off x="-4" y="3804832"/>
            <a:ext cx="961205" cy="3033145"/>
            <a:chOff x="-1" y="-1"/>
            <a:chExt cx="961204" cy="3033143"/>
          </a:xfrm>
        </p:grpSpPr>
        <p:sp>
          <p:nvSpPr>
            <p:cNvPr id="26" name="Google Shape;26;p10"/>
            <p:cNvSpPr/>
            <p:nvPr/>
          </p:nvSpPr>
          <p:spPr>
            <a:xfrm rot="-5400000">
              <a:off x="-436036" y="441921"/>
              <a:ext cx="1839161" cy="95531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0"/>
            <p:cNvSpPr/>
            <p:nvPr/>
          </p:nvSpPr>
          <p:spPr>
            <a:xfrm rot="-5400000">
              <a:off x="-219321" y="2326180"/>
              <a:ext cx="926281" cy="48764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rgbClr val="65B2B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0"/>
            <p:cNvSpPr/>
            <p:nvPr/>
          </p:nvSpPr>
          <p:spPr>
            <a:xfrm rot="-5400000">
              <a:off x="209622" y="1219890"/>
              <a:ext cx="634043" cy="65868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29;p10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nzierung">
  <p:cSld name="Finanzierung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2179160" y="3113784"/>
            <a:ext cx="4749961" cy="2036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20" descr="Grafik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1069" y="2129065"/>
            <a:ext cx="3150693" cy="87296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1">
  <p:cSld name="Titel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/>
        </p:nvSpPr>
        <p:spPr>
          <a:xfrm rot="10800000">
            <a:off x="332000" y="4831776"/>
            <a:ext cx="4356925" cy="4052448"/>
          </a:xfrm>
          <a:prstGeom prst="pie">
            <a:avLst>
              <a:gd name="adj1" fmla="val 0"/>
              <a:gd name="adj2" fmla="val 10801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7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17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17"/>
          <p:cNvSpPr/>
          <p:nvPr/>
        </p:nvSpPr>
        <p:spPr>
          <a:xfrm rot="10800000">
            <a:off x="-1304496" y="5613097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7"/>
          <p:cNvSpPr/>
          <p:nvPr/>
        </p:nvSpPr>
        <p:spPr>
          <a:xfrm rot="-5400000">
            <a:off x="-1055890" y="818688"/>
            <a:ext cx="2127278" cy="21272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5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3">
  <p:cSld name="Titel 3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1" descr="Google Shape;1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1"/>
          <p:cNvSpPr txBox="1">
            <a:spLocks noGrp="1"/>
          </p:cNvSpPr>
          <p:nvPr>
            <p:ph type="title"/>
          </p:nvPr>
        </p:nvSpPr>
        <p:spPr>
          <a:xfrm>
            <a:off x="594359" y="41147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body" idx="1"/>
          </p:nvPr>
        </p:nvSpPr>
        <p:spPr>
          <a:xfrm>
            <a:off x="594359" y="4549552"/>
            <a:ext cx="5486402" cy="164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4" name="Google Shape;34;p11"/>
          <p:cNvCxnSpPr/>
          <p:nvPr/>
        </p:nvCxnSpPr>
        <p:spPr>
          <a:xfrm>
            <a:off x="594359" y="395020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5" name="Google Shape;35;p11"/>
          <p:cNvSpPr/>
          <p:nvPr/>
        </p:nvSpPr>
        <p:spPr>
          <a:xfrm>
            <a:off x="10874687" y="-9"/>
            <a:ext cx="1317315" cy="124490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7" y="21600"/>
                </a:moveTo>
                <a:cubicBezTo>
                  <a:pt x="9633" y="21600"/>
                  <a:pt x="0" y="11929"/>
                  <a:pt x="0" y="0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1"/>
          <p:cNvSpPr/>
          <p:nvPr/>
        </p:nvSpPr>
        <p:spPr>
          <a:xfrm>
            <a:off x="6210034" y="0"/>
            <a:ext cx="3792979" cy="18964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1"/>
          <p:cNvSpPr/>
          <p:nvPr/>
        </p:nvSpPr>
        <p:spPr>
          <a:xfrm rot="5400000">
            <a:off x="9347265" y="2480753"/>
            <a:ext cx="3792978" cy="18964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4B1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4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 sz="1100" b="1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2">
  <p:cSld name="Titel 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3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6299834" y="43052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6299834" y="4568602"/>
            <a:ext cx="5486402" cy="164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2" name="Google Shape;52;p13"/>
          <p:cNvCxnSpPr/>
          <p:nvPr/>
        </p:nvCxnSpPr>
        <p:spPr>
          <a:xfrm>
            <a:off x="6309358" y="3950208"/>
            <a:ext cx="2133603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53" name="Google Shape;53;p13"/>
          <p:cNvSpPr>
            <a:spLocks noGrp="1"/>
          </p:cNvSpPr>
          <p:nvPr>
            <p:ph type="pic" idx="2"/>
          </p:nvPr>
        </p:nvSpPr>
        <p:spPr>
          <a:xfrm>
            <a:off x="-2" y="-11115"/>
            <a:ext cx="5628072" cy="6858002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 2">
  <p:cSld name="Titel und zwei Inhalte 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594359" y="278129"/>
            <a:ext cx="9778367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594359" y="2676525"/>
            <a:ext cx="449083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/>
          <p:nvPr/>
        </p:nvSpPr>
        <p:spPr>
          <a:xfrm>
            <a:off x="9879382" y="-2"/>
            <a:ext cx="2338192" cy="1169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B0D8D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8335967" y="-1"/>
            <a:ext cx="1393348" cy="70609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9624159" y="313423"/>
            <a:ext cx="1157489" cy="11574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inhalt und Bild">
  <p:cSld name="Titelinhalt und Bild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5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575309" y="278129"/>
            <a:ext cx="5063493" cy="235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594359" y="3279578"/>
            <a:ext cx="5044443" cy="2994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6" name="Google Shape;66;p15"/>
          <p:cNvCxnSpPr/>
          <p:nvPr/>
        </p:nvCxnSpPr>
        <p:spPr>
          <a:xfrm>
            <a:off x="594359" y="2997457"/>
            <a:ext cx="2133602" cy="3994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 flipH="1">
            <a:off x="6733503" y="0"/>
            <a:ext cx="5458498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inhalt und Tabelle">
  <p:cSld name="Titelinhalt und Tabel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661409" y="4661717"/>
            <a:ext cx="7936232" cy="1380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72" name="Google Shape;72;p16"/>
          <p:cNvCxnSpPr/>
          <p:nvPr/>
        </p:nvCxnSpPr>
        <p:spPr>
          <a:xfrm>
            <a:off x="3670933" y="6313170"/>
            <a:ext cx="2133603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603884" y="584005"/>
            <a:ext cx="2825116" cy="3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74" name="Google Shape;74;p16"/>
          <p:cNvGrpSpPr/>
          <p:nvPr/>
        </p:nvGrpSpPr>
        <p:grpSpPr>
          <a:xfrm>
            <a:off x="5884" y="3804832"/>
            <a:ext cx="1315506" cy="3053171"/>
            <a:chOff x="-2" y="-1"/>
            <a:chExt cx="1315504" cy="3053169"/>
          </a:xfrm>
        </p:grpSpPr>
        <p:sp>
          <p:nvSpPr>
            <p:cNvPr id="75" name="Google Shape;75;p16"/>
            <p:cNvSpPr/>
            <p:nvPr/>
          </p:nvSpPr>
          <p:spPr>
            <a:xfrm rot="-5400000">
              <a:off x="-441923" y="441921"/>
              <a:ext cx="1839160" cy="955317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 rot="-5400000">
              <a:off x="-259498" y="2216696"/>
              <a:ext cx="1095969" cy="57697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rgbClr val="65B2B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 rot="-5400000">
              <a:off x="669141" y="1627857"/>
              <a:ext cx="634043" cy="65868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">
  <p:cSld name="Titel und zwei Inhalt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594359" y="198407"/>
            <a:ext cx="10972801" cy="157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595523" y="2676525"/>
            <a:ext cx="5746752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/>
          <p:nvPr/>
        </p:nvSpPr>
        <p:spPr>
          <a:xfrm>
            <a:off x="9879382" y="-2"/>
            <a:ext cx="2338192" cy="1169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7"/>
          <p:cNvSpPr/>
          <p:nvPr/>
        </p:nvSpPr>
        <p:spPr>
          <a:xfrm>
            <a:off x="8335967" y="-1"/>
            <a:ext cx="1393348" cy="70609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5B2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9762831" y="493293"/>
            <a:ext cx="806083" cy="8060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elle 2">
  <p:cSld name="Tabelle 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594359" y="202400"/>
            <a:ext cx="10972801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3">
  <p:cSld name="Titel 3 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594359" y="41147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594359" y="4549552"/>
            <a:ext cx="5486402" cy="164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3" name="Google Shape;93;p19"/>
          <p:cNvCxnSpPr/>
          <p:nvPr/>
        </p:nvCxnSpPr>
        <p:spPr>
          <a:xfrm>
            <a:off x="594359" y="395020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4" name="Google Shape;94;p19"/>
          <p:cNvSpPr/>
          <p:nvPr/>
        </p:nvSpPr>
        <p:spPr>
          <a:xfrm>
            <a:off x="10874687" y="-9"/>
            <a:ext cx="1317315" cy="124490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7" y="21600"/>
                </a:moveTo>
                <a:cubicBezTo>
                  <a:pt x="9633" y="21600"/>
                  <a:pt x="0" y="11929"/>
                  <a:pt x="0" y="0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9"/>
          <p:cNvSpPr/>
          <p:nvPr/>
        </p:nvSpPr>
        <p:spPr>
          <a:xfrm>
            <a:off x="6210034" y="0"/>
            <a:ext cx="3792979" cy="18964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9"/>
          <p:cNvSpPr/>
          <p:nvPr/>
        </p:nvSpPr>
        <p:spPr>
          <a:xfrm rot="5400000">
            <a:off x="9347265" y="2480753"/>
            <a:ext cx="3792978" cy="18964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5B2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9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8" descr="Grafik 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7;p8"/>
          <p:cNvCxnSpPr/>
          <p:nvPr/>
        </p:nvCxnSpPr>
        <p:spPr>
          <a:xfrm>
            <a:off x="594359" y="214883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" name="Google Shape;8;p8"/>
          <p:cNvSpPr txBox="1">
            <a:spLocks noGrp="1"/>
          </p:cNvSpPr>
          <p:nvPr>
            <p:ph type="title"/>
          </p:nvPr>
        </p:nvSpPr>
        <p:spPr>
          <a:xfrm>
            <a:off x="594359" y="202400"/>
            <a:ext cx="10972801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7131" y="4836746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"/>
          <p:cNvSpPr txBox="1"/>
          <p:nvPr/>
        </p:nvSpPr>
        <p:spPr>
          <a:xfrm>
            <a:off x="6309904" y="4085366"/>
            <a:ext cx="27451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Datum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6309903" y="2699012"/>
            <a:ext cx="6318701" cy="1255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  <a:buClr>
                <a:schemeClr val="accent4"/>
              </a:buClr>
              <a:buSzPts val="2400"/>
            </a:pPr>
            <a:r>
              <a:rPr lang="en-GB" sz="28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Durchführung</a:t>
            </a: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GB" sz="28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einer</a:t>
            </a: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</a:p>
          <a:p>
            <a:pPr lvl="0">
              <a:lnSpc>
                <a:spcPct val="90000"/>
              </a:lnSpc>
              <a:buClr>
                <a:schemeClr val="accent4"/>
              </a:buClr>
              <a:buSzPts val="2400"/>
            </a:pP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Mini-</a:t>
            </a:r>
            <a:r>
              <a:rPr lang="en-GB" sz="28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Schulung</a:t>
            </a: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GB" sz="28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zum</a:t>
            </a: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Thema </a:t>
            </a:r>
          </a:p>
          <a:p>
            <a:pPr lvl="0">
              <a:lnSpc>
                <a:spcPct val="90000"/>
              </a:lnSpc>
              <a:buClr>
                <a:schemeClr val="accent4"/>
              </a:buClr>
              <a:buSzPts val="2400"/>
            </a:pP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„</a:t>
            </a:r>
            <a:r>
              <a:rPr lang="en-GB" sz="28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Nachhaltige</a:t>
            </a: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GB" sz="28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Beschaffung</a:t>
            </a:r>
            <a:r>
              <a:rPr lang="en-GB" sz="28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“</a:t>
            </a:r>
          </a:p>
        </p:txBody>
      </p:sp>
      <p:pic>
        <p:nvPicPr>
          <p:cNvPr id="119" name="Google Shape;119;p1" descr="Ein Bild, das Screenshot, Grafiken, Schrift, Grafikdesign enthält.&#10;&#10;Automatisch generierte Beschreib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6857" y="2224159"/>
            <a:ext cx="3409143" cy="186120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6309904" y="1956744"/>
            <a:ext cx="489149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Train </a:t>
            </a:r>
            <a:r>
              <a:rPr lang="de-DE" sz="1800" b="0" i="0" u="none" strike="noStrike" cap="none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the</a:t>
            </a: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Trainer: 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 Beschaffung in Kommunen </a:t>
            </a:r>
            <a:endParaRPr sz="18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F25F6492-FEBB-3B1B-71C2-28018DA56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</a:pPr>
            <a:r>
              <a:rPr lang="en-GB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1. Ziel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14" name="Google Shape;114;p2"/>
          <p:cNvSpPr txBox="1">
            <a:spLocks noGrp="1"/>
          </p:cNvSpPr>
          <p:nvPr>
            <p:ph type="body" idx="1"/>
          </p:nvPr>
        </p:nvSpPr>
        <p:spPr>
          <a:xfrm>
            <a:off x="1051647" y="2430672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None/>
            </a:pPr>
            <a:r>
              <a:rPr lang="en-GB" dirty="0" err="1">
                <a:latin typeface="Aptos" panose="020B0004020202020204" pitchFamily="34" charset="0"/>
              </a:rPr>
              <a:t>Entwerfen</a:t>
            </a:r>
            <a:r>
              <a:rPr lang="en-GB" dirty="0">
                <a:latin typeface="Aptos" panose="020B0004020202020204" pitchFamily="34" charset="0"/>
              </a:rPr>
              <a:t> und </a:t>
            </a:r>
            <a:r>
              <a:rPr lang="en-GB" dirty="0" err="1">
                <a:latin typeface="Aptos" panose="020B0004020202020204" pitchFamily="34" charset="0"/>
              </a:rPr>
              <a:t>halten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eine</a:t>
            </a:r>
            <a:r>
              <a:rPr lang="en-GB" dirty="0">
                <a:latin typeface="Aptos" panose="020B0004020202020204" pitchFamily="34" charset="0"/>
              </a:rPr>
              <a:t> 10- bis 15-minütige Mini-</a:t>
            </a:r>
            <a:r>
              <a:rPr lang="en-GB" dirty="0" err="1">
                <a:latin typeface="Aptos" panose="020B0004020202020204" pitchFamily="34" charset="0"/>
              </a:rPr>
              <a:t>Schulung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zu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einem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ausgewählten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Aspekt</a:t>
            </a:r>
            <a:r>
              <a:rPr lang="en-GB" dirty="0">
                <a:latin typeface="Aptos" panose="020B0004020202020204" pitchFamily="34" charset="0"/>
              </a:rPr>
              <a:t> der </a:t>
            </a:r>
            <a:r>
              <a:rPr lang="en-GB" dirty="0" err="1">
                <a:latin typeface="Aptos" panose="020B0004020202020204" pitchFamily="34" charset="0"/>
              </a:rPr>
              <a:t>nachhaltigen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Beschaffung</a:t>
            </a:r>
            <a:r>
              <a:rPr lang="en-GB" dirty="0">
                <a:latin typeface="Aptos" panose="020B0004020202020204" pitchFamily="34" charset="0"/>
              </a:rPr>
              <a:t>: </a:t>
            </a:r>
            <a:endParaRPr dirty="0">
              <a:latin typeface="Aptos" panose="020B0004020202020204" pitchFamily="34" charset="0"/>
            </a:endParaRPr>
          </a:p>
          <a:p>
            <a:pPr marL="342900" lvl="0" indent="-35433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Nutzen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Ihr</a:t>
            </a:r>
            <a:r>
              <a:rPr lang="en-GB" dirty="0">
                <a:latin typeface="Aptos" panose="020B0004020202020204" pitchFamily="34" charset="0"/>
              </a:rPr>
              <a:t> Wissen </a:t>
            </a:r>
            <a:r>
              <a:rPr lang="en-GB" dirty="0" err="1">
                <a:latin typeface="Aptos" panose="020B0004020202020204" pitchFamily="34" charset="0"/>
              </a:rPr>
              <a:t>aus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dem</a:t>
            </a:r>
            <a:r>
              <a:rPr lang="en-GB" dirty="0">
                <a:latin typeface="Aptos" panose="020B0004020202020204" pitchFamily="34" charset="0"/>
              </a:rPr>
              <a:t> Train-the-Trainer-Kurs.</a:t>
            </a:r>
            <a:endParaRPr dirty="0">
              <a:latin typeface="Aptos" panose="020B0004020202020204" pitchFamily="34" charset="0"/>
            </a:endParaRPr>
          </a:p>
          <a:p>
            <a:pPr marL="342900" lvl="0" indent="-35433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Verwenden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Beispiele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aus</a:t>
            </a:r>
            <a:r>
              <a:rPr lang="en-GB" dirty="0">
                <a:latin typeface="Aptos" panose="020B0004020202020204" pitchFamily="34" charset="0"/>
              </a:rPr>
              <a:t> der Praxis.</a:t>
            </a:r>
            <a:endParaRPr dirty="0">
              <a:latin typeface="Aptos" panose="020B0004020202020204" pitchFamily="34" charset="0"/>
            </a:endParaRPr>
          </a:p>
          <a:p>
            <a:pPr marL="342900" lvl="0" indent="-35433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Beziehen</a:t>
            </a:r>
            <a:r>
              <a:rPr lang="en-GB" dirty="0">
                <a:latin typeface="Aptos" panose="020B0004020202020204" pitchFamily="34" charset="0"/>
              </a:rPr>
              <a:t> Sie das </a:t>
            </a:r>
            <a:r>
              <a:rPr lang="en-GB" dirty="0" err="1">
                <a:latin typeface="Aptos" panose="020B0004020202020204" pitchFamily="34" charset="0"/>
              </a:rPr>
              <a:t>Publikum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mit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</a:t>
            </a:r>
            <a:r>
              <a:rPr lang="en-GB" dirty="0">
                <a:latin typeface="Aptos" panose="020B0004020202020204" pitchFamily="34" charset="0"/>
              </a:rPr>
              <a:t>: </a:t>
            </a:r>
            <a:r>
              <a:rPr lang="en-GB" dirty="0" err="1">
                <a:latin typeface="Aptos" panose="020B0004020202020204" pitchFamily="34" charset="0"/>
              </a:rPr>
              <a:t>Verwenden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mindestens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kurze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interaktive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Aktivität</a:t>
            </a:r>
            <a:r>
              <a:rPr lang="en-GB" dirty="0">
                <a:latin typeface="Aptos" panose="020B0004020202020204" pitchFamily="34" charset="0"/>
              </a:rPr>
              <a:t> (z. B. </a:t>
            </a:r>
            <a:r>
              <a:rPr lang="en-GB" dirty="0" err="1">
                <a:latin typeface="Aptos" panose="020B0004020202020204" pitchFamily="34" charset="0"/>
              </a:rPr>
              <a:t>eine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Umfrage</a:t>
            </a:r>
            <a:r>
              <a:rPr lang="en-GB" dirty="0">
                <a:latin typeface="Aptos" panose="020B0004020202020204" pitchFamily="34" charset="0"/>
              </a:rPr>
              <a:t>, </a:t>
            </a:r>
            <a:r>
              <a:rPr lang="en-GB" dirty="0" err="1">
                <a:latin typeface="Aptos" panose="020B0004020202020204" pitchFamily="34" charset="0"/>
              </a:rPr>
              <a:t>Gruppendiskussion</a:t>
            </a:r>
            <a:r>
              <a:rPr lang="en-GB" dirty="0">
                <a:latin typeface="Aptos" panose="020B0004020202020204" pitchFamily="34" charset="0"/>
              </a:rPr>
              <a:t>, Quiz).</a:t>
            </a:r>
            <a:endParaRPr dirty="0">
              <a:latin typeface="Aptos" panose="020B0004020202020204" pitchFamily="34" charset="0"/>
            </a:endParaRPr>
          </a:p>
          <a:p>
            <a:pPr marL="342900" lvl="0" indent="-35433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Verwenden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visuelle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Hilfsmittel</a:t>
            </a:r>
            <a:r>
              <a:rPr lang="en-GB" dirty="0">
                <a:latin typeface="Aptos" panose="020B0004020202020204" pitchFamily="34" charset="0"/>
              </a:rPr>
              <a:t> (</a:t>
            </a:r>
            <a:r>
              <a:rPr lang="en-GB" dirty="0" err="1">
                <a:latin typeface="Aptos" panose="020B0004020202020204" pitchFamily="34" charset="0"/>
              </a:rPr>
              <a:t>Folien</a:t>
            </a:r>
            <a:r>
              <a:rPr lang="en-GB" dirty="0">
                <a:latin typeface="Aptos" panose="020B0004020202020204" pitchFamily="34" charset="0"/>
              </a:rPr>
              <a:t>, Flipchart, Handouts).</a:t>
            </a:r>
            <a:endParaRPr dirty="0">
              <a:latin typeface="Aptos" panose="020B0004020202020204" pitchFamily="34" charset="0"/>
            </a:endParaRPr>
          </a:p>
          <a:p>
            <a:pPr marL="342900" lvl="0" indent="-35433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Beenden</a:t>
            </a:r>
            <a:r>
              <a:rPr lang="en-GB" dirty="0">
                <a:latin typeface="Aptos" panose="020B0004020202020204" pitchFamily="34" charset="0"/>
              </a:rPr>
              <a:t> Sie die </a:t>
            </a:r>
            <a:r>
              <a:rPr lang="en-GB" dirty="0" err="1">
                <a:latin typeface="Aptos" panose="020B0004020202020204" pitchFamily="34" charset="0"/>
              </a:rPr>
              <a:t>Schulung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mit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einer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wichtigen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Erkenntnis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oder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einer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Reflexionsfrage</a:t>
            </a:r>
            <a:r>
              <a:rPr lang="en-GB" dirty="0">
                <a:latin typeface="Aptos" panose="020B0004020202020204" pitchFamily="34" charset="0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</a:pPr>
            <a:br>
              <a:rPr lang="en-GB" dirty="0">
                <a:latin typeface="Aptos" panose="020B0004020202020204" pitchFamily="34" charset="0"/>
              </a:rPr>
            </a:br>
            <a:endParaRPr dirty="0">
              <a:latin typeface="Aptos" panose="020B0004020202020204" pitchFamily="34" charset="0"/>
            </a:endParaRPr>
          </a:p>
        </p:txBody>
      </p:sp>
      <p:sp>
        <p:nvSpPr>
          <p:cNvPr id="115" name="Google Shape;115;p2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</a:pPr>
            <a:r>
              <a:rPr lang="en-GB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2. </a:t>
            </a:r>
            <a:r>
              <a:rPr lang="en-GB" dirty="0" err="1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Prozessübersicht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21" name="Google Shape;121;p3"/>
          <p:cNvSpPr txBox="1">
            <a:spLocks noGrp="1"/>
          </p:cNvSpPr>
          <p:nvPr>
            <p:ph type="body" idx="1"/>
          </p:nvPr>
        </p:nvSpPr>
        <p:spPr>
          <a:xfrm>
            <a:off x="1051647" y="2348122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Bereiten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sich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einzeln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oder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zu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zweit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vor</a:t>
            </a:r>
            <a:r>
              <a:rPr lang="en-GB" dirty="0">
                <a:latin typeface="Aptos" panose="020B0004020202020204" pitchFamily="34" charset="0"/>
              </a:rPr>
              <a:t> (40 Minuten)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>
                <a:latin typeface="Aptos" panose="020B0004020202020204" pitchFamily="34" charset="0"/>
              </a:rPr>
              <a:t>10-15-minütige Mini-</a:t>
            </a:r>
            <a:r>
              <a:rPr lang="en-GB" dirty="0" err="1">
                <a:latin typeface="Aptos" panose="020B0004020202020204" pitchFamily="34" charset="0"/>
              </a:rPr>
              <a:t>Schulung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zu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einem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ausgewählten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Aspekt</a:t>
            </a:r>
            <a:r>
              <a:rPr lang="en-GB" dirty="0">
                <a:latin typeface="Aptos" panose="020B0004020202020204" pitchFamily="34" charset="0"/>
              </a:rPr>
              <a:t> der </a:t>
            </a:r>
            <a:r>
              <a:rPr lang="en-GB" dirty="0" err="1">
                <a:latin typeface="Aptos" panose="020B0004020202020204" pitchFamily="34" charset="0"/>
              </a:rPr>
              <a:t>nachhaltigen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Beschaffung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Nutzen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Ihr</a:t>
            </a:r>
            <a:r>
              <a:rPr lang="en-GB" dirty="0">
                <a:latin typeface="Aptos" panose="020B0004020202020204" pitchFamily="34" charset="0"/>
              </a:rPr>
              <a:t> Wissen </a:t>
            </a:r>
            <a:r>
              <a:rPr lang="en-GB" dirty="0" err="1">
                <a:latin typeface="Aptos" panose="020B0004020202020204" pitchFamily="34" charset="0"/>
              </a:rPr>
              <a:t>aus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dem</a:t>
            </a:r>
            <a:r>
              <a:rPr lang="en-GB" dirty="0">
                <a:latin typeface="Aptos" panose="020B0004020202020204" pitchFamily="34" charset="0"/>
              </a:rPr>
              <a:t> Train-the-Trainer-Kurs.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Verwenden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Beispiele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aus</a:t>
            </a:r>
            <a:r>
              <a:rPr lang="en-GB" dirty="0">
                <a:latin typeface="Aptos" panose="020B0004020202020204" pitchFamily="34" charset="0"/>
              </a:rPr>
              <a:t> der Praxis.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Beziehen</a:t>
            </a:r>
            <a:r>
              <a:rPr lang="en-GB" dirty="0">
                <a:latin typeface="Aptos" panose="020B0004020202020204" pitchFamily="34" charset="0"/>
              </a:rPr>
              <a:t> Sie das </a:t>
            </a:r>
            <a:r>
              <a:rPr lang="en-GB" dirty="0" err="1">
                <a:latin typeface="Aptos" panose="020B0004020202020204" pitchFamily="34" charset="0"/>
              </a:rPr>
              <a:t>Publikum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mit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ein</a:t>
            </a:r>
            <a:r>
              <a:rPr lang="en-GB" dirty="0">
                <a:latin typeface="Aptos" panose="020B0004020202020204" pitchFamily="34" charset="0"/>
              </a:rPr>
              <a:t>: </a:t>
            </a:r>
            <a:r>
              <a:rPr lang="en-GB" dirty="0" err="1">
                <a:latin typeface="Aptos" panose="020B0004020202020204" pitchFamily="34" charset="0"/>
              </a:rPr>
              <a:t>Verwenden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interaktive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Methoden</a:t>
            </a:r>
            <a:r>
              <a:rPr lang="en-GB" dirty="0">
                <a:latin typeface="Aptos" panose="020B0004020202020204" pitchFamily="34" charset="0"/>
              </a:rPr>
              <a:t>, die für </a:t>
            </a:r>
            <a:r>
              <a:rPr lang="en-GB" dirty="0" err="1">
                <a:latin typeface="Aptos" panose="020B0004020202020204" pitchFamily="34" charset="0"/>
              </a:rPr>
              <a:t>erwachsene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Lernende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geeignet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sind</a:t>
            </a:r>
            <a:r>
              <a:rPr lang="en-GB" dirty="0">
                <a:latin typeface="Aptos" panose="020B0004020202020204" pitchFamily="34" charset="0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Stellen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Ihr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dirty="0" err="1">
                <a:latin typeface="Aptos" panose="020B0004020202020204" pitchFamily="34" charset="0"/>
              </a:rPr>
              <a:t>Konzept</a:t>
            </a:r>
            <a:r>
              <a:rPr lang="en-GB" dirty="0">
                <a:latin typeface="Aptos" panose="020B0004020202020204" pitchFamily="34" charset="0"/>
              </a:rPr>
              <a:t> der Gruppe </a:t>
            </a:r>
            <a:r>
              <a:rPr lang="en-GB" dirty="0" err="1">
                <a:latin typeface="Aptos" panose="020B0004020202020204" pitchFamily="34" charset="0"/>
              </a:rPr>
              <a:t>vor</a:t>
            </a:r>
            <a:r>
              <a:rPr lang="en-GB" dirty="0">
                <a:latin typeface="Aptos" panose="020B0004020202020204" pitchFamily="34" charset="0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dirty="0" err="1">
                <a:latin typeface="Aptos" panose="020B0004020202020204" pitchFamily="34" charset="0"/>
              </a:rPr>
              <a:t>Erhalten</a:t>
            </a:r>
            <a:r>
              <a:rPr lang="en-GB" dirty="0">
                <a:latin typeface="Aptos" panose="020B0004020202020204" pitchFamily="34" charset="0"/>
              </a:rPr>
              <a:t> Sie </a:t>
            </a:r>
            <a:r>
              <a:rPr lang="en-GB" dirty="0" err="1">
                <a:latin typeface="Aptos" panose="020B0004020202020204" pitchFamily="34" charset="0"/>
              </a:rPr>
              <a:t>strukturiertes</a:t>
            </a:r>
            <a:r>
              <a:rPr lang="en-GB" dirty="0">
                <a:latin typeface="Aptos" panose="020B0004020202020204" pitchFamily="34" charset="0"/>
              </a:rPr>
              <a:t> Feedback. </a:t>
            </a:r>
            <a:br>
              <a:rPr lang="en-GB" dirty="0">
                <a:latin typeface="Aptos" panose="020B0004020202020204" pitchFamily="34" charset="0"/>
              </a:rPr>
            </a:br>
            <a:endParaRPr dirty="0">
              <a:latin typeface="Aptos" panose="020B0004020202020204" pitchFamily="34" charset="0"/>
            </a:endParaRPr>
          </a:p>
        </p:txBody>
      </p:sp>
      <p:sp>
        <p:nvSpPr>
          <p:cNvPr id="122" name="Google Shape;122;p3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3. Mini-Schulung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 txBox="1">
            <a:spLocks noGrp="1"/>
          </p:cNvSpPr>
          <p:nvPr>
            <p:ph type="body" idx="1"/>
          </p:nvPr>
        </p:nvSpPr>
        <p:spPr>
          <a:xfrm>
            <a:off x="1366520" y="2518590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None/>
            </a:pPr>
            <a:endParaRPr sz="2200"/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sz="2200"/>
              <a:t>Führen Sie Ihre Mini-Schulung durch bzw. stellen Sie Ihr Konzept vor (10 Minuten).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sz="2200"/>
              <a:t>Feedback und Diskussion.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sz="2200"/>
              <a:t>Führen Sie die nächste Mini-Schulung durch ...</a:t>
            </a:r>
            <a:endParaRPr sz="2200"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45454"/>
              </a:buClr>
              <a:buSzPts val="2200"/>
              <a:buFont typeface="Arial"/>
              <a:buNone/>
            </a:pP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None/>
            </a:pPr>
            <a:br>
              <a:rPr lang="en-GB" sz="2200"/>
            </a:br>
            <a:endParaRPr sz="2200"/>
          </a:p>
        </p:txBody>
      </p:sp>
      <p:sp>
        <p:nvSpPr>
          <p:cNvPr id="129" name="Google Shape;129;p4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</a:pPr>
            <a:r>
              <a:rPr lang="en-GB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4. Feedback und </a:t>
            </a:r>
            <a:r>
              <a:rPr lang="en-GB" dirty="0" err="1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Diskussion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35" name="Google Shape;135;p5"/>
          <p:cNvSpPr txBox="1">
            <a:spLocks noGrp="1"/>
          </p:cNvSpPr>
          <p:nvPr>
            <p:ph type="body" idx="1"/>
          </p:nvPr>
        </p:nvSpPr>
        <p:spPr>
          <a:xfrm>
            <a:off x="721360" y="2348122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None/>
            </a:pPr>
            <a:endParaRPr sz="2200"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de-DE" sz="2200" dirty="0">
                <a:latin typeface="Aptos" panose="020B0004020202020204" pitchFamily="34" charset="0"/>
              </a:rPr>
              <a:t>Lassen Sie einen Feedback-Fragebogen ausfüllen </a:t>
            </a:r>
            <a:endParaRPr sz="2200"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</a:pPr>
            <a:r>
              <a:rPr lang="en-GB" sz="2200" dirty="0" err="1">
                <a:latin typeface="Aptos" panose="020B0004020202020204" pitchFamily="34" charset="0"/>
              </a:rPr>
              <a:t>Teilen</a:t>
            </a:r>
            <a:r>
              <a:rPr lang="en-GB" sz="2200" dirty="0">
                <a:latin typeface="Aptos" panose="020B0004020202020204" pitchFamily="34" charset="0"/>
              </a:rPr>
              <a:t> Sie die </a:t>
            </a:r>
            <a:r>
              <a:rPr lang="en-GB" sz="2200" dirty="0" err="1">
                <a:latin typeface="Aptos" panose="020B0004020202020204" pitchFamily="34" charset="0"/>
              </a:rPr>
              <a:t>wichtigsten</a:t>
            </a:r>
            <a:r>
              <a:rPr lang="en-GB" sz="2200" dirty="0">
                <a:latin typeface="Aptos" panose="020B0004020202020204" pitchFamily="34" charset="0"/>
              </a:rPr>
              <a:t> </a:t>
            </a:r>
            <a:r>
              <a:rPr lang="en-GB" sz="2200" dirty="0" err="1">
                <a:latin typeface="Aptos" panose="020B0004020202020204" pitchFamily="34" charset="0"/>
              </a:rPr>
              <a:t>Punkte</a:t>
            </a:r>
            <a:r>
              <a:rPr lang="en-GB" sz="2200" dirty="0">
                <a:latin typeface="Aptos" panose="020B0004020202020204" pitchFamily="34" charset="0"/>
              </a:rPr>
              <a:t> </a:t>
            </a:r>
            <a:r>
              <a:rPr lang="en-GB" sz="2200" dirty="0" err="1">
                <a:latin typeface="Aptos" panose="020B0004020202020204" pitchFamily="34" charset="0"/>
              </a:rPr>
              <a:t>mit</a:t>
            </a:r>
            <a:r>
              <a:rPr lang="en-GB" sz="2200" dirty="0">
                <a:latin typeface="Aptos" panose="020B0004020202020204" pitchFamily="34" charset="0"/>
              </a:rPr>
              <a:t> der Gruppe.</a:t>
            </a:r>
            <a:endParaRPr sz="2200"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None/>
            </a:pPr>
            <a:br>
              <a:rPr lang="en-GB" sz="2200" dirty="0">
                <a:latin typeface="Aptos" panose="020B0004020202020204" pitchFamily="34" charset="0"/>
              </a:rPr>
            </a:br>
            <a:endParaRPr sz="2200" dirty="0">
              <a:latin typeface="Aptos" panose="020B0004020202020204" pitchFamily="34" charset="0"/>
            </a:endParaRPr>
          </a:p>
        </p:txBody>
      </p:sp>
      <p:sp>
        <p:nvSpPr>
          <p:cNvPr id="136" name="Google Shape;136;p5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</a:pPr>
            <a:r>
              <a:rPr lang="en-GB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5. </a:t>
            </a:r>
            <a:r>
              <a:rPr lang="en-GB" dirty="0" err="1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Reflektion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42" name="Google Shape;142;p6"/>
          <p:cNvSpPr txBox="1">
            <a:spLocks noGrp="1"/>
          </p:cNvSpPr>
          <p:nvPr>
            <p:ph type="body" idx="1"/>
          </p:nvPr>
        </p:nvSpPr>
        <p:spPr>
          <a:xfrm>
            <a:off x="1071805" y="2513223"/>
            <a:ext cx="1052583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500"/>
              <a:buFont typeface="Arial"/>
              <a:buNone/>
            </a:pPr>
            <a:endParaRPr sz="2500" b="1" dirty="0">
              <a:latin typeface="Aptos" panose="020B0004020202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500"/>
              <a:buFont typeface="Arial"/>
              <a:buNone/>
            </a:pPr>
            <a:endParaRPr sz="2500" b="1" i="1" dirty="0">
              <a:latin typeface="Aptos" panose="020B0004020202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500"/>
              <a:buFont typeface="Arial"/>
              <a:buNone/>
            </a:pPr>
            <a:r>
              <a:rPr lang="en-GB" sz="2500" b="1" i="1" dirty="0">
                <a:latin typeface="Aptos" panose="020B0004020202020204" pitchFamily="34" charset="0"/>
              </a:rPr>
              <a:t>Was </a:t>
            </a:r>
            <a:r>
              <a:rPr lang="en-GB" sz="2500" b="1" i="1" dirty="0" err="1">
                <a:latin typeface="Aptos" panose="020B0004020202020204" pitchFamily="34" charset="0"/>
              </a:rPr>
              <a:t>haben</a:t>
            </a:r>
            <a:r>
              <a:rPr lang="en-GB" sz="2500" b="1" i="1" dirty="0">
                <a:latin typeface="Aptos" panose="020B0004020202020204" pitchFamily="34" charset="0"/>
              </a:rPr>
              <a:t> </a:t>
            </a:r>
            <a:r>
              <a:rPr lang="en-GB" sz="2500" b="1" i="1" dirty="0" err="1">
                <a:latin typeface="Aptos" panose="020B0004020202020204" pitchFamily="34" charset="0"/>
              </a:rPr>
              <a:t>wir</a:t>
            </a:r>
            <a:r>
              <a:rPr lang="en-GB" sz="2500" b="1" i="1" dirty="0">
                <a:latin typeface="Aptos" panose="020B0004020202020204" pitchFamily="34" charset="0"/>
              </a:rPr>
              <a:t> </a:t>
            </a:r>
            <a:r>
              <a:rPr lang="en-GB" sz="2500" b="1" i="1" dirty="0" err="1">
                <a:latin typeface="Aptos" panose="020B0004020202020204" pitchFamily="34" charset="0"/>
              </a:rPr>
              <a:t>über</a:t>
            </a:r>
            <a:r>
              <a:rPr lang="en-GB" sz="2500" b="1" i="1" dirty="0">
                <a:latin typeface="Aptos" panose="020B0004020202020204" pitchFamily="34" charset="0"/>
              </a:rPr>
              <a:t> die </a:t>
            </a:r>
            <a:r>
              <a:rPr lang="en-GB" sz="2500" b="1" i="1" dirty="0" err="1">
                <a:latin typeface="Aptos" panose="020B0004020202020204" pitchFamily="34" charset="0"/>
              </a:rPr>
              <a:t>Vermittlung</a:t>
            </a:r>
            <a:r>
              <a:rPr lang="en-GB" sz="2500" b="1" i="1" dirty="0">
                <a:latin typeface="Aptos" panose="020B0004020202020204" pitchFamily="34" charset="0"/>
              </a:rPr>
              <a:t> </a:t>
            </a:r>
            <a:r>
              <a:rPr lang="en-GB" sz="2500" b="1" i="1" dirty="0" err="1">
                <a:latin typeface="Aptos" panose="020B0004020202020204" pitchFamily="34" charset="0"/>
              </a:rPr>
              <a:t>nachhaltiger</a:t>
            </a:r>
            <a:r>
              <a:rPr lang="en-GB" sz="2500" b="1" i="1" dirty="0">
                <a:latin typeface="Aptos" panose="020B0004020202020204" pitchFamily="34" charset="0"/>
              </a:rPr>
              <a:t> </a:t>
            </a:r>
            <a:r>
              <a:rPr lang="en-GB" sz="2500" b="1" i="1" dirty="0" err="1">
                <a:latin typeface="Aptos" panose="020B0004020202020204" pitchFamily="34" charset="0"/>
              </a:rPr>
              <a:t>Beschaffung</a:t>
            </a:r>
            <a:r>
              <a:rPr lang="en-GB" sz="2500" b="1" i="1" dirty="0">
                <a:latin typeface="Aptos" panose="020B0004020202020204" pitchFamily="34" charset="0"/>
              </a:rPr>
              <a:t> </a:t>
            </a:r>
            <a:r>
              <a:rPr lang="en-GB" sz="2500" b="1" i="1" dirty="0" err="1">
                <a:latin typeface="Aptos" panose="020B0004020202020204" pitchFamily="34" charset="0"/>
              </a:rPr>
              <a:t>gelernt</a:t>
            </a:r>
            <a:r>
              <a:rPr lang="en-GB" sz="2500" b="1" i="1" dirty="0">
                <a:latin typeface="Aptos" panose="020B0004020202020204" pitchFamily="34" charset="0"/>
              </a:rPr>
              <a:t>?</a:t>
            </a:r>
            <a:br>
              <a:rPr lang="en-GB" sz="2500" b="1" dirty="0">
                <a:latin typeface="Aptos" panose="020B0004020202020204" pitchFamily="34" charset="0"/>
              </a:rPr>
            </a:br>
            <a:endParaRPr sz="2500" b="1" dirty="0">
              <a:latin typeface="Aptos" panose="020B0004020202020204" pitchFamily="34" charset="0"/>
            </a:endParaRPr>
          </a:p>
        </p:txBody>
      </p:sp>
      <p:sp>
        <p:nvSpPr>
          <p:cNvPr id="143" name="Google Shape;143;p6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594359" y="411477"/>
            <a:ext cx="9019542" cy="329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Arial"/>
              <a:buNone/>
            </a:pPr>
            <a:r>
              <a:rPr lang="en-GB" sz="5400" b="1" i="0" u="none" strike="noStrike" cap="none" dirty="0" err="1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Vielen</a:t>
            </a:r>
            <a:r>
              <a:rPr lang="en-GB" sz="54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Dank für </a:t>
            </a:r>
            <a:r>
              <a:rPr lang="en-GB" sz="5400" b="1" i="0" u="none" strike="noStrike" cap="none" dirty="0" err="1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Ihre</a:t>
            </a:r>
            <a:r>
              <a:rPr lang="en-GB" sz="54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</a:t>
            </a:r>
            <a:r>
              <a:rPr lang="en-GB" sz="5400" b="1" i="0" u="none" strike="noStrike" cap="none" dirty="0" err="1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Aufmerksamkeit</a:t>
            </a:r>
            <a:r>
              <a:rPr lang="en-GB" sz="54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!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149" name="Google Shape;149;p7" descr="Google Shape;22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1865" y="4953701"/>
            <a:ext cx="5273751" cy="190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fik 1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53E2B994-A3F6-4DDF-9205-8AD91EAE51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">
  <a:themeElements>
    <a:clrScheme name="Benutzerdefinie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Macintosh PowerPoint</Application>
  <PresentationFormat>Breitbild</PresentationFormat>
  <Paragraphs>53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Play</vt:lpstr>
      <vt:lpstr>Arial</vt:lpstr>
      <vt:lpstr>Aptos</vt:lpstr>
      <vt:lpstr>Calibri</vt:lpstr>
      <vt:lpstr>Aptos Serif</vt:lpstr>
      <vt:lpstr>Benutzerdefiniert</vt:lpstr>
      <vt:lpstr>PowerPoint-Präsentation</vt:lpstr>
      <vt:lpstr>1. Ziel</vt:lpstr>
      <vt:lpstr>2. Prozessübersicht</vt:lpstr>
      <vt:lpstr>3. Mini-Schulung</vt:lpstr>
      <vt:lpstr>4. Feedback und Diskussion</vt:lpstr>
      <vt:lpstr>5. Reflektion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Maya Knevels</cp:lastModifiedBy>
  <cp:revision>2</cp:revision>
  <dcterms:modified xsi:type="dcterms:W3CDTF">2026-04-14T13:18:57Z</dcterms:modified>
</cp:coreProperties>
</file>