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Aptos Serif" panose="02020604070405020304" pitchFamily="18" charset="0"/>
      <p:regular r:id="rId11"/>
      <p:bold r:id="rId12"/>
      <p:italic r:id="rId13"/>
      <p:boldItalic r:id="rId14"/>
    </p:embeddedFont>
    <p:embeddedFont>
      <p:font typeface="Play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KgBXTS/bDmcdEhBnxzARcPVK0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62"/>
  </p:normalViewPr>
  <p:slideViewPr>
    <p:cSldViewPr snapToGrid="0">
      <p:cViewPr varScale="1">
        <p:scale>
          <a:sx n="88" d="100"/>
          <a:sy n="88" d="100"/>
        </p:scale>
        <p:origin x="176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" name="Google Shape;14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" name="Google Shape;1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">
  <p:cSld name="Titel und Inhalt 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11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6318884" y="3499667"/>
            <a:ext cx="4939668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23" name="Google Shape;23;p11"/>
          <p:cNvCxnSpPr/>
          <p:nvPr/>
        </p:nvCxnSpPr>
        <p:spPr>
          <a:xfrm>
            <a:off x="6347459" y="6313170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4" name="Google Shape;24;p11"/>
          <p:cNvSpPr txBox="1">
            <a:spLocks noGrp="1"/>
          </p:cNvSpPr>
          <p:nvPr>
            <p:ph type="body" idx="1"/>
          </p:nvPr>
        </p:nvSpPr>
        <p:spPr>
          <a:xfrm>
            <a:off x="603884" y="457201"/>
            <a:ext cx="5198272" cy="2305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AutoNum type="arabicPeriod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AutoNum type="alphaLcPeriod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AutoNum type="arabicParenR"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AutoNum type="arabicPeriod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/>
          <p:nvPr/>
        </p:nvSpPr>
        <p:spPr>
          <a:xfrm>
            <a:off x="8601557" y="7977"/>
            <a:ext cx="2848222" cy="142411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1"/>
          <p:cNvSpPr/>
          <p:nvPr/>
        </p:nvSpPr>
        <p:spPr>
          <a:xfrm>
            <a:off x="6179401" y="7977"/>
            <a:ext cx="1807675" cy="91605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1"/>
          <p:cNvSpPr/>
          <p:nvPr/>
        </p:nvSpPr>
        <p:spPr>
          <a:xfrm>
            <a:off x="7827281" y="1627027"/>
            <a:ext cx="1307559" cy="1307559"/>
          </a:xfrm>
          <a:prstGeom prst="ellipse">
            <a:avLst/>
          </a:prstGeom>
          <a:solidFill>
            <a:srgbClr val="CCE279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>
  <p:cSld name="Titel und zwei Inhalt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xfrm>
            <a:off x="594359" y="198407"/>
            <a:ext cx="10972801" cy="1574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595523" y="2676525"/>
            <a:ext cx="5746752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/>
          <p:nvPr/>
        </p:nvSpPr>
        <p:spPr>
          <a:xfrm>
            <a:off x="9879382" y="-2"/>
            <a:ext cx="2338192" cy="11690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0"/>
          <p:cNvSpPr/>
          <p:nvPr/>
        </p:nvSpPr>
        <p:spPr>
          <a:xfrm>
            <a:off x="8335967" y="-1"/>
            <a:ext cx="1393348" cy="7060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0"/>
          <p:cNvSpPr/>
          <p:nvPr/>
        </p:nvSpPr>
        <p:spPr>
          <a:xfrm>
            <a:off x="9762831" y="493293"/>
            <a:ext cx="806083" cy="806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0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594359" y="202400"/>
            <a:ext cx="10972801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3">
  <p:cSld name="Titel 3 2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2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594359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594359" y="454955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0" name="Google Shape;110;p22"/>
          <p:cNvCxnSpPr/>
          <p:nvPr/>
        </p:nvCxnSpPr>
        <p:spPr>
          <a:xfrm>
            <a:off x="594359" y="395020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11" name="Google Shape;111;p22"/>
          <p:cNvSpPr/>
          <p:nvPr/>
        </p:nvSpPr>
        <p:spPr>
          <a:xfrm>
            <a:off x="10874687" y="-9"/>
            <a:ext cx="1317315" cy="12449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17" y="21600"/>
                </a:moveTo>
                <a:cubicBezTo>
                  <a:pt x="9633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2"/>
          <p:cNvSpPr/>
          <p:nvPr/>
        </p:nvSpPr>
        <p:spPr>
          <a:xfrm>
            <a:off x="6210034" y="0"/>
            <a:ext cx="3792979" cy="18964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2"/>
          <p:cNvSpPr/>
          <p:nvPr/>
        </p:nvSpPr>
        <p:spPr>
          <a:xfrm rot="5400000">
            <a:off x="9347265" y="2480753"/>
            <a:ext cx="3792978" cy="18964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nzierung">
  <p:cSld name="Finanzierung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3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2179160" y="3113784"/>
            <a:ext cx="4749961" cy="2036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8" name="Google Shape;118;p23" descr="Grafik 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41069" y="2129065"/>
            <a:ext cx="3150693" cy="87296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3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usammenfassung 2">
  <p:cSld name="Zusammenfassung 2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12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Google Shape;31;p12"/>
          <p:cNvCxnSpPr/>
          <p:nvPr/>
        </p:nvCxnSpPr>
        <p:spPr>
          <a:xfrm>
            <a:off x="594359" y="214883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2" name="Google Shape;32;p12"/>
          <p:cNvSpPr txBox="1">
            <a:spLocks noGrp="1"/>
          </p:cNvSpPr>
          <p:nvPr>
            <p:ph type="title"/>
          </p:nvPr>
        </p:nvSpPr>
        <p:spPr>
          <a:xfrm>
            <a:off x="594359" y="102874"/>
            <a:ext cx="11318838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body" idx="1"/>
          </p:nvPr>
        </p:nvSpPr>
        <p:spPr>
          <a:xfrm>
            <a:off x="3657598" y="2282007"/>
            <a:ext cx="8130211" cy="369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4" name="Google Shape;34;p12"/>
          <p:cNvGrpSpPr/>
          <p:nvPr/>
        </p:nvGrpSpPr>
        <p:grpSpPr>
          <a:xfrm>
            <a:off x="-4" y="3804831"/>
            <a:ext cx="961204" cy="3033144"/>
            <a:chOff x="-1" y="-1"/>
            <a:chExt cx="961204" cy="3033143"/>
          </a:xfrm>
        </p:grpSpPr>
        <p:sp>
          <p:nvSpPr>
            <p:cNvPr id="35" name="Google Shape;35;p12"/>
            <p:cNvSpPr/>
            <p:nvPr/>
          </p:nvSpPr>
          <p:spPr>
            <a:xfrm rot="-5400000">
              <a:off x="-436036" y="441921"/>
              <a:ext cx="1839161" cy="95531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12"/>
            <p:cNvSpPr/>
            <p:nvPr/>
          </p:nvSpPr>
          <p:spPr>
            <a:xfrm rot="-5400000">
              <a:off x="-219321" y="2326180"/>
              <a:ext cx="926281" cy="487641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rgbClr val="65B2BE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12"/>
            <p:cNvSpPr/>
            <p:nvPr/>
          </p:nvSpPr>
          <p:spPr>
            <a:xfrm rot="-5400000">
              <a:off x="209622" y="1219890"/>
              <a:ext cx="634043" cy="65868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" name="Google Shape;38;p12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3">
  <p:cSld name="Titel 3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13" descr="Google Shape;1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594359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594359" y="454955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3" name="Google Shape;43;p13"/>
          <p:cNvCxnSpPr/>
          <p:nvPr/>
        </p:nvCxnSpPr>
        <p:spPr>
          <a:xfrm>
            <a:off x="594359" y="395020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44" name="Google Shape;44;p13"/>
          <p:cNvSpPr/>
          <p:nvPr/>
        </p:nvSpPr>
        <p:spPr>
          <a:xfrm>
            <a:off x="10874687" y="-9"/>
            <a:ext cx="1317315" cy="124490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17" y="21600"/>
                </a:moveTo>
                <a:cubicBezTo>
                  <a:pt x="9633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13"/>
          <p:cNvSpPr/>
          <p:nvPr/>
        </p:nvSpPr>
        <p:spPr>
          <a:xfrm>
            <a:off x="6210034" y="0"/>
            <a:ext cx="3792979" cy="189649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3"/>
          <p:cNvSpPr/>
          <p:nvPr/>
        </p:nvSpPr>
        <p:spPr>
          <a:xfrm rot="5400000">
            <a:off x="9347265" y="2480753"/>
            <a:ext cx="3792978" cy="18964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4B1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47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1">
  <p:cSld name="Titel 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4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4"/>
          <p:cNvSpPr/>
          <p:nvPr/>
        </p:nvSpPr>
        <p:spPr>
          <a:xfrm rot="10800000">
            <a:off x="331999" y="4831776"/>
            <a:ext cx="4356929" cy="202622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/>
          </p:nvPr>
        </p:nvSpPr>
        <p:spPr>
          <a:xfrm>
            <a:off x="6309902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52" name="Google Shape;52;p14"/>
          <p:cNvCxnSpPr/>
          <p:nvPr/>
        </p:nvCxnSpPr>
        <p:spPr>
          <a:xfrm>
            <a:off x="6309358" y="3950208"/>
            <a:ext cx="2133603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53" name="Google Shape;53;p14"/>
          <p:cNvSpPr/>
          <p:nvPr/>
        </p:nvSpPr>
        <p:spPr>
          <a:xfrm rot="10800000">
            <a:off x="7748" y="5613104"/>
            <a:ext cx="1317315" cy="124490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17" y="21600"/>
                </a:moveTo>
                <a:cubicBezTo>
                  <a:pt x="9633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4"/>
          <p:cNvSpPr/>
          <p:nvPr/>
        </p:nvSpPr>
        <p:spPr>
          <a:xfrm rot="-5400000">
            <a:off x="-524072" y="1350507"/>
            <a:ext cx="2127281" cy="106364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4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">
  <p:cSld name="Agenda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5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/>
          <p:nvPr/>
        </p:nvSpPr>
        <p:spPr>
          <a:xfrm>
            <a:off x="9879382" y="-2"/>
            <a:ext cx="2338192" cy="11690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594359" y="189572"/>
            <a:ext cx="6787748" cy="159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2pPr>
            <a:lvl3pPr marL="1371600" lvl="2" indent="-3810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3pPr>
            <a:lvl4pPr marL="1828800" lvl="3" indent="-3810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4pPr>
            <a:lvl5pPr marL="2286000" lvl="4" indent="-3810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1" name="Google Shape;61;p15"/>
          <p:cNvCxnSpPr/>
          <p:nvPr/>
        </p:nvCxnSpPr>
        <p:spPr>
          <a:xfrm>
            <a:off x="594360" y="2148839"/>
            <a:ext cx="2130552" cy="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62" name="Google Shape;62;p15"/>
          <p:cNvSpPr/>
          <p:nvPr/>
        </p:nvSpPr>
        <p:spPr>
          <a:xfrm>
            <a:off x="8076006" y="-1"/>
            <a:ext cx="1393348" cy="7060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65B2B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5"/>
          <p:cNvSpPr/>
          <p:nvPr/>
        </p:nvSpPr>
        <p:spPr>
          <a:xfrm>
            <a:off x="9723418" y="301731"/>
            <a:ext cx="846745" cy="8087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2">
  <p:cSld name="Titel 2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6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99834" y="43052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99834" y="4568602"/>
            <a:ext cx="5486402" cy="164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  <a:defRPr sz="2400" b="1"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9" name="Google Shape;69;p16"/>
          <p:cNvCxnSpPr/>
          <p:nvPr/>
        </p:nvCxnSpPr>
        <p:spPr>
          <a:xfrm>
            <a:off x="6309358" y="3950208"/>
            <a:ext cx="2133603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0" name="Google Shape;70;p16"/>
          <p:cNvSpPr>
            <a:spLocks noGrp="1"/>
          </p:cNvSpPr>
          <p:nvPr>
            <p:ph type="pic" idx="2"/>
          </p:nvPr>
        </p:nvSpPr>
        <p:spPr>
          <a:xfrm>
            <a:off x="-2" y="-11115"/>
            <a:ext cx="5628072" cy="6858002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168089" cy="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594359" y="278129"/>
            <a:ext cx="9778367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594359" y="2676525"/>
            <a:ext cx="449083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/>
          <p:nvPr/>
        </p:nvSpPr>
        <p:spPr>
          <a:xfrm>
            <a:off x="9879382" y="-2"/>
            <a:ext cx="2338192" cy="11690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rgbClr val="B0D8D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/>
          <p:nvPr/>
        </p:nvSpPr>
        <p:spPr>
          <a:xfrm>
            <a:off x="8335967" y="-1"/>
            <a:ext cx="1393348" cy="7060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6765" y="21600"/>
                  <a:pt x="10800" y="21600"/>
                </a:cubicBezTo>
                <a:cubicBezTo>
                  <a:pt x="4835" y="21600"/>
                  <a:pt x="0" y="11929"/>
                  <a:pt x="0" y="0"/>
                </a:cubicBezTo>
                <a:lnTo>
                  <a:pt x="108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7"/>
          <p:cNvSpPr/>
          <p:nvPr/>
        </p:nvSpPr>
        <p:spPr>
          <a:xfrm>
            <a:off x="9624159" y="313423"/>
            <a:ext cx="1157489" cy="1157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inhalt und Bild">
  <p:cSld name="Titelinhalt und Bild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575309" y="278129"/>
            <a:ext cx="5063493" cy="2354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594359" y="3279578"/>
            <a:ext cx="5044443" cy="2994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3" name="Google Shape;83;p18"/>
          <p:cNvCxnSpPr/>
          <p:nvPr/>
        </p:nvCxnSpPr>
        <p:spPr>
          <a:xfrm>
            <a:off x="594359" y="2997457"/>
            <a:ext cx="2133602" cy="3994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84" name="Google Shape;84;p18"/>
          <p:cNvSpPr>
            <a:spLocks noGrp="1"/>
          </p:cNvSpPr>
          <p:nvPr>
            <p:ph type="pic" idx="2"/>
          </p:nvPr>
        </p:nvSpPr>
        <p:spPr>
          <a:xfrm flipH="1">
            <a:off x="6733503" y="0"/>
            <a:ext cx="5458498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18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inhalt und Tabelle">
  <p:cSld name="Titelinhalt und Tabell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9" descr="Grafik 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2" cy="138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89" name="Google Shape;89;p19"/>
          <p:cNvCxnSpPr/>
          <p:nvPr/>
        </p:nvCxnSpPr>
        <p:spPr>
          <a:xfrm>
            <a:off x="3670933" y="6313170"/>
            <a:ext cx="2133603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603884" y="584005"/>
            <a:ext cx="2825116" cy="3999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91" name="Google Shape;91;p19"/>
          <p:cNvGrpSpPr/>
          <p:nvPr/>
        </p:nvGrpSpPr>
        <p:grpSpPr>
          <a:xfrm>
            <a:off x="5885" y="3804833"/>
            <a:ext cx="1315507" cy="3053170"/>
            <a:chOff x="-2" y="-1"/>
            <a:chExt cx="1315504" cy="3053169"/>
          </a:xfrm>
        </p:grpSpPr>
        <p:sp>
          <p:nvSpPr>
            <p:cNvPr id="92" name="Google Shape;92;p19"/>
            <p:cNvSpPr/>
            <p:nvPr/>
          </p:nvSpPr>
          <p:spPr>
            <a:xfrm rot="-5400000">
              <a:off x="-441923" y="441921"/>
              <a:ext cx="1839160" cy="95531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9"/>
            <p:cNvSpPr/>
            <p:nvPr/>
          </p:nvSpPr>
          <p:spPr>
            <a:xfrm rot="-5400000">
              <a:off x="-259498" y="2216696"/>
              <a:ext cx="1095969" cy="57697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29"/>
                    <a:pt x="16765" y="21600"/>
                    <a:pt x="10800" y="21600"/>
                  </a:cubicBezTo>
                  <a:cubicBezTo>
                    <a:pt x="4835" y="21600"/>
                    <a:pt x="0" y="11929"/>
                    <a:pt x="0" y="0"/>
                  </a:cubicBezTo>
                  <a:lnTo>
                    <a:pt x="10800" y="0"/>
                  </a:lnTo>
                  <a:close/>
                </a:path>
              </a:pathLst>
            </a:custGeom>
            <a:solidFill>
              <a:srgbClr val="65B2BE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9"/>
            <p:cNvSpPr/>
            <p:nvPr/>
          </p:nvSpPr>
          <p:spPr>
            <a:xfrm rot="-5400000">
              <a:off x="669141" y="1627857"/>
              <a:ext cx="634043" cy="65868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9" descr="Grafik 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419632" y="5890912"/>
            <a:ext cx="1307557" cy="7138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Google Shape;7;p9"/>
          <p:cNvCxnSpPr/>
          <p:nvPr/>
        </p:nvCxnSpPr>
        <p:spPr>
          <a:xfrm>
            <a:off x="594359" y="2148838"/>
            <a:ext cx="2133602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8" name="Google Shape;8;p9"/>
          <p:cNvSpPr txBox="1">
            <a:spLocks noGrp="1"/>
          </p:cNvSpPr>
          <p:nvPr>
            <p:ph type="title"/>
          </p:nvPr>
        </p:nvSpPr>
        <p:spPr>
          <a:xfrm>
            <a:off x="594359" y="202400"/>
            <a:ext cx="10972801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40404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9" name="Google Shape;9;p9"/>
          <p:cNvSpPr txBox="1">
            <a:spLocks noGrp="1"/>
          </p:cNvSpPr>
          <p:nvPr>
            <p:ph type="body" idx="1"/>
          </p:nvPr>
        </p:nvSpPr>
        <p:spPr>
          <a:xfrm>
            <a:off x="6805083" y="2438400"/>
            <a:ext cx="4775201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sldNum" idx="12"/>
          </p:nvPr>
        </p:nvSpPr>
        <p:spPr>
          <a:xfrm>
            <a:off x="594359" y="6332220"/>
            <a:ext cx="168089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7131" y="4836746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 txBox="1"/>
          <p:nvPr/>
        </p:nvSpPr>
        <p:spPr>
          <a:xfrm>
            <a:off x="6309904" y="4085366"/>
            <a:ext cx="2745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Datum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309904" y="2699012"/>
            <a:ext cx="58821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  <a:sym typeface="Arial"/>
              </a:rPr>
              <a:t>Training Skill</a:t>
            </a:r>
            <a:r>
              <a:rPr lang="de-DE" sz="32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s - Übung</a:t>
            </a:r>
            <a:endParaRPr sz="32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Arial"/>
            </a:endParaRPr>
          </a:p>
        </p:txBody>
      </p:sp>
      <p:pic>
        <p:nvPicPr>
          <p:cNvPr id="119" name="Google Shape;119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857" y="2224159"/>
            <a:ext cx="3409143" cy="1861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 txBox="1"/>
          <p:nvPr/>
        </p:nvSpPr>
        <p:spPr>
          <a:xfrm>
            <a:off x="6309904" y="1956744"/>
            <a:ext cx="4891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Train </a:t>
            </a:r>
            <a:r>
              <a:rPr lang="de-DE" sz="1800" b="0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the</a:t>
            </a: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Trainer: 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in Kommunen </a:t>
            </a:r>
            <a:endParaRPr sz="18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F25F6492-FEBB-3B1B-71C2-28018DA56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"/>
          <p:cNvSpPr txBox="1">
            <a:spLocks noGrp="1"/>
          </p:cNvSpPr>
          <p:nvPr>
            <p:ph type="body" idx="1"/>
          </p:nvPr>
        </p:nvSpPr>
        <p:spPr>
          <a:xfrm>
            <a:off x="723103" y="2488191"/>
            <a:ext cx="7502474" cy="330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Arial"/>
              <a:buNone/>
            </a:pPr>
            <a:r>
              <a:rPr lang="en-US" sz="3600" b="1" dirty="0" err="1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  <a:sym typeface="Arial"/>
              </a:rPr>
              <a:t>Gesprächs-Übung</a:t>
            </a:r>
            <a:endParaRPr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None/>
            </a:pPr>
            <a:endParaRPr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</a:pP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Umgang</a:t>
            </a:r>
            <a:r>
              <a:rPr lang="en-US" sz="32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mit</a:t>
            </a:r>
            <a:r>
              <a:rPr lang="en-US" sz="32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Vorbehalten</a:t>
            </a:r>
            <a:r>
              <a:rPr lang="en-US" sz="32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gegenüber</a:t>
            </a:r>
            <a:r>
              <a:rPr lang="en-US" sz="32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nachhaltiger</a:t>
            </a:r>
            <a:r>
              <a:rPr lang="en-US" sz="32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und fairer </a:t>
            </a:r>
            <a:r>
              <a:rPr lang="en-US" sz="3200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Beschaffung</a:t>
            </a:r>
            <a:endParaRPr sz="180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31" name="Google Shape;131;p2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</a:pP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1. Ziel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37" name="Google Shape;137;p3"/>
          <p:cNvSpPr txBox="1">
            <a:spLocks noGrp="1"/>
          </p:cNvSpPr>
          <p:nvPr>
            <p:ph type="body" idx="1"/>
          </p:nvPr>
        </p:nvSpPr>
        <p:spPr>
          <a:xfrm>
            <a:off x="1366520" y="2518590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Üben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Sie den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Umgang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mit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Einwänden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und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Vorbehalten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.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Üben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Sie,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Gespräche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wertschätzend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und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lösungsorientiert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zu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führen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.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ts val="2400"/>
              <a:buFont typeface="Arial"/>
              <a:buChar char="•"/>
            </a:pP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Erkennen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Sie die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Vielfalt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der </a:t>
            </a:r>
            <a:r>
              <a:rPr lang="en-US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Perspektiven</a:t>
            </a:r>
            <a:r>
              <a:rPr lang="en-US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an.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38" name="Google Shape;138;p3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"/>
          <p:cNvSpPr txBox="1">
            <a:spLocks noGrp="1"/>
          </p:cNvSpPr>
          <p:nvPr>
            <p:ph type="body" idx="1"/>
          </p:nvPr>
        </p:nvSpPr>
        <p:spPr>
          <a:xfrm>
            <a:off x="1366520" y="2518590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72000"/>
              </a:lnSpc>
              <a:spcBef>
                <a:spcPts val="0"/>
              </a:spcBef>
              <a:spcAft>
                <a:spcPts val="0"/>
              </a:spcAft>
              <a:buClr>
                <a:srgbClr val="829C21"/>
              </a:buClr>
              <a:buSzPts val="2134"/>
              <a:buFont typeface="Arial"/>
              <a:buNone/>
            </a:pPr>
            <a:r>
              <a:rPr lang="en-US" dirty="0">
                <a:solidFill>
                  <a:srgbClr val="829C21"/>
                </a:solidFill>
                <a:latin typeface="Aptos" panose="020B0004020202020204" pitchFamily="34" charset="0"/>
                <a:sym typeface="Arial"/>
              </a:rPr>
              <a:t>Moderator*in: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Führt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konstruktive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Gespräche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über</a:t>
            </a:r>
            <a:r>
              <a:rPr lang="en-US" dirty="0">
                <a:latin typeface="Aptos" panose="020B0004020202020204" pitchFamily="34" charset="0"/>
                <a:sym typeface="Arial"/>
              </a:rPr>
              <a:t> faire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Beschaffung</a:t>
            </a:r>
            <a:r>
              <a:rPr lang="en-US" dirty="0">
                <a:latin typeface="Aptos" panose="020B0004020202020204" pitchFamily="34" charset="0"/>
                <a:sym typeface="Arial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Hört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aktiv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zu</a:t>
            </a:r>
            <a:r>
              <a:rPr lang="en-US" dirty="0">
                <a:latin typeface="Aptos" panose="020B0004020202020204" pitchFamily="34" charset="0"/>
                <a:sym typeface="Arial"/>
              </a:rPr>
              <a:t>,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stellt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Fragen</a:t>
            </a:r>
            <a:r>
              <a:rPr lang="en-US" dirty="0">
                <a:latin typeface="Aptos" panose="020B0004020202020204" pitchFamily="34" charset="0"/>
                <a:sym typeface="Arial"/>
              </a:rPr>
              <a:t>,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hebt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Vorteile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hervor</a:t>
            </a:r>
            <a:r>
              <a:rPr lang="en-US" dirty="0">
                <a:latin typeface="Aptos" panose="020B0004020202020204" pitchFamily="34" charset="0"/>
                <a:sym typeface="Arial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None/>
            </a:pPr>
            <a:r>
              <a:rPr lang="en-US" dirty="0" err="1">
                <a:solidFill>
                  <a:srgbClr val="367781"/>
                </a:solidFill>
                <a:latin typeface="Aptos" panose="020B0004020202020204" pitchFamily="34" charset="0"/>
                <a:sym typeface="Arial"/>
              </a:rPr>
              <a:t>Kritische</a:t>
            </a:r>
            <a:r>
              <a:rPr lang="en-US" dirty="0">
                <a:solidFill>
                  <a:srgbClr val="367781"/>
                </a:solidFill>
                <a:latin typeface="Aptos" panose="020B0004020202020204" pitchFamily="34" charset="0"/>
                <a:sym typeface="Arial"/>
              </a:rPr>
              <a:t>*r </a:t>
            </a:r>
            <a:r>
              <a:rPr lang="en-US" dirty="0" err="1">
                <a:solidFill>
                  <a:srgbClr val="367781"/>
                </a:solidFill>
                <a:latin typeface="Aptos" panose="020B0004020202020204" pitchFamily="34" charset="0"/>
                <a:sym typeface="Arial"/>
              </a:rPr>
              <a:t>Teilnehmer</a:t>
            </a:r>
            <a:r>
              <a:rPr lang="en-US" dirty="0">
                <a:solidFill>
                  <a:srgbClr val="367781"/>
                </a:solidFill>
                <a:latin typeface="Aptos" panose="020B0004020202020204" pitchFamily="34" charset="0"/>
                <a:sym typeface="Arial"/>
              </a:rPr>
              <a:t>*in: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Äußert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konkrete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Vorbehalte</a:t>
            </a:r>
            <a:r>
              <a:rPr lang="en-US" dirty="0">
                <a:latin typeface="Aptos" panose="020B0004020202020204" pitchFamily="34" charset="0"/>
                <a:sym typeface="Arial"/>
              </a:rPr>
              <a:t> und Skepsis.</a:t>
            </a:r>
            <a:endParaRPr dirty="0">
              <a:latin typeface="Aptos" panose="020B0004020202020204" pitchFamily="34" charset="0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Stellt</a:t>
            </a:r>
            <a:r>
              <a:rPr lang="en-US" dirty="0">
                <a:latin typeface="Aptos" panose="020B0004020202020204" pitchFamily="34" charset="0"/>
                <a:sym typeface="Arial"/>
              </a:rPr>
              <a:t> die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Diskussion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infrage</a:t>
            </a:r>
            <a:r>
              <a:rPr lang="en-US" dirty="0">
                <a:latin typeface="Aptos" panose="020B0004020202020204" pitchFamily="34" charset="0"/>
                <a:sym typeface="Arial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None/>
            </a:pPr>
            <a:r>
              <a:rPr lang="en-US" dirty="0" err="1">
                <a:solidFill>
                  <a:srgbClr val="C69007"/>
                </a:solidFill>
                <a:latin typeface="Aptos" panose="020B0004020202020204" pitchFamily="34" charset="0"/>
                <a:sym typeface="Arial"/>
              </a:rPr>
              <a:t>Neutrale</a:t>
            </a:r>
            <a:r>
              <a:rPr lang="en-US" dirty="0">
                <a:solidFill>
                  <a:srgbClr val="C69007"/>
                </a:solidFill>
                <a:latin typeface="Aptos" panose="020B0004020202020204" pitchFamily="34" charset="0"/>
                <a:sym typeface="Arial"/>
              </a:rPr>
              <a:t>*r </a:t>
            </a:r>
            <a:r>
              <a:rPr lang="en-US" dirty="0" err="1">
                <a:solidFill>
                  <a:srgbClr val="C69007"/>
                </a:solidFill>
                <a:latin typeface="Aptos" panose="020B0004020202020204" pitchFamily="34" charset="0"/>
                <a:sym typeface="Arial"/>
              </a:rPr>
              <a:t>Teilnehmer</a:t>
            </a:r>
            <a:r>
              <a:rPr lang="en-US" dirty="0">
                <a:solidFill>
                  <a:srgbClr val="C69007"/>
                </a:solidFill>
                <a:latin typeface="Aptos" panose="020B0004020202020204" pitchFamily="34" charset="0"/>
                <a:sym typeface="Arial"/>
              </a:rPr>
              <a:t>*in: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Zeigt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objektives</a:t>
            </a:r>
            <a:r>
              <a:rPr lang="en-US" dirty="0">
                <a:latin typeface="Aptos" panose="020B0004020202020204" pitchFamily="34" charset="0"/>
                <a:sym typeface="Arial"/>
              </a:rPr>
              <a:t> Interesse,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stellt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Fragen</a:t>
            </a:r>
            <a:r>
              <a:rPr lang="en-US" dirty="0">
                <a:latin typeface="Aptos" panose="020B0004020202020204" pitchFamily="34" charset="0"/>
                <a:sym typeface="Arial"/>
              </a:rPr>
              <a:t>, um das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Verständnis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zu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klären</a:t>
            </a:r>
            <a:r>
              <a:rPr lang="en-US" dirty="0">
                <a:latin typeface="Aptos" panose="020B0004020202020204" pitchFamily="34" charset="0"/>
                <a:sym typeface="Arial"/>
              </a:rPr>
              <a:t>.</a:t>
            </a:r>
            <a:endParaRPr dirty="0">
              <a:latin typeface="Aptos" panose="020B0004020202020204" pitchFamily="34" charset="0"/>
            </a:endParaRPr>
          </a:p>
          <a:p>
            <a:pPr marL="332613" lvl="0" indent="-332613" algn="l" rtl="0">
              <a:lnSpc>
                <a:spcPct val="72000"/>
              </a:lnSpc>
              <a:spcBef>
                <a:spcPts val="1700"/>
              </a:spcBef>
              <a:spcAft>
                <a:spcPts val="0"/>
              </a:spcAft>
              <a:buSzPts val="2134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Beobachtet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auch</a:t>
            </a:r>
            <a:r>
              <a:rPr lang="en-US" dirty="0">
                <a:latin typeface="Aptos" panose="020B0004020202020204" pitchFamily="34" charset="0"/>
                <a:sym typeface="Arial"/>
              </a:rPr>
              <a:t> das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Diskussionsverhalten</a:t>
            </a:r>
            <a:r>
              <a:rPr lang="en-US" dirty="0">
                <a:latin typeface="Aptos" panose="020B0004020202020204" pitchFamily="34" charset="0"/>
                <a:sym typeface="Arial"/>
              </a:rPr>
              <a:t>.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44" name="Google Shape;144;p4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45" name="Google Shape;145;p4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</a:pP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2.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Rollenverteilung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46" name="Google Shape;146;p4"/>
          <p:cNvSpPr txBox="1"/>
          <p:nvPr/>
        </p:nvSpPr>
        <p:spPr>
          <a:xfrm>
            <a:off x="45719" y="-80081"/>
            <a:ext cx="127001" cy="61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"/>
          <p:cNvSpPr txBox="1">
            <a:spLocks noGrp="1"/>
          </p:cNvSpPr>
          <p:nvPr>
            <p:ph type="body" idx="1"/>
          </p:nvPr>
        </p:nvSpPr>
        <p:spPr>
          <a:xfrm>
            <a:off x="1366519" y="2518590"/>
            <a:ext cx="10446539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AutoNum type="alphaLcPeriod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Einleitung</a:t>
            </a:r>
            <a:r>
              <a:rPr lang="en-US" dirty="0">
                <a:latin typeface="Aptos" panose="020B0004020202020204" pitchFamily="34" charset="0"/>
                <a:sym typeface="Arial"/>
              </a:rPr>
              <a:t> (5 Min): Rollen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vorstellen</a:t>
            </a:r>
            <a:r>
              <a:rPr lang="en-US" dirty="0">
                <a:latin typeface="Aptos" panose="020B0004020202020204" pitchFamily="34" charset="0"/>
                <a:sym typeface="Arial"/>
              </a:rPr>
              <a:t>,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Arbeitsgruppen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bilden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Arial"/>
              <a:buAutoNum type="alphaLcPeriod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Rollenspiel</a:t>
            </a:r>
            <a:r>
              <a:rPr lang="en-US" dirty="0">
                <a:latin typeface="Aptos" panose="020B0004020202020204" pitchFamily="34" charset="0"/>
                <a:sym typeface="Arial"/>
              </a:rPr>
              <a:t> (10 Min):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Simulierte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Unterhaltung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über</a:t>
            </a:r>
            <a:r>
              <a:rPr lang="en-US" dirty="0">
                <a:latin typeface="Aptos" panose="020B0004020202020204" pitchFamily="34" charset="0"/>
                <a:sym typeface="Arial"/>
              </a:rPr>
              <a:t> faire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Beschaffung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Arial"/>
              <a:buAutoNum type="alphaLcPeriod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Reflexion</a:t>
            </a:r>
            <a:r>
              <a:rPr lang="en-US" dirty="0">
                <a:latin typeface="Aptos" panose="020B0004020202020204" pitchFamily="34" charset="0"/>
                <a:sym typeface="Arial"/>
              </a:rPr>
              <a:t> in der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Arbeitsgruppe</a:t>
            </a:r>
            <a:r>
              <a:rPr lang="en-US" dirty="0">
                <a:latin typeface="Aptos" panose="020B0004020202020204" pitchFamily="34" charset="0"/>
                <a:sym typeface="Arial"/>
              </a:rPr>
              <a:t> (10 Min): Was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ist</a:t>
            </a:r>
            <a:r>
              <a:rPr lang="en-US" dirty="0">
                <a:latin typeface="Aptos" panose="020B0004020202020204" pitchFamily="34" charset="0"/>
                <a:sym typeface="Arial"/>
              </a:rPr>
              <a:t> gut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gelaufen</a:t>
            </a:r>
            <a:r>
              <a:rPr lang="en-US" dirty="0">
                <a:latin typeface="Aptos" panose="020B0004020202020204" pitchFamily="34" charset="0"/>
                <a:sym typeface="Arial"/>
              </a:rPr>
              <a:t>? Was war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schwierig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Arial"/>
              <a:buAutoNum type="alphaLcPeriod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Reflexion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im</a:t>
            </a:r>
            <a:r>
              <a:rPr lang="en-US" dirty="0">
                <a:latin typeface="Aptos" panose="020B0004020202020204" pitchFamily="34" charset="0"/>
                <a:sym typeface="Arial"/>
              </a:rPr>
              <a:t> Plenum (5 Min):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Sammlung</a:t>
            </a:r>
            <a:r>
              <a:rPr lang="en-US" dirty="0">
                <a:latin typeface="Aptos" panose="020B0004020202020204" pitchFamily="34" charset="0"/>
                <a:sym typeface="Arial"/>
              </a:rPr>
              <a:t> von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Erkenntnissen</a:t>
            </a:r>
            <a:r>
              <a:rPr lang="en-US" dirty="0">
                <a:latin typeface="Aptos" panose="020B0004020202020204" pitchFamily="34" charset="0"/>
                <a:sym typeface="Arial"/>
              </a:rPr>
              <a:t> und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hilfreichen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Strategien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52" name="Google Shape;152;p5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53" name="Google Shape;153;p5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3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</a:pP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3.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Ablauf</a:t>
            </a: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</a:pP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4.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Reflexion</a:t>
            </a: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in der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Arbeitsgruppe</a:t>
            </a: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–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Fragen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1"/>
          </p:nvPr>
        </p:nvSpPr>
        <p:spPr>
          <a:xfrm>
            <a:off x="1366520" y="2518590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166" lvl="0" indent="-2161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n-US" dirty="0">
                <a:latin typeface="Aptos" panose="020B0004020202020204" pitchFamily="34" charset="0"/>
                <a:sym typeface="Arial"/>
              </a:rPr>
              <a:t>Wie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habe</a:t>
            </a:r>
            <a:r>
              <a:rPr lang="en-US" dirty="0">
                <a:latin typeface="Aptos" panose="020B0004020202020204" pitchFamily="34" charset="0"/>
                <a:sym typeface="Arial"/>
              </a:rPr>
              <a:t> ich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mich</a:t>
            </a:r>
            <a:r>
              <a:rPr lang="en-US" dirty="0">
                <a:latin typeface="Aptos" panose="020B0004020202020204" pitchFamily="34" charset="0"/>
                <a:sym typeface="Arial"/>
              </a:rPr>
              <a:t> in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meiner</a:t>
            </a:r>
            <a:r>
              <a:rPr lang="en-US" dirty="0">
                <a:latin typeface="Aptos" panose="020B0004020202020204" pitchFamily="34" charset="0"/>
                <a:sym typeface="Arial"/>
              </a:rPr>
              <a:t> Rolle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gefühlt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216166" lvl="0" indent="-2161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n-US" dirty="0">
                <a:latin typeface="Aptos" panose="020B0004020202020204" pitchFamily="34" charset="0"/>
                <a:sym typeface="Arial"/>
              </a:rPr>
              <a:t>Was hat das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Gespräch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positiv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beeinflusst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216166" lvl="0" indent="-2161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n-US" dirty="0">
                <a:latin typeface="Aptos" panose="020B0004020202020204" pitchFamily="34" charset="0"/>
                <a:sym typeface="Arial"/>
              </a:rPr>
              <a:t>Was hat der Moderator gut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gemacht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216166" lvl="0" indent="-2161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Welche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Argumente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waren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überzeugend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216166" lvl="0" indent="-2161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n-US" dirty="0">
                <a:latin typeface="Aptos" panose="020B0004020202020204" pitchFamily="34" charset="0"/>
                <a:sym typeface="Arial"/>
              </a:rPr>
              <a:t>Was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würde</a:t>
            </a:r>
            <a:r>
              <a:rPr lang="en-US" dirty="0">
                <a:latin typeface="Aptos" panose="020B0004020202020204" pitchFamily="34" charset="0"/>
                <a:sym typeface="Arial"/>
              </a:rPr>
              <a:t> ich in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einem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echten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Gespräch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anders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machen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60" name="Google Shape;160;p6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>
            <a:spLocks noGrp="1"/>
          </p:cNvSpPr>
          <p:nvPr>
            <p:ph type="title"/>
          </p:nvPr>
        </p:nvSpPr>
        <p:spPr>
          <a:xfrm>
            <a:off x="594358" y="102874"/>
            <a:ext cx="10873744" cy="1680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400"/>
              <a:buFont typeface="Play"/>
              <a:buNone/>
            </a:pP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5.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Reflexion</a:t>
            </a: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</a:t>
            </a:r>
            <a:r>
              <a:rPr lang="en-US" sz="4400" b="1" i="0" u="none" strike="noStrike" cap="none" dirty="0" err="1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im</a:t>
            </a:r>
            <a:r>
              <a:rPr lang="en-US" sz="4400" b="1" i="0" u="none" strike="noStrike" cap="none" dirty="0">
                <a:solidFill>
                  <a:srgbClr val="404040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Plenum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66" name="Google Shape;166;p7"/>
          <p:cNvSpPr txBox="1">
            <a:spLocks noGrp="1"/>
          </p:cNvSpPr>
          <p:nvPr>
            <p:ph type="sldNum" idx="4294967295"/>
          </p:nvPr>
        </p:nvSpPr>
        <p:spPr>
          <a:xfrm>
            <a:off x="594359" y="6332220"/>
            <a:ext cx="127001" cy="165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67" name="Google Shape;167;p7"/>
          <p:cNvSpPr txBox="1">
            <a:spLocks noGrp="1"/>
          </p:cNvSpPr>
          <p:nvPr>
            <p:ph type="body" idx="1"/>
          </p:nvPr>
        </p:nvSpPr>
        <p:spPr>
          <a:xfrm>
            <a:off x="1366520" y="2518590"/>
            <a:ext cx="10088706" cy="398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12750" lvl="0" indent="-4127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</a:pPr>
            <a:r>
              <a:rPr lang="en-US" dirty="0">
                <a:latin typeface="Aptos" panose="020B0004020202020204" pitchFamily="34" charset="0"/>
                <a:sym typeface="Arial"/>
              </a:rPr>
              <a:t>Was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waren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typische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Vorbehalte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412750" lvl="0" indent="-4127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Welche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Strategien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waren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hilfreich</a:t>
            </a:r>
            <a:r>
              <a:rPr lang="en-US" dirty="0">
                <a:latin typeface="Aptos" panose="020B0004020202020204" pitchFamily="34" charset="0"/>
                <a:sym typeface="Arial"/>
              </a:rPr>
              <a:t>, um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damit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umzugehen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endParaRPr dirty="0">
              <a:latin typeface="Aptos" panose="020B0004020202020204" pitchFamily="34" charset="0"/>
            </a:endParaRPr>
          </a:p>
          <a:p>
            <a:pPr marL="412750" lvl="0" indent="-4127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</a:pPr>
            <a:r>
              <a:rPr lang="en-US" dirty="0" err="1">
                <a:latin typeface="Aptos" panose="020B0004020202020204" pitchFamily="34" charset="0"/>
                <a:sym typeface="Arial"/>
              </a:rPr>
              <a:t>Welche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Erkenntnisse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werden</a:t>
            </a:r>
            <a:r>
              <a:rPr lang="en-US" dirty="0">
                <a:latin typeface="Aptos" panose="020B0004020202020204" pitchFamily="34" charset="0"/>
                <a:sym typeface="Arial"/>
              </a:rPr>
              <a:t> Sie in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Ihre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zukünftigen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Schulungen</a:t>
            </a:r>
            <a:r>
              <a:rPr lang="en-US" dirty="0">
                <a:latin typeface="Aptos" panose="020B0004020202020204" pitchFamily="34" charset="0"/>
                <a:sym typeface="Arial"/>
              </a:rPr>
              <a:t> </a:t>
            </a:r>
            <a:r>
              <a:rPr lang="en-US" dirty="0" err="1">
                <a:latin typeface="Aptos" panose="020B0004020202020204" pitchFamily="34" charset="0"/>
                <a:sym typeface="Arial"/>
              </a:rPr>
              <a:t>mitnehmen</a:t>
            </a:r>
            <a:r>
              <a:rPr lang="en-US" dirty="0">
                <a:latin typeface="Aptos" panose="020B0004020202020204" pitchFamily="34" charset="0"/>
                <a:sym typeface="Arial"/>
              </a:rPr>
              <a:t>?</a:t>
            </a:r>
            <a:br>
              <a:rPr lang="en-US" dirty="0">
                <a:latin typeface="Aptos" panose="020B0004020202020204" pitchFamily="34" charset="0"/>
                <a:sym typeface="Arial"/>
              </a:rPr>
            </a:br>
            <a:endParaRPr dirty="0"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 descr="Google Shape;22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18249" y="4849669"/>
            <a:ext cx="5273751" cy="19042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8"/>
          <p:cNvSpPr txBox="1">
            <a:spLocks noGrp="1"/>
          </p:cNvSpPr>
          <p:nvPr>
            <p:ph type="title"/>
          </p:nvPr>
        </p:nvSpPr>
        <p:spPr>
          <a:xfrm>
            <a:off x="594359" y="411479"/>
            <a:ext cx="5486402" cy="329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en-US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Vielen</a:t>
            </a:r>
            <a:r>
              <a:rPr lang="en-US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Dank!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4A851725-D991-4939-A526-FDBB0423A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">
  <a:themeElements>
    <a:clrScheme name="Benutzerdefinier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Macintosh PowerPoint</Application>
  <PresentationFormat>Breitbild</PresentationFormat>
  <Paragraphs>45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Aptos</vt:lpstr>
      <vt:lpstr>Calibri</vt:lpstr>
      <vt:lpstr>Aptos Serif</vt:lpstr>
      <vt:lpstr>Play</vt:lpstr>
      <vt:lpstr>Benutzerdefiniert</vt:lpstr>
      <vt:lpstr>PowerPoint-Präsentation</vt:lpstr>
      <vt:lpstr>PowerPoint-Präsentation</vt:lpstr>
      <vt:lpstr>1. Ziel</vt:lpstr>
      <vt:lpstr>2. Rollenverteilung</vt:lpstr>
      <vt:lpstr>3. Ablauf </vt:lpstr>
      <vt:lpstr>4. Reflexion in der Arbeitsgruppe – Fragen</vt:lpstr>
      <vt:lpstr>5. Reflexion im Plenum</vt:lpstr>
      <vt:lpstr>Vielen Dank!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Maya Knevels</cp:lastModifiedBy>
  <cp:revision>2</cp:revision>
  <dcterms:modified xsi:type="dcterms:W3CDTF">2026-04-02T13:34:23Z</dcterms:modified>
</cp:coreProperties>
</file>