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omments/comment1.xml" ContentType="application/vnd.openxmlformats-officedocument.presentationml.comment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12192000" cy="6858000"/>
  <p:notesSz cx="6858000" cy="9144000"/>
  <p:embeddedFontLst>
    <p:embeddedFont>
      <p:font typeface="Aptos Serif" panose="02020604070405020304" pitchFamily="18" charset="0"/>
      <p:regular r:id="rId53"/>
      <p:bold r:id="rId54"/>
      <p:italic r:id="rId55"/>
      <p:boldItalic r:id="rId56"/>
    </p:embeddedFont>
    <p:embeddedFont>
      <p:font typeface="Play"/>
      <p:regular r:id="rId57"/>
      <p:bold r:id="rId58"/>
    </p:embeddedFont>
    <p:embeddedFont>
      <p:font typeface="Roboto" panose="02000000000000000000" pitchFamily="2"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hU7DytaTeKwAut3mnD/HvHHkaZa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vien Füh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8"/>
    <p:restoredTop sz="94606"/>
  </p:normalViewPr>
  <p:slideViewPr>
    <p:cSldViewPr snapToGrid="0">
      <p:cViewPr varScale="1">
        <p:scale>
          <a:sx n="112" d="100"/>
          <a:sy n="112" d="100"/>
        </p:scale>
        <p:origin x="6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3.fntdata"/><Relationship Id="rId63" Type="http://customschemas.google.com/relationships/presentationmetadata" Target="meta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9.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4.fntdata"/><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7.fntdata"/><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2.fntdata"/><Relationship Id="rId62"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font" Target="fonts/font8.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6-03-10T13:47:28" idx="1">
    <p:pos x="495" y="1961"/>
    <p:text>Für diese Bilder fehlt die Quelle, auch in der englischen Version.</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1kGyJj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80" name="Google Shape;8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a:t>Lieferanten müssen angeben, ob ihre Produkte schädliche Stoffe enthalten, die in der REACH-Verordnung aufgeführt sind. </a:t>
            </a:r>
            <a:endParaRPr/>
          </a:p>
          <a:p>
            <a:pPr marL="0" lvl="0" indent="0" algn="l" rtl="0">
              <a:spcBef>
                <a:spcPts val="0"/>
              </a:spcBef>
              <a:spcAft>
                <a:spcPts val="0"/>
              </a:spcAft>
              <a:buNone/>
            </a:pPr>
            <a:r>
              <a:rPr lang="de-DE"/>
              <a:t>Textilien müssen bestimmte Langlebigkeitsstandards erfüllen, damit sie nicht nach kurzer Zeit ersetzt werden müssen. Ersatzteile (wie Knöpfe oder Reißverschlüsse) müssen außerdem mindestens zwei Jahre lang verfügbar sein.</a:t>
            </a:r>
            <a:endParaRPr/>
          </a:p>
        </p:txBody>
      </p:sp>
      <p:sp>
        <p:nvSpPr>
          <p:cNvPr id="198" name="Google Shape;198;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ce18c63468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g3ce18c63468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spcBef>
                <a:spcPts val="0"/>
              </a:spcBef>
              <a:spcAft>
                <a:spcPts val="0"/>
              </a:spcAft>
              <a:buClr>
                <a:schemeClr val="dk1"/>
              </a:buClr>
              <a:buSzPts val="1400"/>
              <a:buFont typeface="Arial"/>
              <a:buNone/>
            </a:pPr>
            <a:r>
              <a:rPr lang="de-DE" sz="1050">
                <a:solidFill>
                  <a:srgbClr val="303030"/>
                </a:solidFill>
                <a:latin typeface="Arial"/>
                <a:ea typeface="Arial"/>
                <a:cs typeface="Arial"/>
                <a:sym typeface="Arial"/>
              </a:rPr>
              <a:t>„Bewertungskriterien“ werden verwendet, um den besten Angeboten zusätzliche Punkte zu geben. Beispielsweise kann ein Bieter für jede weiteren 10 % Bio-Baumwolle oder recycelte synthetische Fasern (wie Polyester oder Nylon), die er über die Mindestanforderungen hinaus liefert, mehr Punkte erhalten. Punkte werden auch für Designs vergeben, die auf Wiederverwendbarkeit ausgelegt sind, beispielsweise wenn Logos leicht zu entfernen sind, sodass ein Kleidungsstück von jemand anderem wiederverwendet werden kann.</a:t>
            </a:r>
            <a:endParaRPr/>
          </a:p>
        </p:txBody>
      </p:sp>
      <p:sp>
        <p:nvSpPr>
          <p:cNvPr id="207" name="Google Shape;207;g3ce18c63468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38" name="Google Shape;238;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7" name="Google Shape;247;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ce18c63468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3ce18c63468_0_1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5" name="Google Shape;255;g3ce18c63468_0_1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ce18c63468_0_1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3ce18c63468_0_1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63" name="Google Shape;263;g3ce18c63468_0_1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1" name="Google Shape;271;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90" name="Google Shape;290;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07" name="Google Shape;307;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spcBef>
                <a:spcPts val="0"/>
              </a:spcBef>
              <a:spcAft>
                <a:spcPts val="0"/>
              </a:spcAft>
              <a:buClr>
                <a:schemeClr val="dk1"/>
              </a:buClr>
              <a:buSzPts val="1100"/>
              <a:buFont typeface="Arial"/>
              <a:buNone/>
            </a:pPr>
            <a:r>
              <a:rPr lang="de-DE"/>
              <a:t>Das Ziel lautet „Beyond Green ICT“ (Mehr als grüne IKT) und umfasst folgende Aspekte:</a:t>
            </a:r>
            <a:endParaRPr/>
          </a:p>
          <a:p>
            <a:pPr marL="457200" lvl="0" indent="-228600" algn="l" rtl="0">
              <a:spcBef>
                <a:spcPts val="0"/>
              </a:spcBef>
              <a:spcAft>
                <a:spcPts val="0"/>
              </a:spcAft>
              <a:buClr>
                <a:schemeClr val="dk1"/>
              </a:buClr>
              <a:buSzPts val="1100"/>
              <a:buFont typeface="Arial"/>
              <a:buNone/>
            </a:pPr>
            <a:r>
              <a:rPr lang="de-DE"/>
              <a:t>    ◦ Umwelt: Energieeffizienz und Kreislaufwirtschaft.</a:t>
            </a:r>
            <a:endParaRPr/>
          </a:p>
          <a:p>
            <a:pPr marL="457200" lvl="0" indent="-228600" algn="l" rtl="0">
              <a:spcBef>
                <a:spcPts val="0"/>
              </a:spcBef>
              <a:spcAft>
                <a:spcPts val="0"/>
              </a:spcAft>
              <a:buClr>
                <a:schemeClr val="dk1"/>
              </a:buClr>
              <a:buSzPts val="1100"/>
              <a:buFont typeface="Arial"/>
              <a:buNone/>
            </a:pPr>
            <a:r>
              <a:rPr lang="de-DE"/>
              <a:t>    ◦ Soziales: Inklusives Design und ethische digitale Ökosysteme.</a:t>
            </a:r>
            <a:endParaRPr/>
          </a:p>
          <a:p>
            <a:pPr marL="457200" lvl="0" indent="-228600" algn="l" rtl="0">
              <a:spcBef>
                <a:spcPts val="0"/>
              </a:spcBef>
              <a:spcAft>
                <a:spcPts val="0"/>
              </a:spcAft>
              <a:buSzPts val="1100"/>
              <a:buNone/>
            </a:pPr>
            <a:r>
              <a:rPr lang="de-DE"/>
              <a:t>    ◦ Wirtschaft: Kosteneinsparungen durch besseres Design und „grüne Arbeitsplätze“.</a:t>
            </a:r>
            <a:endParaRPr/>
          </a:p>
        </p:txBody>
      </p:sp>
      <p:sp>
        <p:nvSpPr>
          <p:cNvPr id="322" name="Google Shape;322;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43" name="Google Shape;343;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3" name="Google Shape;363;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64" name="Google Shape;364;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a:t>Die 2021 überarbeiteten Kriterien konzentrieren sich auf die Verlängerung der Produktlebensdauer, d.h. Reparierbarkeit, Langzeitgarantie, Kauf von wiederaufbereiteten/überholten Geräten.</a:t>
            </a:r>
            <a:endParaRPr/>
          </a:p>
        </p:txBody>
      </p:sp>
      <p:sp>
        <p:nvSpPr>
          <p:cNvPr id="372" name="Google Shape;372;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a:t>Bei groß angelegten Rechenanwendungen verlagert sich der Fokus auf Energieeffizienz (Reduzierung des Stromverbrauchs für die Kühlung) und Lebenszykluskosten (LCC). Dadurch wird ersichtlich, dass sich ein teurerer, effizienterer Server aufgrund der niedrigeren Energiekosten auf lange Sicht tatsächlich als kostengünstiger erweist.</a:t>
            </a:r>
            <a:endParaRPr/>
          </a:p>
        </p:txBody>
      </p:sp>
      <p:sp>
        <p:nvSpPr>
          <p:cNvPr id="380" name="Google Shape;380;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Bei der Beschaffung von IT-Geräten werden soziale Kriterien besonders in der </a:t>
            </a:r>
            <a:r>
              <a:rPr lang="de-DE" sz="1100" b="1">
                <a:latin typeface="Arial"/>
                <a:ea typeface="Arial"/>
                <a:cs typeface="Arial"/>
                <a:sym typeface="Arial"/>
              </a:rPr>
              <a:t>ersten und zweiten Stufe der Lieferkette</a:t>
            </a:r>
            <a:r>
              <a:rPr lang="de-DE" sz="1100">
                <a:latin typeface="Arial"/>
                <a:ea typeface="Arial"/>
                <a:cs typeface="Arial"/>
                <a:sym typeface="Arial"/>
              </a:rPr>
              <a:t> berücksichtigt, also bei direkten Lieferanten und deren unmittelbaren Zulieferern.</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Ein zentrales Mindestkriterium ist die </a:t>
            </a:r>
            <a:r>
              <a:rPr lang="de-DE" sz="1100" b="1">
                <a:latin typeface="Arial"/>
                <a:ea typeface="Arial"/>
                <a:cs typeface="Arial"/>
                <a:sym typeface="Arial"/>
              </a:rPr>
              <a:t>Einhaltung der ILO-Kernarbeitsnormen</a:t>
            </a:r>
            <a:r>
              <a:rPr lang="de-DE" sz="1100">
                <a:latin typeface="Arial"/>
                <a:ea typeface="Arial"/>
                <a:cs typeface="Arial"/>
                <a:sym typeface="Arial"/>
              </a:rPr>
              <a:t>. Diese sichern grundlegende Arbeitsrechte wie das Verbot von Kinder- und Zwangsarbeit, Nichtdiskriminierung sowie das Recht auf Vereinigungsfreiheit und Tarifverhandlungen.</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Darüber hinaus werden </a:t>
            </a:r>
            <a:r>
              <a:rPr lang="de-DE" sz="1100" b="1">
                <a:latin typeface="Arial"/>
                <a:ea typeface="Arial"/>
                <a:cs typeface="Arial"/>
                <a:sym typeface="Arial"/>
              </a:rPr>
              <a:t>weitere ILO-Standards</a:t>
            </a:r>
            <a:r>
              <a:rPr lang="de-DE" sz="1100">
                <a:latin typeface="Arial"/>
                <a:ea typeface="Arial"/>
                <a:cs typeface="Arial"/>
                <a:sym typeface="Arial"/>
              </a:rPr>
              <a:t> berücksichtigt, zum Beispiel zum </a:t>
            </a:r>
            <a:r>
              <a:rPr lang="de-DE" sz="1100" b="1">
                <a:latin typeface="Arial"/>
                <a:ea typeface="Arial"/>
                <a:cs typeface="Arial"/>
                <a:sym typeface="Arial"/>
              </a:rPr>
              <a:t>Arbeits- und Gesundheitsschutz</a:t>
            </a:r>
            <a:r>
              <a:rPr lang="de-DE" sz="1100">
                <a:latin typeface="Arial"/>
                <a:ea typeface="Arial"/>
                <a:cs typeface="Arial"/>
                <a:sym typeface="Arial"/>
              </a:rPr>
              <a:t>, zu </a:t>
            </a:r>
            <a:r>
              <a:rPr lang="de-DE" sz="1100" b="1">
                <a:latin typeface="Arial"/>
                <a:ea typeface="Arial"/>
                <a:cs typeface="Arial"/>
                <a:sym typeface="Arial"/>
              </a:rPr>
              <a:t>angemessenen Löhnen</a:t>
            </a:r>
            <a:r>
              <a:rPr lang="de-DE" sz="1100">
                <a:latin typeface="Arial"/>
                <a:ea typeface="Arial"/>
                <a:cs typeface="Arial"/>
                <a:sym typeface="Arial"/>
              </a:rPr>
              <a:t> und zur </a:t>
            </a:r>
            <a:r>
              <a:rPr lang="de-DE" sz="1100" b="1">
                <a:latin typeface="Arial"/>
                <a:ea typeface="Arial"/>
                <a:cs typeface="Arial"/>
                <a:sym typeface="Arial"/>
              </a:rPr>
              <a:t>Begrenzung der Arbeitszeit</a:t>
            </a:r>
            <a:r>
              <a:rPr lang="de-DE" sz="1100">
                <a:latin typeface="Arial"/>
                <a:ea typeface="Arial"/>
                <a:cs typeface="Arial"/>
                <a:sym typeface="Arial"/>
              </a:rPr>
              <a:t>.</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Zusätzlich gibt es Anforderungen an die </a:t>
            </a:r>
            <a:r>
              <a:rPr lang="de-DE" sz="1100" b="1">
                <a:latin typeface="Arial"/>
                <a:ea typeface="Arial"/>
                <a:cs typeface="Arial"/>
                <a:sym typeface="Arial"/>
              </a:rPr>
              <a:t>Rohstoffgewinnung</a:t>
            </a:r>
            <a:r>
              <a:rPr lang="de-DE" sz="1100">
                <a:latin typeface="Arial"/>
                <a:ea typeface="Arial"/>
                <a:cs typeface="Arial"/>
                <a:sym typeface="Arial"/>
              </a:rPr>
              <a:t>, da viele IT-Geräte Mineralien wie Zinn, Tantal, Wolfram oder Gold enthalten.</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Dabei muss sichergestellt werden, dass </a:t>
            </a:r>
            <a:r>
              <a:rPr lang="de-DE" sz="1100" b="1">
                <a:latin typeface="Arial"/>
                <a:ea typeface="Arial"/>
                <a:cs typeface="Arial"/>
                <a:sym typeface="Arial"/>
              </a:rPr>
              <a:t>keine bewaffneten Gruppen finanziert werden</a:t>
            </a:r>
            <a:r>
              <a:rPr lang="de-DE" sz="1100">
                <a:latin typeface="Arial"/>
                <a:ea typeface="Arial"/>
                <a:cs typeface="Arial"/>
                <a:sym typeface="Arial"/>
              </a:rPr>
              <a:t>.</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Außerdem sind </a:t>
            </a:r>
            <a:r>
              <a:rPr lang="de-DE" sz="1100" b="1">
                <a:latin typeface="Arial"/>
                <a:ea typeface="Arial"/>
                <a:cs typeface="Arial"/>
                <a:sym typeface="Arial"/>
              </a:rPr>
              <a:t>Kinderarbeit und Zwangsarbeit in Konfliktgebieten verboten</a:t>
            </a:r>
            <a:r>
              <a:rPr lang="de-DE" sz="1100">
                <a:latin typeface="Arial"/>
                <a:ea typeface="Arial"/>
                <a:cs typeface="Arial"/>
                <a:sym typeface="Arial"/>
              </a:rPr>
              <a:t>, entsprechend den relevanten ILO-Übereinkommen.</a:t>
            </a:r>
            <a:br>
              <a:rPr lang="de-DE" sz="1100">
                <a:latin typeface="Arial"/>
                <a:ea typeface="Arial"/>
                <a:cs typeface="Arial"/>
                <a:sym typeface="Arial"/>
              </a:rPr>
            </a:br>
            <a:endParaRPr sz="1100">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sz="1100">
                <a:latin typeface="Arial"/>
                <a:ea typeface="Arial"/>
                <a:cs typeface="Arial"/>
                <a:sym typeface="Arial"/>
              </a:rPr>
              <a:t>Unternehmen müssen daher </a:t>
            </a:r>
            <a:r>
              <a:rPr lang="de-DE" sz="1100" b="1">
                <a:latin typeface="Arial"/>
                <a:ea typeface="Arial"/>
                <a:cs typeface="Arial"/>
                <a:sym typeface="Arial"/>
              </a:rPr>
              <a:t>Sorgfaltspflichten entlang der Lieferkette</a:t>
            </a:r>
            <a:r>
              <a:rPr lang="de-DE" sz="1100">
                <a:latin typeface="Arial"/>
                <a:ea typeface="Arial"/>
                <a:cs typeface="Arial"/>
                <a:sym typeface="Arial"/>
              </a:rPr>
              <a:t> umsetzen, orientiert an den </a:t>
            </a:r>
            <a:r>
              <a:rPr lang="de-DE" sz="1100" b="1">
                <a:latin typeface="Arial"/>
                <a:ea typeface="Arial"/>
                <a:cs typeface="Arial"/>
                <a:sym typeface="Arial"/>
              </a:rPr>
              <a:t>OECD-Leitlinien für verantwortungsvolle Lieferketten von Mineralien aus Konflikt- und Hochrisikogebieten</a:t>
            </a:r>
            <a:r>
              <a:rPr lang="de-DE" sz="1100">
                <a:latin typeface="Arial"/>
                <a:ea typeface="Arial"/>
                <a:cs typeface="Arial"/>
                <a:sym typeface="Arial"/>
              </a:rPr>
              <a:t>.</a:t>
            </a:r>
            <a:endParaRPr sz="1100">
              <a:latin typeface="Arial"/>
              <a:ea typeface="Arial"/>
              <a:cs typeface="Arial"/>
              <a:sym typeface="Arial"/>
            </a:endParaRPr>
          </a:p>
          <a:p>
            <a:pPr marL="457200" marR="0" lvl="0" indent="-228600" algn="l" rtl="0">
              <a:lnSpc>
                <a:spcPct val="100000"/>
              </a:lnSpc>
              <a:spcBef>
                <a:spcPts val="0"/>
              </a:spcBef>
              <a:spcAft>
                <a:spcPts val="0"/>
              </a:spcAft>
              <a:buSzPts val="1400"/>
              <a:buNone/>
            </a:pPr>
            <a:r>
              <a:rPr lang="de-DE"/>
              <a:t>Die beinhaltet: </a:t>
            </a:r>
            <a:endParaRPr/>
          </a:p>
          <a:p>
            <a:pPr marL="12700" lvl="0" indent="0" algn="l" rtl="0">
              <a:lnSpc>
                <a:spcPct val="115000"/>
              </a:lnSpc>
              <a:spcBef>
                <a:spcPts val="0"/>
              </a:spcBef>
              <a:spcAft>
                <a:spcPts val="0"/>
              </a:spcAft>
              <a:buClr>
                <a:schemeClr val="dk1"/>
              </a:buClr>
              <a:buSzPts val="1100"/>
              <a:buFont typeface="Arial"/>
              <a:buNone/>
            </a:pPr>
            <a:r>
              <a:rPr lang="de-DE"/>
              <a:t>–Policy zu verantwortungsvoller Rohstoffbeschaffung</a:t>
            </a:r>
            <a:endParaRPr/>
          </a:p>
          <a:p>
            <a:pPr marL="12700" lvl="0" indent="0" algn="l" rtl="0">
              <a:lnSpc>
                <a:spcPct val="115000"/>
              </a:lnSpc>
              <a:spcBef>
                <a:spcPts val="0"/>
              </a:spcBef>
              <a:spcAft>
                <a:spcPts val="0"/>
              </a:spcAft>
              <a:buClr>
                <a:schemeClr val="dk1"/>
              </a:buClr>
              <a:buSzPts val="1100"/>
              <a:buFont typeface="Arial"/>
              <a:buNone/>
            </a:pPr>
            <a:r>
              <a:rPr lang="de-DE"/>
              <a:t>– Beschreibung der Maßnahmen zur Ermittlung der relevanten Schmelzen und Raffinerien und Veröffentlichung einer Liste der relevanten Schmelzen und Raffinerien</a:t>
            </a:r>
            <a:endParaRPr/>
          </a:p>
          <a:p>
            <a:pPr marL="12700" lvl="0" indent="0" algn="l" rtl="0">
              <a:lnSpc>
                <a:spcPct val="115000"/>
              </a:lnSpc>
              <a:spcBef>
                <a:spcPts val="0"/>
              </a:spcBef>
              <a:spcAft>
                <a:spcPts val="0"/>
              </a:spcAft>
              <a:buClr>
                <a:schemeClr val="dk1"/>
              </a:buClr>
              <a:buSzPts val="1100"/>
              <a:buFont typeface="Arial"/>
              <a:buNone/>
            </a:pPr>
            <a:r>
              <a:rPr lang="de-DE"/>
              <a:t>– Veröffentlichung der Auditberichte der relevanten Schmelzen/Raffinerien</a:t>
            </a:r>
            <a:endParaRPr/>
          </a:p>
          <a:p>
            <a:pPr marL="12700" lvl="0" indent="0" algn="l" rtl="0">
              <a:lnSpc>
                <a:spcPct val="115000"/>
              </a:lnSpc>
              <a:spcBef>
                <a:spcPts val="0"/>
              </a:spcBef>
              <a:spcAft>
                <a:spcPts val="0"/>
              </a:spcAft>
              <a:buClr>
                <a:schemeClr val="dk1"/>
              </a:buClr>
              <a:buSzPts val="1100"/>
              <a:buFont typeface="Arial"/>
              <a:buNone/>
            </a:pPr>
            <a:r>
              <a:rPr lang="de-DE"/>
              <a:t>– Beschwerdemechanismus auf Unternehmens- oder Branchenebene</a:t>
            </a:r>
            <a:endParaRPr/>
          </a:p>
          <a:p>
            <a:pPr marL="457200" marR="0" lvl="0" indent="-228600" algn="l" rtl="0">
              <a:lnSpc>
                <a:spcPct val="100000"/>
              </a:lnSpc>
              <a:spcBef>
                <a:spcPts val="0"/>
              </a:spcBef>
              <a:spcAft>
                <a:spcPts val="0"/>
              </a:spcAft>
              <a:buSzPts val="1400"/>
              <a:buNone/>
            </a:pPr>
            <a:endParaRPr/>
          </a:p>
        </p:txBody>
      </p:sp>
      <p:sp>
        <p:nvSpPr>
          <p:cNvPr id="389" name="Google Shape;389;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3ce18c63468_0_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g3ce18c63468_0_1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98" name="Google Shape;398;g3ce18c63468_0_1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ce18c63468_0_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g3ce18c63468_0_1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07" name="Google Shape;407;g3ce18c63468_0_1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c962c04cf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g3c962c04cf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6" name="Google Shape;416;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29" name="Google Shape;429;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52" name="Google Shape;452;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6" name="Google Shape;466;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67" name="Google Shape;467;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5" name="Google Shape;485;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86" name="Google Shape;486;p6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4" name="Google Shape;504;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05" name="Google Shape;505;p6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a:t>Behörden werden dazu ermutigt, Produkte mit Umweltzeichen und die Verwendung konzentrierter, unverdünnter Produkte zu verlangen, wodurch der Energiebedarf für den Transport und die Menge an Kunststoffverpackungsabfällen drastisch reduziert werden. Auch durch die Nutzung von Mikrofasertüchern (bei umfassenderen Kriterien mit Umweltzeichen) können Reinigungsmittel eingespart und eine bessere Reinigungsleistung erreicht werden.</a:t>
            </a:r>
            <a:endParaRPr/>
          </a:p>
          <a:p>
            <a:pPr marL="0" lvl="0" indent="0" algn="l" rtl="0">
              <a:spcBef>
                <a:spcPts val="0"/>
              </a:spcBef>
              <a:spcAft>
                <a:spcPts val="0"/>
              </a:spcAft>
              <a:buNone/>
            </a:pPr>
            <a:endParaRPr/>
          </a:p>
          <a:p>
            <a:pPr marL="0" lvl="0" indent="0" algn="l" rtl="0">
              <a:spcBef>
                <a:spcPts val="0"/>
              </a:spcBef>
              <a:spcAft>
                <a:spcPts val="0"/>
              </a:spcAft>
              <a:buNone/>
            </a:pPr>
            <a:r>
              <a:rPr lang="de-DE"/>
              <a:t>Bezüglich des Umweltmanagements der Dienstleistung, kann der Bieter aufgefordert werden, über folgende Verfahren zu verfügen, die zur Erfüllung des Vertrags angewandt werden: </a:t>
            </a:r>
            <a:endParaRPr/>
          </a:p>
          <a:p>
            <a:pPr marL="0" lvl="0" indent="0" algn="l" rtl="0">
              <a:spcBef>
                <a:spcPts val="0"/>
              </a:spcBef>
              <a:spcAft>
                <a:spcPts val="0"/>
              </a:spcAft>
              <a:buNone/>
            </a:pPr>
            <a:r>
              <a:rPr lang="de-DE"/>
              <a:t>1. Verfahren zur Überwachung und Aufzeichnung der im Rahmen der Ausschreibung vorgegebenen Indikatoren. Die Überwachung muss an einem 19 repräsentativen Tag und mindestens einmal alle vier Monate erfolgen und die folgenden Indikatoren umfassen: </a:t>
            </a:r>
            <a:endParaRPr/>
          </a:p>
          <a:p>
            <a:pPr marL="0" lvl="0" indent="0" algn="l" rtl="0">
              <a:spcBef>
                <a:spcPts val="0"/>
              </a:spcBef>
              <a:spcAft>
                <a:spcPts val="0"/>
              </a:spcAft>
              <a:buNone/>
            </a:pPr>
            <a:r>
              <a:rPr lang="de-DE"/>
              <a:t>• verwendete Menge von Reinigungsmitteln (mit Angabe, ob sie mit dem Umweltzeichen ausgezeichnet wurden, sowie ggf. des Verdünnungsverhältnisses) </a:t>
            </a:r>
            <a:endParaRPr/>
          </a:p>
          <a:p>
            <a:pPr marL="0" lvl="0" indent="0" algn="l" rtl="0">
              <a:spcBef>
                <a:spcPts val="0"/>
              </a:spcBef>
              <a:spcAft>
                <a:spcPts val="0"/>
              </a:spcAft>
              <a:buNone/>
            </a:pPr>
            <a:r>
              <a:rPr lang="de-DE"/>
              <a:t>• verwendetes Reinigungszubehör (Art und ob sie wiederverwendbar sind) </a:t>
            </a:r>
            <a:endParaRPr/>
          </a:p>
          <a:p>
            <a:pPr marL="0" lvl="0" indent="0" algn="l" rtl="0">
              <a:spcBef>
                <a:spcPts val="0"/>
              </a:spcBef>
              <a:spcAft>
                <a:spcPts val="0"/>
              </a:spcAft>
              <a:buNone/>
            </a:pPr>
            <a:r>
              <a:rPr lang="de-DE"/>
              <a:t>• für die Reinigungsaufgaben verwendete Wassermenge und Ort, an dem das Abwasser entsorgt wird </a:t>
            </a:r>
            <a:endParaRPr/>
          </a:p>
          <a:p>
            <a:pPr marL="0" lvl="0" indent="0" algn="l" rtl="0">
              <a:spcBef>
                <a:spcPts val="0"/>
              </a:spcBef>
              <a:spcAft>
                <a:spcPts val="0"/>
              </a:spcAft>
              <a:buNone/>
            </a:pPr>
            <a:r>
              <a:rPr lang="de-DE"/>
              <a:t>• verwendete Stromgeräte (mit Angabe der Energieeffizienzklasse) und Dauer der Verwendung </a:t>
            </a:r>
            <a:endParaRPr/>
          </a:p>
          <a:p>
            <a:pPr marL="0" lvl="0" indent="0" algn="l" rtl="0">
              <a:spcBef>
                <a:spcPts val="0"/>
              </a:spcBef>
              <a:spcAft>
                <a:spcPts val="0"/>
              </a:spcAft>
              <a:buNone/>
            </a:pPr>
            <a:r>
              <a:rPr lang="de-DE"/>
              <a:t>• im Rahmen der Reinigungsaufgabe verursachte Menge von festen Abfällen und deren Sortierung. </a:t>
            </a:r>
            <a:endParaRPr/>
          </a:p>
          <a:p>
            <a:pPr marL="0" lvl="0" indent="0" algn="l" rtl="0">
              <a:spcBef>
                <a:spcPts val="0"/>
              </a:spcBef>
              <a:spcAft>
                <a:spcPts val="0"/>
              </a:spcAft>
              <a:buNone/>
            </a:pPr>
            <a:endParaRPr/>
          </a:p>
          <a:p>
            <a:pPr marL="0" lvl="0" indent="0" algn="l" rtl="0">
              <a:spcBef>
                <a:spcPts val="0"/>
              </a:spcBef>
              <a:spcAft>
                <a:spcPts val="0"/>
              </a:spcAft>
              <a:buNone/>
            </a:pPr>
            <a:r>
              <a:rPr lang="de-DE"/>
              <a:t>2. Verfahren zur Minimierung der Umweltauswirkungen in Verbindung mit den Indikatoren, die gemäß Punkt 1 zu überwachen und aufzuzeichnen sind, um einen festgelegten Zielwert zu erreichen. Die Verfahren müssen dabei insbesondere folgende Aspekte berücksichtigen, welche darauf abzielen: </a:t>
            </a:r>
            <a:endParaRPr/>
          </a:p>
          <a:p>
            <a:pPr marL="0" lvl="0" indent="0" algn="l" rtl="0">
              <a:spcBef>
                <a:spcPts val="0"/>
              </a:spcBef>
              <a:spcAft>
                <a:spcPts val="0"/>
              </a:spcAft>
              <a:buNone/>
            </a:pPr>
            <a:r>
              <a:rPr lang="de-DE"/>
              <a:t>• die Verwendung von Reinigungsmitteln so weit wie möglich zu verringern </a:t>
            </a:r>
            <a:endParaRPr/>
          </a:p>
          <a:p>
            <a:pPr marL="0" lvl="0" indent="0" algn="l" rtl="0">
              <a:spcBef>
                <a:spcPts val="0"/>
              </a:spcBef>
              <a:spcAft>
                <a:spcPts val="0"/>
              </a:spcAft>
              <a:buNone/>
            </a:pPr>
            <a:r>
              <a:rPr lang="de-DE"/>
              <a:t>• die Verwendung von Reinigungsmitteln mit Umweltzeichen zu verstärken</a:t>
            </a:r>
            <a:endParaRPr/>
          </a:p>
          <a:p>
            <a:pPr marL="0" lvl="0" indent="0" algn="l" rtl="0">
              <a:spcBef>
                <a:spcPts val="0"/>
              </a:spcBef>
              <a:spcAft>
                <a:spcPts val="0"/>
              </a:spcAft>
              <a:buNone/>
            </a:pPr>
            <a:r>
              <a:rPr lang="de-DE"/>
              <a:t>• die Verwendung von Einweg-Reinigungszubehör zu verringern </a:t>
            </a:r>
            <a:endParaRPr/>
          </a:p>
          <a:p>
            <a:pPr marL="0" lvl="0" indent="0" algn="l" rtl="0">
              <a:spcBef>
                <a:spcPts val="0"/>
              </a:spcBef>
              <a:spcAft>
                <a:spcPts val="0"/>
              </a:spcAft>
              <a:buNone/>
            </a:pPr>
            <a:r>
              <a:rPr lang="de-DE"/>
              <a:t>• den Wasserverbrauch zu verringern </a:t>
            </a:r>
            <a:endParaRPr/>
          </a:p>
          <a:p>
            <a:pPr marL="0" lvl="0" indent="0" algn="l" rtl="0">
              <a:spcBef>
                <a:spcPts val="0"/>
              </a:spcBef>
              <a:spcAft>
                <a:spcPts val="0"/>
              </a:spcAft>
              <a:buNone/>
            </a:pPr>
            <a:r>
              <a:rPr lang="de-DE"/>
              <a:t>• die Energieeffizienzklasse der verwendeten Stromgeräte zu verbessern </a:t>
            </a:r>
            <a:endParaRPr/>
          </a:p>
          <a:p>
            <a:pPr marL="0" lvl="0" indent="0" algn="l" rtl="0">
              <a:spcBef>
                <a:spcPts val="0"/>
              </a:spcBef>
              <a:spcAft>
                <a:spcPts val="0"/>
              </a:spcAft>
              <a:buNone/>
            </a:pPr>
            <a:r>
              <a:rPr lang="de-DE"/>
              <a:t>• die im Rahmen der Reinigungsaufgaben verursachte Menge von festen Abfällen zu verringern und deren Sortierung/Recycling zu verstärken. </a:t>
            </a:r>
            <a:endParaRPr/>
          </a:p>
          <a:p>
            <a:pPr marL="0" lvl="0" indent="0" algn="l" rtl="0">
              <a:spcBef>
                <a:spcPts val="0"/>
              </a:spcBef>
              <a:spcAft>
                <a:spcPts val="0"/>
              </a:spcAft>
              <a:buNone/>
            </a:pPr>
            <a:endParaRPr/>
          </a:p>
          <a:p>
            <a:pPr marL="0" lvl="0" indent="0" algn="l" rtl="0">
              <a:spcBef>
                <a:spcPts val="0"/>
              </a:spcBef>
              <a:spcAft>
                <a:spcPts val="0"/>
              </a:spcAft>
              <a:buNone/>
            </a:pPr>
            <a:r>
              <a:rPr lang="de-DE"/>
              <a:t>3. Verfahren zur Bewertung der Umsetzung der Punkte 1 und 2 durch Nachverfolgung von Änderungen bei den Indikatoren und bei der Durchführung der Verfahren. </a:t>
            </a:r>
            <a:endParaRPr/>
          </a:p>
          <a:p>
            <a:pPr marL="0" lvl="0" indent="0" algn="l" rtl="0">
              <a:spcBef>
                <a:spcPts val="0"/>
              </a:spcBef>
              <a:spcAft>
                <a:spcPts val="0"/>
              </a:spcAft>
              <a:buNone/>
            </a:pPr>
            <a:endParaRPr/>
          </a:p>
          <a:p>
            <a:pPr marL="0" lvl="0" indent="0" algn="l" rtl="0">
              <a:spcBef>
                <a:spcPts val="0"/>
              </a:spcBef>
              <a:spcAft>
                <a:spcPts val="0"/>
              </a:spcAft>
              <a:buNone/>
            </a:pPr>
            <a:r>
              <a:rPr lang="de-DE"/>
              <a:t>4. Im Fall von Abweichungen Verfahren zur Anwendung der notwendigen Maßnahmen, um diese Abweichungen zu korrigieren und sie, soweit möglich, künftig zu vermeiden. </a:t>
            </a:r>
            <a:endParaRPr/>
          </a:p>
          <a:p>
            <a:pPr marL="0" lvl="0" indent="0" algn="l" rtl="0">
              <a:spcBef>
                <a:spcPts val="0"/>
              </a:spcBef>
              <a:spcAft>
                <a:spcPts val="0"/>
              </a:spcAft>
              <a:buNone/>
            </a:pPr>
            <a:endParaRPr/>
          </a:p>
          <a:p>
            <a:pPr marL="0" lvl="0" indent="0" algn="l" rtl="0">
              <a:spcBef>
                <a:spcPts val="0"/>
              </a:spcBef>
              <a:spcAft>
                <a:spcPts val="0"/>
              </a:spcAft>
              <a:buNone/>
            </a:pPr>
            <a:r>
              <a:rPr lang="de-DE"/>
              <a:t>5. Verfahren zur Erarbeitung eines Jahresberichts über die Änderungen bei den Indikatoren. </a:t>
            </a:r>
            <a:endParaRPr/>
          </a:p>
        </p:txBody>
      </p:sp>
      <p:sp>
        <p:nvSpPr>
          <p:cNvPr id="513" name="Google Shape;513;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Qualität des Umweltmanagementsystems: Die Punkte werden proportional zur Qualität der Umweltmanagementsysteme vergeben, zu deren Einrichtung sich die Bieter im Rahmen der Vertragserfüllung verpflichten.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Reinigungsmittel und Zubehör mit Umweltzeichen über die Mindestkriterien hinausgehend: Bieter, bei denen mehr als xx % der Reinigungsmittel (nach Volumen beim Kauf), die zur Erfüllung von Aufgaben in Verbindung mit dem Vertrag verwendet werden sollen, dem Kriterium 1 hinsichtlich der Toxizität gegenüber Wasserorganismen sowie dem Kriterium 4 hinsichtlich verbotener oder Beschränkungen unterworfener Stoffe des EU-Umweltzeichens für Reinigungsmittel für harte Oberflächen entsprechen, erhalten eine jeweils proportional dazu berechnete Punktezahl. Bieter, bei denen mehr als xx% des gesamten textilen Reinigungszubehörs (z. B. Tücher, Moppköpfe), das zur Erfüllung von Aufgaben in Verbindung mit dem Vertrag verwendet werden soll, aus Mikrofasern bestehen, erhalten eine proportional dazu berechnete Punktezahl.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 Energieeffizienz von Staubsaugern: Bieter, bei denen ein bestimmter Anteil der Staubsauger, die zur Erfüllung von Aufgaben in Verbindung mit dem Vertrag verwendet werden sollen, zum Zeitpunkt des Kaufs mindestens den Energieeffizienzklassen der Delegierten Verordnung (EU) Nr. 665/2013 der Kommission entspricht, erhalten eine proportional dazu berechnete Punktezahl.</a:t>
            </a:r>
            <a:endParaRPr/>
          </a:p>
        </p:txBody>
      </p:sp>
      <p:sp>
        <p:nvSpPr>
          <p:cNvPr id="522" name="Google Shape;522;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3ce18c63468_0_2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0" name="Google Shape;530;g3ce18c63468_0_2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de-DE"/>
              <a:t>•</a:t>
            </a:r>
            <a:r>
              <a:rPr lang="de-DE" b="1">
                <a:solidFill>
                  <a:srgbClr val="2A2623"/>
                </a:solidFill>
              </a:rPr>
              <a:t>Verwendete Reinigungsmittel und Zubehör</a:t>
            </a:r>
            <a:endParaRPr b="1">
              <a:solidFill>
                <a:srgbClr val="2A2623"/>
              </a:solidFill>
            </a:endParaRPr>
          </a:p>
          <a:p>
            <a:pPr marL="12700" lvl="0" indent="0" algn="l" rtl="0">
              <a:lnSpc>
                <a:spcPct val="115000"/>
              </a:lnSpc>
              <a:spcBef>
                <a:spcPts val="0"/>
              </a:spcBef>
              <a:spcAft>
                <a:spcPts val="0"/>
              </a:spcAft>
              <a:buClr>
                <a:schemeClr val="dk1"/>
              </a:buClr>
              <a:buSzPts val="1100"/>
              <a:buFont typeface="Arial"/>
              <a:buNone/>
            </a:pPr>
            <a:r>
              <a:rPr lang="de-DE"/>
              <a:t>-</a:t>
            </a:r>
            <a:r>
              <a:rPr lang="de-DE">
                <a:solidFill>
                  <a:srgbClr val="2A2623"/>
                </a:solidFill>
              </a:rPr>
              <a:t>2x jährlich Vorlage einer Dokumentation und Bericht zu: </a:t>
            </a:r>
            <a:endParaRPr>
              <a:solidFill>
                <a:srgbClr val="2A2623"/>
              </a:solidFill>
            </a:endParaRPr>
          </a:p>
          <a:p>
            <a:pPr marL="12700" lvl="0" indent="0" algn="l" rtl="0">
              <a:lnSpc>
                <a:spcPct val="115000"/>
              </a:lnSpc>
              <a:spcBef>
                <a:spcPts val="0"/>
              </a:spcBef>
              <a:spcAft>
                <a:spcPts val="0"/>
              </a:spcAft>
              <a:buClr>
                <a:schemeClr val="dk1"/>
              </a:buClr>
              <a:buSzPts val="1100"/>
              <a:buFont typeface="Arial"/>
              <a:buNone/>
            </a:pPr>
            <a:r>
              <a:rPr lang="de-DE"/>
              <a:t>o</a:t>
            </a:r>
            <a:r>
              <a:rPr lang="de-DE">
                <a:solidFill>
                  <a:srgbClr val="2A2623"/>
                </a:solidFill>
              </a:rPr>
              <a:t>Art, Verdünnungsverhältnis und Volumen beim Kauf der </a:t>
            </a:r>
            <a:r>
              <a:rPr lang="de-DE" b="1">
                <a:solidFill>
                  <a:srgbClr val="2A2623"/>
                </a:solidFill>
              </a:rPr>
              <a:t>Reinigungsmittel</a:t>
            </a:r>
            <a:r>
              <a:rPr lang="de-DE">
                <a:solidFill>
                  <a:srgbClr val="2A2623"/>
                </a:solidFill>
              </a:rPr>
              <a:t>, die zur Bereitstellung der Reinigungsdienste verwendet werden mit Angabe, welche Produkte den ökologischen Mindestanforderungen entsprechen</a:t>
            </a:r>
            <a:endParaRPr>
              <a:solidFill>
                <a:srgbClr val="2A2623"/>
              </a:solidFill>
            </a:endParaRPr>
          </a:p>
          <a:p>
            <a:pPr marL="12700" lvl="0" indent="0" algn="l" rtl="0">
              <a:lnSpc>
                <a:spcPct val="115000"/>
              </a:lnSpc>
              <a:spcBef>
                <a:spcPts val="0"/>
              </a:spcBef>
              <a:spcAft>
                <a:spcPts val="0"/>
              </a:spcAft>
              <a:buClr>
                <a:schemeClr val="dk1"/>
              </a:buClr>
              <a:buSzPts val="1100"/>
              <a:buFont typeface="Arial"/>
              <a:buNone/>
            </a:pPr>
            <a:r>
              <a:rPr lang="de-DE"/>
              <a:t>o</a:t>
            </a:r>
            <a:r>
              <a:rPr lang="de-DE">
                <a:solidFill>
                  <a:srgbClr val="2A2623"/>
                </a:solidFill>
              </a:rPr>
              <a:t>Art und Menge des </a:t>
            </a:r>
            <a:r>
              <a:rPr lang="de-DE" b="1">
                <a:solidFill>
                  <a:srgbClr val="2A2623"/>
                </a:solidFill>
              </a:rPr>
              <a:t>Reinigungszubehörs</a:t>
            </a:r>
            <a:r>
              <a:rPr lang="de-DE">
                <a:solidFill>
                  <a:srgbClr val="2A2623"/>
                </a:solidFill>
              </a:rPr>
              <a:t>, das zur Bereitstellung der Reinigungsdienste verwendet wird mit Angabe, welche Produkte den ökologischen Mindestanforderungen entsprechen</a:t>
            </a:r>
            <a:endParaRPr>
              <a:solidFill>
                <a:srgbClr val="2A2623"/>
              </a:solidFill>
            </a:endParaRPr>
          </a:p>
          <a:p>
            <a:pPr marL="0" marR="0" lvl="0" indent="0" algn="l" rtl="0">
              <a:lnSpc>
                <a:spcPct val="100000"/>
              </a:lnSpc>
              <a:spcBef>
                <a:spcPts val="0"/>
              </a:spcBef>
              <a:spcAft>
                <a:spcPts val="0"/>
              </a:spcAft>
              <a:buSzPts val="1400"/>
              <a:buNone/>
            </a:pPr>
            <a:endParaRPr/>
          </a:p>
          <a:p>
            <a:pPr marL="0" marR="0" lvl="0" indent="0" algn="l" rtl="0">
              <a:lnSpc>
                <a:spcPct val="100000"/>
              </a:lnSpc>
              <a:spcBef>
                <a:spcPts val="0"/>
              </a:spcBef>
              <a:spcAft>
                <a:spcPts val="0"/>
              </a:spcAft>
              <a:buSzPts val="1400"/>
              <a:buNone/>
            </a:pPr>
            <a:r>
              <a:rPr lang="de-DE"/>
              <a:t>Der Auftragnehmer muss dem Reinigungspersonal entweder am Reinigungsort oder in den Räumlichkeiten des Auftragnehmers (wie jeweils angemessen) geeignete Dosierungs- und Verdünnungsvorrichtungen für die verwendeten Reinigungsmittel (z. B. Dosierautomaten, Messbecher oder -kappen, Handpumpen, Sprays) sowie entsprechende Anweisungen für die richtige Dosierung und Verdünnung zur Verfügung stellen. </a:t>
            </a:r>
            <a:endParaRPr/>
          </a:p>
          <a:p>
            <a:pPr marL="0" marR="0" lvl="0" indent="0" algn="l" rtl="0">
              <a:lnSpc>
                <a:spcPct val="100000"/>
              </a:lnSpc>
              <a:spcBef>
                <a:spcPts val="0"/>
              </a:spcBef>
              <a:spcAft>
                <a:spcPts val="0"/>
              </a:spcAft>
              <a:buSzPts val="1400"/>
              <a:buNone/>
            </a:pPr>
            <a:endParaRPr/>
          </a:p>
          <a:p>
            <a:pPr marL="0" marR="0" lvl="0" indent="0" algn="l" rtl="0">
              <a:lnSpc>
                <a:spcPct val="100000"/>
              </a:lnSpc>
              <a:spcBef>
                <a:spcPts val="0"/>
              </a:spcBef>
              <a:spcAft>
                <a:spcPts val="0"/>
              </a:spcAft>
              <a:buSzPts val="1400"/>
              <a:buNone/>
            </a:pPr>
            <a:r>
              <a:rPr lang="de-DE" b="1"/>
              <a:t>Schulung des Personals</a:t>
            </a:r>
            <a:r>
              <a:rPr lang="de-DE"/>
              <a:t>: Der Auftragnehmer muss während der Laufzeit des Vertrags über ein internes Schulungsprogramm für das Personal verfügen oder dem Personal die Mittel zur Verfügung stellen, um an einem externen Schulungsprogramm teilzunehmen, in dessen Rahmen die nachstehenden Themen behandelt werden, sofern sie für die vertragsmäßigen Aufgaben, die von der bzw. dem jeweiligen Beschäftigten durchgeführt werden, relevant sind: </a:t>
            </a:r>
            <a:endParaRPr/>
          </a:p>
          <a:p>
            <a:pPr marL="457200" marR="0" lvl="0" indent="-317500" algn="l" rtl="0">
              <a:lnSpc>
                <a:spcPct val="100000"/>
              </a:lnSpc>
              <a:spcBef>
                <a:spcPts val="0"/>
              </a:spcBef>
              <a:spcAft>
                <a:spcPts val="0"/>
              </a:spcAft>
              <a:buSzPts val="1400"/>
              <a:buChar char="-"/>
            </a:pPr>
            <a:r>
              <a:rPr lang="de-DE"/>
              <a:t>Reinigungsmittel</a:t>
            </a:r>
            <a:endParaRPr/>
          </a:p>
          <a:p>
            <a:pPr marL="457200" marR="0" lvl="0" indent="-317500" algn="l" rtl="0">
              <a:lnSpc>
                <a:spcPct val="100000"/>
              </a:lnSpc>
              <a:spcBef>
                <a:spcPts val="0"/>
              </a:spcBef>
              <a:spcAft>
                <a:spcPts val="0"/>
              </a:spcAft>
              <a:buSzPts val="1400"/>
              <a:buChar char="-"/>
            </a:pPr>
            <a:r>
              <a:rPr lang="de-DE"/>
              <a:t>Energieeinsparung</a:t>
            </a:r>
            <a:endParaRPr/>
          </a:p>
          <a:p>
            <a:pPr marL="457200" marR="0" lvl="0" indent="-317500" algn="l" rtl="0">
              <a:lnSpc>
                <a:spcPct val="100000"/>
              </a:lnSpc>
              <a:spcBef>
                <a:spcPts val="0"/>
              </a:spcBef>
              <a:spcAft>
                <a:spcPts val="0"/>
              </a:spcAft>
              <a:buSzPts val="1400"/>
              <a:buChar char="-"/>
            </a:pPr>
            <a:r>
              <a:rPr lang="de-DE"/>
              <a:t>Wassereinsparung</a:t>
            </a:r>
            <a:endParaRPr/>
          </a:p>
          <a:p>
            <a:pPr marL="457200" marR="0" lvl="0" indent="-317500" algn="l" rtl="0">
              <a:lnSpc>
                <a:spcPct val="100000"/>
              </a:lnSpc>
              <a:spcBef>
                <a:spcPts val="0"/>
              </a:spcBef>
              <a:spcAft>
                <a:spcPts val="0"/>
              </a:spcAft>
              <a:buSzPts val="1400"/>
              <a:buChar char="-"/>
            </a:pPr>
            <a:r>
              <a:rPr lang="de-DE"/>
              <a:t>Abfall</a:t>
            </a:r>
            <a:endParaRPr/>
          </a:p>
          <a:p>
            <a:pPr marL="457200" marR="0" lvl="0" indent="-317500" algn="l" rtl="0">
              <a:lnSpc>
                <a:spcPct val="100000"/>
              </a:lnSpc>
              <a:spcBef>
                <a:spcPts val="0"/>
              </a:spcBef>
              <a:spcAft>
                <a:spcPts val="0"/>
              </a:spcAft>
              <a:buSzPts val="1400"/>
              <a:buChar char="-"/>
            </a:pPr>
            <a:r>
              <a:rPr lang="de-DE"/>
              <a:t>Gesundheit und Sicherheit (Umgang mit Chemikalien etc)</a:t>
            </a:r>
            <a:endParaRPr/>
          </a:p>
        </p:txBody>
      </p:sp>
      <p:sp>
        <p:nvSpPr>
          <p:cNvPr id="531" name="Google Shape;531;g3ce18c63468_0_2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In diesem Abschnitt werden die enormen globalen Auswirkungen der Textilindustrie sowie die Möglichkeiten der öffentlichen Beschaffung zur Festlegung strategischer Umwelt- und Sozialziele erörtert. Die Textilindustrie zählt zu den ressourcenintensivsten Wirtschaftszweigen. Allein im Jahr 2020 wurden für den durchschnittlichen Textilverbrauch pro Person in der EU 400 m² Land, 9 m³ Wasser und 391 kg Rohstoffe benötigt, was zu einem CO₂-Fußabdruck von 270 kg führte. Zu den wichtigsten Problemen zählen übermäßiger Konsum, niedrige Recyclingquoten – die meisten Textilien landen auf Deponien –, Wasserverschmutzung durch Farbstoffe und hohe Treibhausgasemissionen. Die Produktion hat sich seit dem Jahr 2000 verdoppelt und wird voraussichtlich weiter rapide wachsen.</a:t>
            </a:r>
            <a:endParaRPr/>
          </a:p>
        </p:txBody>
      </p:sp>
      <p:sp>
        <p:nvSpPr>
          <p:cNvPr id="104" name="Google Shape;10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3ce18c63468_0_2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g3ce18c63468_0_2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5" name="Google Shape;545;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Hauptprobleme sind die Nutzung endlicher Ressourcen durch Entwaldung, Umweltverschmutzung durch Papierbleiche sowie die enormen Abfallmengen, die durch Einweg-Toner- und Tintenpatronen verursacht werden.</a:t>
            </a:r>
            <a:endParaRPr/>
          </a:p>
        </p:txBody>
      </p:sp>
      <p:sp>
        <p:nvSpPr>
          <p:cNvPr id="552" name="Google Shape;552;p7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7" name="Google Shape;577;p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78" name="Google Shape;578;p7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3ce18c63468_0_3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6" name="Google Shape;586;g3ce18c63468_0_3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87" name="Google Shape;587;g3ce18c63468_0_3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5" name="Google Shape;605;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06" name="Google Shape;606;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g3ce18c63468_0_4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3" name="Google Shape;613;g3ce18c63468_0_4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14" name="Google Shape;614;g3ce18c63468_0_4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g3ce18c63468_0_4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0" name="Google Shape;620;g3ce18c63468_0_4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21" name="Google Shape;621;g3ce18c63468_0_4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3ce18c63468_0_4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7" name="Google Shape;627;g3ce18c63468_0_4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28" name="Google Shape;628;g3ce18c63468_0_46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3ce18c63468_0_4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4" name="Google Shape;634;g3ce18c63468_0_4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35" name="Google Shape;635;g3ce18c63468_0_47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457200" lvl="0" indent="-228600" algn="l" rtl="0">
              <a:spcBef>
                <a:spcPts val="0"/>
              </a:spcBef>
              <a:spcAft>
                <a:spcPts val="0"/>
              </a:spcAft>
              <a:buClr>
                <a:schemeClr val="dk1"/>
              </a:buClr>
              <a:buSzPts val="1400"/>
              <a:buFont typeface="Arial"/>
              <a:buNone/>
            </a:pPr>
            <a:r>
              <a:rPr lang="de-DE" dirty="0"/>
              <a:t>Die Branche steht oft in der Kritik, ausbeuterische Arbeitspraktiken wie niedrige Löhne, lange Arbeitszeiten und ausbeuterische Kinderarbeit zu tolerieren. Da die Belegschaft überwiegend aus Frauen besteht, sind Geschlechterungleichheit und mangelnde Transparenz in der Lieferkette besonders relevante Themen.</a:t>
            </a:r>
            <a:endParaRPr dirty="0"/>
          </a:p>
          <a:p>
            <a:pPr marL="0" lvl="0" indent="0" algn="l" rtl="0">
              <a:spcBef>
                <a:spcPts val="0"/>
              </a:spcBef>
              <a:spcAft>
                <a:spcPts val="0"/>
              </a:spcAft>
              <a:buNone/>
            </a:pPr>
            <a:endParaRPr dirty="0"/>
          </a:p>
        </p:txBody>
      </p:sp>
      <p:sp>
        <p:nvSpPr>
          <p:cNvPr id="120" name="Google Shape;1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1" name="Google Shape;64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642" name="Google Shape;64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50</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Nachhaltige Beschaffung zielt darauf ab, diese Auswirkungen zu mindern, indem sie der CO2-Reduzierung, der Beschaffung nachhaltiger Materialien (wie organische oder recycelte Fasern), der Einsparung von Wasser und Energie während der Produktion und der Eliminierung gefährlicher Chemikalien Beachtung schenkt.</a:t>
            </a:r>
            <a:endParaRPr/>
          </a:p>
        </p:txBody>
      </p:sp>
      <p:sp>
        <p:nvSpPr>
          <p:cNvPr id="133" name="Google Shape;133;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de-DE"/>
              <a:t>Soziale Verantwortung bei der Textilbeschaffung bezieht sich auf die Gewährleistung fairer Arbeitspraktiken, sicherer Arbeitsbedingungen, Geschlechtergleichheit und der Zahlung fairer Löhne.</a:t>
            </a:r>
            <a:endParaRPr/>
          </a:p>
          <a:p>
            <a:pPr marL="457200" marR="0" lvl="0" indent="-228600" algn="l" rtl="0">
              <a:lnSpc>
                <a:spcPct val="100000"/>
              </a:lnSpc>
              <a:spcBef>
                <a:spcPts val="0"/>
              </a:spcBef>
              <a:spcAft>
                <a:spcPts val="0"/>
              </a:spcAft>
              <a:buSzPts val="1400"/>
              <a:buNone/>
            </a:pPr>
            <a:endParaRPr/>
          </a:p>
        </p:txBody>
      </p:sp>
      <p:sp>
        <p:nvSpPr>
          <p:cNvPr id="154" name="Google Shape;154;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Mithilfe dieser Kriterien können Behörden Waren mit geringeren Auswirkungen kaufen. Sie sind unterteilt in:</a:t>
            </a:r>
            <a:endParaRPr/>
          </a:p>
          <a:p>
            <a:pPr marL="0" lvl="0" indent="0" algn="l" rtl="0">
              <a:spcBef>
                <a:spcPts val="0"/>
              </a:spcBef>
              <a:spcAft>
                <a:spcPts val="0"/>
              </a:spcAft>
              <a:buClr>
                <a:schemeClr val="dk1"/>
              </a:buClr>
              <a:buSzPts val="1100"/>
              <a:buFont typeface="Arial"/>
              <a:buNone/>
            </a:pPr>
            <a:r>
              <a:rPr lang="de-DE"/>
              <a:t>    - Auswahlkriterien: - Sicherstellen, dass der Lieferant über die richtigen Managementsysteme verfügt.</a:t>
            </a:r>
            <a:endParaRPr/>
          </a:p>
          <a:p>
            <a:pPr marL="0" lvl="0" indent="0" algn="l" rtl="0">
              <a:spcBef>
                <a:spcPts val="0"/>
              </a:spcBef>
              <a:spcAft>
                <a:spcPts val="0"/>
              </a:spcAft>
              <a:buClr>
                <a:schemeClr val="dk1"/>
              </a:buClr>
              <a:buSzPts val="1100"/>
              <a:buFont typeface="Arial"/>
              <a:buNone/>
            </a:pPr>
            <a:r>
              <a:rPr lang="de-DE"/>
              <a:t>    Technische Spezifikationen: – Strenge Anforderungen wie Rückverfolgbarkeitssysteme zum Nachweis der Herkunft der Fasern und Chemikalienmanagement (Listen mit eingeschränkten Stoffen).</a:t>
            </a:r>
            <a:endParaRPr/>
          </a:p>
          <a:p>
            <a:pPr marL="0" lvl="0" indent="0" algn="l" rtl="0">
              <a:spcBef>
                <a:spcPts val="0"/>
              </a:spcBef>
              <a:spcAft>
                <a:spcPts val="0"/>
              </a:spcAft>
              <a:buNone/>
            </a:pPr>
            <a:endParaRPr/>
          </a:p>
        </p:txBody>
      </p:sp>
      <p:sp>
        <p:nvSpPr>
          <p:cNvPr id="174" name="Google Shape;174;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STO">
  <p:cSld name="TESTO">
    <p:spTree>
      <p:nvGrpSpPr>
        <p:cNvPr id="1" name="Shape 74"/>
        <p:cNvGrpSpPr/>
        <p:nvPr/>
      </p:nvGrpSpPr>
      <p:grpSpPr>
        <a:xfrm>
          <a:off x="0" y="0"/>
          <a:ext cx="0" cy="0"/>
          <a:chOff x="0" y="0"/>
          <a:chExt cx="0" cy="0"/>
        </a:xfrm>
      </p:grpSpPr>
      <p:pic>
        <p:nvPicPr>
          <p:cNvPr id="75" name="Google Shape;75;p90"/>
          <p:cNvPicPr preferRelativeResize="0"/>
          <p:nvPr/>
        </p:nvPicPr>
        <p:blipFill rotWithShape="1">
          <a:blip r:embed="rId2">
            <a:alphaModFix/>
          </a:blip>
          <a:srcRect/>
          <a:stretch/>
        </p:blipFill>
        <p:spPr>
          <a:xfrm>
            <a:off x="0" y="1"/>
            <a:ext cx="12192000" cy="6864625"/>
          </a:xfrm>
          <a:prstGeom prst="rect">
            <a:avLst/>
          </a:prstGeom>
          <a:noFill/>
          <a:ln>
            <a:noFill/>
          </a:ln>
        </p:spPr>
      </p:pic>
      <p:sp>
        <p:nvSpPr>
          <p:cNvPr id="76" name="Google Shape;76;p90"/>
          <p:cNvSpPr txBox="1">
            <a:spLocks noGrp="1"/>
          </p:cNvSpPr>
          <p:nvPr>
            <p:ph type="sldNum" idx="12"/>
          </p:nvPr>
        </p:nvSpPr>
        <p:spPr>
          <a:xfrm>
            <a:off x="11351299" y="6288618"/>
            <a:ext cx="620568"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SzPts val="1200"/>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37"/>
        <p:cNvGrpSpPr/>
        <p:nvPr/>
      </p:nvGrpSpPr>
      <p:grpSpPr>
        <a:xfrm>
          <a:off x="0" y="0"/>
          <a:ext cx="0" cy="0"/>
          <a:chOff x="0" y="0"/>
          <a:chExt cx="0" cy="0"/>
        </a:xfrm>
      </p:grpSpPr>
      <p:sp>
        <p:nvSpPr>
          <p:cNvPr id="38" name="Google Shape;3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0" name="Google Shape;4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1" name="Google Shape;4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42"/>
        <p:cNvGrpSpPr/>
        <p:nvPr/>
      </p:nvGrpSpPr>
      <p:grpSpPr>
        <a:xfrm>
          <a:off x="0" y="0"/>
          <a:ext cx="0" cy="0"/>
          <a:chOff x="0" y="0"/>
          <a:chExt cx="0" cy="0"/>
        </a:xfrm>
      </p:grpSpPr>
      <p:sp>
        <p:nvSpPr>
          <p:cNvPr id="43" name="Google Shape;43;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45" name="Google Shape;45;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6" name="Google Shape;46;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47"/>
        <p:cNvGrpSpPr/>
        <p:nvPr/>
      </p:nvGrpSpPr>
      <p:grpSpPr>
        <a:xfrm>
          <a:off x="0" y="0"/>
          <a:ext cx="0" cy="0"/>
          <a:chOff x="0" y="0"/>
          <a:chExt cx="0" cy="0"/>
        </a:xfrm>
      </p:grpSpPr>
      <p:sp>
        <p:nvSpPr>
          <p:cNvPr id="48" name="Google Shape;48;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9" name="Google Shape;49;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0" name="Google Shape;50;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1" name="Google Shape;51;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2" name="Google Shape;52;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3" name="Google Shape;53;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54"/>
        <p:cNvGrpSpPr/>
        <p:nvPr/>
      </p:nvGrpSpPr>
      <p:grpSpPr>
        <a:xfrm>
          <a:off x="0" y="0"/>
          <a:ext cx="0" cy="0"/>
          <a:chOff x="0" y="0"/>
          <a:chExt cx="0" cy="0"/>
        </a:xfrm>
      </p:grpSpPr>
      <p:sp>
        <p:nvSpPr>
          <p:cNvPr id="55" name="Google Shape;55;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7" name="Google Shape;57;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8" name="Google Shape;58;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59" name="Google Shape;59;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0" name="Google Shape;60;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1" name="Google Shape;61;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2" name="Google Shape;62;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3" name="Google Shape;63;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64"/>
        <p:cNvGrpSpPr/>
        <p:nvPr/>
      </p:nvGrpSpPr>
      <p:grpSpPr>
        <a:xfrm>
          <a:off x="0" y="0"/>
          <a:ext cx="0" cy="0"/>
          <a:chOff x="0" y="0"/>
          <a:chExt cx="0" cy="0"/>
        </a:xfrm>
      </p:grpSpPr>
      <p:sp>
        <p:nvSpPr>
          <p:cNvPr id="65" name="Google Shape;65;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67" name="Google Shape;67;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8" name="Google Shape;68;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9" name="Google Shape;69;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0" name="Google Shape;70;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71"/>
        <p:cNvGrpSpPr/>
        <p:nvPr/>
      </p:nvGrpSpPr>
      <p:grpSpPr>
        <a:xfrm>
          <a:off x="0" y="0"/>
          <a:ext cx="0" cy="0"/>
          <a:chOff x="0" y="0"/>
          <a:chExt cx="0" cy="0"/>
        </a:xfrm>
      </p:grpSpPr>
      <p:sp>
        <p:nvSpPr>
          <p:cNvPr id="72" name="Google Shape;72;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73" name="Google Shape;73;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2">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oparl.europa.eu/topics/en/article/20201208STO93327/the-impact-of-textile-production-and-waste-on-the-environment-infographics"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green-forum.ec.europa.eu/green-business/green-public-procurement/good-practice-library/application-international-labour-organisation-ilo-conventions-textiles-tender_en" TargetMode="External"/><Relationship Id="rId5" Type="http://schemas.openxmlformats.org/officeDocument/2006/relationships/hyperlink" Target="https://www.ilo.org/sites/default/files/wcmsp5/groups/public/%40ed_dialogue/%40sector/documents/normativeinstrument/wcms_828429.pdf" TargetMode="External"/><Relationship Id="rId4" Type="http://schemas.openxmlformats.org/officeDocument/2006/relationships/hyperlink" Target="https://environment.ec.europa.eu/document/download/74126c90-5cbf-46d0-ab6b-60878644b395_en?filename=COM_2022_141_1_EN_ACT_part1_v8.pdf"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0.jp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9.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0.jpg"/><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igital-skills-jobs.europa.eu/en/latest/briefs/beyond-green-ict-building-truly-sustainable-digital-future-deep-dive"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s://environment.ec.europa.eu/topics/circular-economy/eu-ecolabel/product-groups-and-criteria/electronic-equipment_en#:~:text=The%20EU%20Ecolabel%20guarantees%20that,can%20be%20recovered%20and%20recycled" TargetMode="External"/><Relationship Id="rId5" Type="http://schemas.openxmlformats.org/officeDocument/2006/relationships/hyperlink" Target="https://eeb.org/wp-content/uploads/2020/06/Towards-a-socially-sustainable-and-circular-ICT-sector.pdf" TargetMode="External"/><Relationship Id="rId4" Type="http://schemas.openxmlformats.org/officeDocument/2006/relationships/hyperlink" Target="https://green-forum.ec.europa.eu/green-business/green-public-procurement/good-practice-library/sustainability-and-circularity-starting-point-ict-procurement_en"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39.jpg"/><Relationship Id="rId5" Type="http://schemas.openxmlformats.org/officeDocument/2006/relationships/image" Target="../media/image38.png"/><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hyperlink" Target="https://susproc.jrc.ec.europa.eu/product-bureau/sites/default/files/2020-02/cleaning.pdf"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hyperlink" Target="https://pudi.lubw.de/detailseite/-/publication/10426"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comments" Target="../comments/comment1.xml"/><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0.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82" name="Google Shape;82;p1" descr="Ein Bild, das Text, Schrift, Screenshot, Grafiken enthält.&#10;&#10;Automatisch generierte Beschreibung"/>
          <p:cNvPicPr preferRelativeResize="0"/>
          <p:nvPr/>
        </p:nvPicPr>
        <p:blipFill rotWithShape="1">
          <a:blip r:embed="rId3">
            <a:alphaModFix/>
          </a:blip>
          <a:srcRect/>
          <a:stretch/>
        </p:blipFill>
        <p:spPr>
          <a:xfrm>
            <a:off x="6633210" y="4953703"/>
            <a:ext cx="5273749" cy="1904297"/>
          </a:xfrm>
          <a:prstGeom prst="rect">
            <a:avLst/>
          </a:prstGeom>
          <a:noFill/>
          <a:ln>
            <a:noFill/>
          </a:ln>
        </p:spPr>
      </p:pic>
      <p:sp>
        <p:nvSpPr>
          <p:cNvPr id="83" name="Google Shape;83;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84" name="Google Shape;84;p1"/>
          <p:cNvSpPr txBox="1"/>
          <p:nvPr/>
        </p:nvSpPr>
        <p:spPr>
          <a:xfrm>
            <a:off x="6207034" y="1797539"/>
            <a:ext cx="5882100" cy="2062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3200" b="1" i="0" u="none" strike="noStrike" cap="none" dirty="0">
                <a:solidFill>
                  <a:srgbClr val="3F3F3F"/>
                </a:solidFill>
                <a:latin typeface="Aptos Serif" panose="02020604070405020304" pitchFamily="18" charset="0"/>
                <a:ea typeface="Play"/>
                <a:cs typeface="Aptos Serif" panose="02020604070405020304" pitchFamily="18" charset="0"/>
                <a:sym typeface="Play"/>
              </a:rPr>
              <a:t>Modul 4: Produktgruppenspezifische Kriterien für nachhaltige Beschaffung</a:t>
            </a:r>
            <a:endParaRPr sz="32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85" name="Google Shape;85;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88" name="Google Shape;88;p1"/>
          <p:cNvSpPr txBox="1"/>
          <p:nvPr/>
        </p:nvSpPr>
        <p:spPr>
          <a:xfrm>
            <a:off x="6207034" y="1253770"/>
            <a:ext cx="48914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1" i="0" u="none" strike="noStrike" cap="none" dirty="0">
                <a:solidFill>
                  <a:srgbClr val="3F3F3F"/>
                </a:solidFill>
                <a:latin typeface="Aptos Serif" panose="02020604070405020304" pitchFamily="18" charset="0"/>
                <a:ea typeface="Play"/>
                <a:cs typeface="Aptos Serif" panose="02020604070405020304" pitchFamily="18" charset="0"/>
                <a:sym typeface="Play"/>
              </a:rPr>
              <a:t>Lehrplan für nachhaltige Beschaffung </a:t>
            </a:r>
            <a:endParaRPr sz="18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3" name="Grafik 2">
            <a:extLst>
              <a:ext uri="{FF2B5EF4-FFF2-40B4-BE49-F238E27FC236}">
                <a16:creationId xmlns:a16="http://schemas.microsoft.com/office/drawing/2014/main" id="{DA3E2DB9-BEEA-60EB-F058-1D4829036FC5}"/>
              </a:ext>
            </a:extLst>
          </p:cNvPr>
          <p:cNvPicPr>
            <a:picLocks noChangeAspect="1"/>
          </p:cNvPicPr>
          <p:nvPr/>
        </p:nvPicPr>
        <p:blipFill>
          <a:blip r:embed="rId5"/>
          <a:stretch>
            <a:fillRect/>
          </a:stretch>
        </p:blipFill>
        <p:spPr>
          <a:xfrm>
            <a:off x="121920" y="5107315"/>
            <a:ext cx="4084320" cy="163372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9"/>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Textilien und Leder</a:t>
            </a:r>
            <a:endParaRPr dirty="0">
              <a:latin typeface="Aptos Serif" panose="02020604070405020304" pitchFamily="18" charset="0"/>
              <a:cs typeface="Aptos Serif" panose="02020604070405020304" pitchFamily="18" charset="0"/>
            </a:endParaRPr>
          </a:p>
        </p:txBody>
      </p:sp>
      <p:sp>
        <p:nvSpPr>
          <p:cNvPr id="194" name="Google Shape;194;p39"/>
          <p:cNvSpPr txBox="1">
            <a:spLocks noGrp="1"/>
          </p:cNvSpPr>
          <p:nvPr>
            <p:ph type="body" idx="1"/>
          </p:nvPr>
        </p:nvSpPr>
        <p:spPr>
          <a:xfrm>
            <a:off x="378680" y="2070862"/>
            <a:ext cx="8698619" cy="752475"/>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solidFill>
                  <a:srgbClr val="035854"/>
                </a:solidFill>
                <a:latin typeface="Aptos" panose="020B0004020202020204" pitchFamily="34" charset="0"/>
              </a:rPr>
              <a:t>Technische Spezifikation für Fasern aus Baumwolle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b="1" dirty="0">
              <a:solidFill>
                <a:srgbClr val="035854"/>
              </a:solidFill>
              <a:latin typeface="Aptos" panose="020B0004020202020204" pitchFamily="34" charset="0"/>
            </a:endParaRPr>
          </a:p>
        </p:txBody>
      </p:sp>
      <p:sp>
        <p:nvSpPr>
          <p:cNvPr id="195" name="Google Shape;195;p39"/>
          <p:cNvSpPr txBox="1">
            <a:spLocks noGrp="1"/>
          </p:cNvSpPr>
          <p:nvPr>
            <p:ph type="body" idx="2"/>
          </p:nvPr>
        </p:nvSpPr>
        <p:spPr>
          <a:xfrm>
            <a:off x="594350" y="3121475"/>
            <a:ext cx="7456200" cy="3102900"/>
          </a:xfrm>
          <a:prstGeom prst="rect">
            <a:avLst/>
          </a:prstGeom>
          <a:noFill/>
          <a:ln w="9525" cap="flat" cmpd="sng">
            <a:solidFill>
              <a:srgbClr val="FCD36A"/>
            </a:solidFill>
            <a:prstDash val="solid"/>
            <a:round/>
            <a:headEnd type="none" w="sm" len="sm"/>
            <a:tailEnd type="none" w="sm" len="sm"/>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162"/>
              <a:buFont typeface="Arial"/>
              <a:buNone/>
            </a:pPr>
            <a:r>
              <a:rPr lang="de-DE" b="1" dirty="0">
                <a:solidFill>
                  <a:srgbClr val="397D88"/>
                </a:solidFill>
                <a:latin typeface="Aptos" panose="020B0004020202020204" pitchFamily="34" charset="0"/>
              </a:rPr>
              <a:t>Baumwolle: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162"/>
              <a:buFont typeface="Arial"/>
              <a:buNone/>
            </a:pPr>
            <a:r>
              <a:rPr lang="de-DE" b="1" dirty="0">
                <a:latin typeface="Aptos" panose="020B0004020202020204" pitchFamily="34" charset="0"/>
              </a:rPr>
              <a:t>Mindestens 20 % der bei der eingesetzten Baumwollfasern stammen aus</a:t>
            </a:r>
            <a:endParaRPr dirty="0">
              <a:latin typeface="Aptos" panose="020B0004020202020204" pitchFamily="34" charset="0"/>
            </a:endParaRPr>
          </a:p>
          <a:p>
            <a:pPr marL="571500" lvl="0" indent="-353197" algn="l" rtl="0">
              <a:lnSpc>
                <a:spcPct val="90000"/>
              </a:lnSpc>
              <a:spcBef>
                <a:spcPts val="1800"/>
              </a:spcBef>
              <a:spcAft>
                <a:spcPts val="0"/>
              </a:spcAft>
              <a:buSzPts val="2162"/>
              <a:buFont typeface="Arial"/>
              <a:buChar char="-"/>
            </a:pPr>
            <a:r>
              <a:rPr lang="de-DE" b="1" dirty="0">
                <a:solidFill>
                  <a:srgbClr val="397D88"/>
                </a:solidFill>
                <a:latin typeface="Aptos" panose="020B0004020202020204" pitchFamily="34" charset="0"/>
              </a:rPr>
              <a:t>aus biologischem Anbau  oder </a:t>
            </a:r>
            <a:endParaRPr dirty="0">
              <a:latin typeface="Aptos" panose="020B0004020202020204" pitchFamily="34" charset="0"/>
            </a:endParaRPr>
          </a:p>
          <a:p>
            <a:pPr marL="571500" lvl="0" indent="-353197" algn="l" rtl="0">
              <a:lnSpc>
                <a:spcPct val="90000"/>
              </a:lnSpc>
              <a:spcBef>
                <a:spcPts val="1800"/>
              </a:spcBef>
              <a:spcAft>
                <a:spcPts val="0"/>
              </a:spcAft>
              <a:buSzPts val="2162"/>
              <a:buFont typeface="Arial"/>
              <a:buChar char="-"/>
            </a:pPr>
            <a:r>
              <a:rPr lang="de-DE" b="1" dirty="0">
                <a:solidFill>
                  <a:srgbClr val="397D88"/>
                </a:solidFill>
                <a:latin typeface="Aptos" panose="020B0004020202020204" pitchFamily="34" charset="0"/>
              </a:rPr>
              <a:t>aus i</a:t>
            </a:r>
            <a:r>
              <a:rPr lang="de-DE" b="1" dirty="0">
                <a:solidFill>
                  <a:srgbClr val="397D88"/>
                </a:solidFill>
                <a:latin typeface="Aptos" panose="020B0004020202020204"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ntegriertem Pflanzenschutz (IPM)</a:t>
            </a:r>
            <a:r>
              <a:rPr lang="de-DE" b="1" dirty="0">
                <a:solidFill>
                  <a:srgbClr val="397D88"/>
                </a:solidFill>
                <a:latin typeface="Aptos" panose="020B0004020202020204" pitchFamily="34" charset="0"/>
              </a:rPr>
              <a:t> nach FAO bzw. der EU-Richtlinie 2009/128/EC</a:t>
            </a:r>
            <a:endParaRPr dirty="0">
              <a:latin typeface="Aptos" panose="020B00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40"/>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Textilien und Leder</a:t>
            </a:r>
            <a:endParaRPr dirty="0">
              <a:latin typeface="Aptos Serif" panose="02020604070405020304" pitchFamily="18" charset="0"/>
              <a:cs typeface="Aptos Serif" panose="02020604070405020304" pitchFamily="18" charset="0"/>
            </a:endParaRPr>
          </a:p>
        </p:txBody>
      </p:sp>
      <p:sp>
        <p:nvSpPr>
          <p:cNvPr id="201" name="Google Shape;201;p40"/>
          <p:cNvSpPr txBox="1">
            <a:spLocks noGrp="1"/>
          </p:cNvSpPr>
          <p:nvPr>
            <p:ph type="body" idx="1"/>
          </p:nvPr>
        </p:nvSpPr>
        <p:spPr>
          <a:xfrm>
            <a:off x="390110" y="2124240"/>
            <a:ext cx="8886509" cy="752475"/>
          </a:xfrm>
          <a:prstGeom prst="rect">
            <a:avLst/>
          </a:prstGeom>
          <a:noFill/>
          <a:ln>
            <a:noFill/>
          </a:ln>
        </p:spPr>
        <p:txBody>
          <a:bodyPr spcFirstLastPara="1" wrap="square" lIns="0" tIns="45700" rIns="0" bIns="0" anchor="t" anchorCtr="0">
            <a:normAutofit fontScale="92500" lnSpcReduction="10000"/>
          </a:bodyPr>
          <a:lstStyle/>
          <a:p>
            <a:pPr marL="457200" lvl="0" indent="-228600" algn="l" rtl="0">
              <a:lnSpc>
                <a:spcPct val="90000"/>
              </a:lnSpc>
              <a:spcBef>
                <a:spcPts val="1800"/>
              </a:spcBef>
              <a:spcAft>
                <a:spcPts val="0"/>
              </a:spcAft>
              <a:buClr>
                <a:srgbClr val="3F3F3F"/>
              </a:buClr>
              <a:buSzPct val="100000"/>
              <a:buFont typeface="Arial"/>
              <a:buNone/>
            </a:pPr>
            <a:r>
              <a:rPr lang="de-DE" b="1" dirty="0">
                <a:solidFill>
                  <a:srgbClr val="035854"/>
                </a:solidFill>
                <a:latin typeface="Aptos" panose="020B0004020202020204" pitchFamily="34" charset="0"/>
              </a:rPr>
              <a:t>Technische Spezifikation: Beschränkungen chemischer Stoffe und Langlebigkeitsstandards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00000"/>
              <a:buFont typeface="Arial"/>
              <a:buNone/>
            </a:pPr>
            <a:endParaRPr b="1" dirty="0">
              <a:solidFill>
                <a:srgbClr val="035854"/>
              </a:solidFill>
              <a:latin typeface="Aptos" panose="020B0004020202020204" pitchFamily="34" charset="0"/>
            </a:endParaRPr>
          </a:p>
        </p:txBody>
      </p:sp>
      <p:sp>
        <p:nvSpPr>
          <p:cNvPr id="202" name="Google Shape;202;p40"/>
          <p:cNvSpPr txBox="1">
            <a:spLocks noGrp="1"/>
          </p:cNvSpPr>
          <p:nvPr>
            <p:ph type="body" idx="2"/>
          </p:nvPr>
        </p:nvSpPr>
        <p:spPr>
          <a:xfrm>
            <a:off x="655901" y="3228231"/>
            <a:ext cx="4490827" cy="3485720"/>
          </a:xfrm>
          <a:prstGeom prst="rect">
            <a:avLst/>
          </a:prstGeom>
          <a:noFill/>
          <a:ln w="9525" cap="flat" cmpd="sng">
            <a:solidFill>
              <a:srgbClr val="31FAEC"/>
            </a:solidFill>
            <a:prstDash val="solid"/>
            <a:round/>
            <a:headEnd type="none" w="sm" len="sm"/>
            <a:tailEnd type="none" w="sm" len="sm"/>
          </a:ln>
        </p:spPr>
        <p:txBody>
          <a:bodyPr spcFirstLastPara="1" wrap="square" lIns="0" tIns="45700" rIns="0" bIns="0" anchor="t" anchorCtr="0">
            <a:normAutofit/>
          </a:bodyPr>
          <a:lstStyle/>
          <a:p>
            <a:pPr marL="571500" lvl="0" indent="-342900" algn="l" rtl="0">
              <a:lnSpc>
                <a:spcPct val="90000"/>
              </a:lnSpc>
              <a:spcBef>
                <a:spcPts val="1800"/>
              </a:spcBef>
              <a:spcAft>
                <a:spcPts val="0"/>
              </a:spcAft>
              <a:buSzPts val="2000"/>
              <a:buFont typeface="Arial" panose="020B0604020202020204" pitchFamily="34" charset="0"/>
              <a:buChar char="•"/>
            </a:pPr>
            <a:r>
              <a:rPr lang="de-DE" dirty="0">
                <a:latin typeface="Aptos" panose="020B0004020202020204" pitchFamily="34" charset="0"/>
              </a:rPr>
              <a:t>Der Bieter muss angeben, ob gefährliche Stoffe (REACH Liste) im Endprodukt enthalten sind</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panose="020B0604020202020204" pitchFamily="34" charset="0"/>
              <a:buChar char="•"/>
            </a:pPr>
            <a:r>
              <a:rPr lang="de-DE" dirty="0">
                <a:latin typeface="Aptos" panose="020B0004020202020204" pitchFamily="34" charset="0"/>
              </a:rPr>
              <a:t>Bestimmte Grenzwerte (befinden sich im Anhang der GPP Kriterien für Textilien) müssen eingehalten werden. </a:t>
            </a:r>
            <a:endParaRPr dirty="0">
              <a:latin typeface="Aptos" panose="020B0004020202020204" pitchFamily="34" charset="0"/>
            </a:endParaRPr>
          </a:p>
        </p:txBody>
      </p:sp>
      <p:sp>
        <p:nvSpPr>
          <p:cNvPr id="203" name="Google Shape;203;p40"/>
          <p:cNvSpPr txBox="1"/>
          <p:nvPr/>
        </p:nvSpPr>
        <p:spPr>
          <a:xfrm>
            <a:off x="5656149" y="3228231"/>
            <a:ext cx="4716576" cy="3485720"/>
          </a:xfrm>
          <a:prstGeom prst="rect">
            <a:avLst/>
          </a:prstGeom>
          <a:noFill/>
          <a:ln w="9525" cap="flat" cmpd="sng">
            <a:solidFill>
              <a:srgbClr val="31FAEC"/>
            </a:solidFill>
            <a:prstDash val="solid"/>
            <a:round/>
            <a:headEnd type="none" w="sm" len="sm"/>
            <a:tailEnd type="none" w="sm" len="sm"/>
          </a:ln>
        </p:spPr>
        <p:txBody>
          <a:bodyPr spcFirstLastPara="1" wrap="square" lIns="0" tIns="45700" rIns="0" bIns="0" anchor="t" anchorCtr="0">
            <a:normAutofit fontScale="92500" lnSpcReduction="20000"/>
          </a:bodyPr>
          <a:lstStyle/>
          <a:p>
            <a:pPr marL="581025" marR="0" lvl="0" indent="-342900" algn="l" rtl="0">
              <a:lnSpc>
                <a:spcPct val="90000"/>
              </a:lnSpc>
              <a:spcBef>
                <a:spcPts val="1800"/>
              </a:spcBef>
              <a:spcAft>
                <a:spcPts val="0"/>
              </a:spcAft>
              <a:buClr>
                <a:srgbClr val="3F3F3F"/>
              </a:buClr>
              <a:buSzPct val="100000"/>
              <a:buFont typeface="Arial" panose="020B0604020202020204" pitchFamily="34" charset="0"/>
              <a:buChar char="•"/>
            </a:pPr>
            <a:r>
              <a:rPr lang="de-DE" sz="2000" b="0" i="0" u="none" strike="noStrike" cap="none" dirty="0">
                <a:solidFill>
                  <a:srgbClr val="3F3F3F"/>
                </a:solidFill>
                <a:latin typeface="Aptos" panose="020B0004020202020204" pitchFamily="34" charset="0"/>
                <a:sym typeface="Arial"/>
              </a:rPr>
              <a:t>Die Textilprodukte müssen die entsprechenden </a:t>
            </a:r>
            <a:r>
              <a:rPr lang="de-DE" sz="2000" b="1" dirty="0">
                <a:solidFill>
                  <a:srgbClr val="3F3F3F"/>
                </a:solidFill>
                <a:latin typeface="Aptos" panose="020B0004020202020204" pitchFamily="34" charset="0"/>
              </a:rPr>
              <a:t>Langlebigkeits</a:t>
            </a:r>
            <a:r>
              <a:rPr lang="de-DE" sz="2000" b="1" i="0" u="none" strike="noStrike" cap="none" dirty="0">
                <a:solidFill>
                  <a:srgbClr val="3F3F3F"/>
                </a:solidFill>
                <a:latin typeface="Aptos" panose="020B0004020202020204" pitchFamily="34" charset="0"/>
                <a:sym typeface="Arial"/>
              </a:rPr>
              <a:t>anforderungen</a:t>
            </a:r>
            <a:r>
              <a:rPr lang="de-DE" sz="2000" b="0" i="0" u="none" strike="noStrike" cap="none" dirty="0">
                <a:solidFill>
                  <a:srgbClr val="3F3F3F"/>
                </a:solidFill>
                <a:latin typeface="Aptos" panose="020B0004020202020204" pitchFamily="34" charset="0"/>
                <a:sym typeface="Arial"/>
              </a:rPr>
              <a:t> erfüllen</a:t>
            </a:r>
            <a:r>
              <a:rPr lang="de-DE" sz="2000" b="1" i="0" u="none" strike="noStrike" cap="none" dirty="0">
                <a:solidFill>
                  <a:srgbClr val="3F3F3F"/>
                </a:solidFill>
                <a:latin typeface="Aptos" panose="020B0004020202020204" pitchFamily="34" charset="0"/>
                <a:sym typeface="Arial"/>
              </a:rPr>
              <a:t>.</a:t>
            </a:r>
            <a:endParaRPr dirty="0">
              <a:latin typeface="Aptos" panose="020B0004020202020204" pitchFamily="34" charset="0"/>
            </a:endParaRPr>
          </a:p>
          <a:p>
            <a:pPr marL="581025" marR="0" lvl="0" indent="-342900" algn="l" rtl="0">
              <a:lnSpc>
                <a:spcPct val="90000"/>
              </a:lnSpc>
              <a:spcBef>
                <a:spcPts val="1800"/>
              </a:spcBef>
              <a:spcAft>
                <a:spcPts val="0"/>
              </a:spcAft>
              <a:buClr>
                <a:srgbClr val="3F3F3F"/>
              </a:buClr>
              <a:buSzPct val="100000"/>
              <a:buFont typeface="Arial" panose="020B0604020202020204" pitchFamily="34" charset="0"/>
              <a:buChar char="•"/>
            </a:pPr>
            <a:r>
              <a:rPr lang="de-DE" sz="2000" b="1" i="0" u="none" strike="noStrike" cap="none" dirty="0">
                <a:solidFill>
                  <a:srgbClr val="3F3F3F"/>
                </a:solidFill>
                <a:latin typeface="Aptos" panose="020B0004020202020204" pitchFamily="34" charset="0"/>
                <a:sym typeface="Arial"/>
              </a:rPr>
              <a:t>Verfügbarkeit von Teilen und Zubehör:</a:t>
            </a:r>
            <a:endParaRPr dirty="0">
              <a:latin typeface="Aptos" panose="020B0004020202020204" pitchFamily="34" charset="0"/>
            </a:endParaRPr>
          </a:p>
          <a:p>
            <a:pPr marL="581025" marR="0" lvl="0" indent="-342900" algn="l" rtl="0">
              <a:lnSpc>
                <a:spcPct val="90000"/>
              </a:lnSpc>
              <a:spcBef>
                <a:spcPts val="1800"/>
              </a:spcBef>
              <a:spcAft>
                <a:spcPts val="0"/>
              </a:spcAft>
              <a:buClr>
                <a:srgbClr val="3F3F3F"/>
              </a:buClr>
              <a:buSzPct val="100000"/>
              <a:buFont typeface="Courier New" panose="02070309020205020404" pitchFamily="49" charset="0"/>
              <a:buChar char="o"/>
            </a:pPr>
            <a:r>
              <a:rPr lang="de-DE" sz="2000" b="1" i="0" u="none" strike="noStrike" cap="none" dirty="0">
                <a:solidFill>
                  <a:srgbClr val="3F3F3F"/>
                </a:solidFill>
                <a:latin typeface="Aptos" panose="020B0004020202020204" pitchFamily="34" charset="0"/>
                <a:sym typeface="Arial"/>
              </a:rPr>
              <a:t>Ersatzteile </a:t>
            </a:r>
            <a:r>
              <a:rPr lang="de-DE" sz="2000" b="0" i="0" u="none" strike="noStrike" cap="none" dirty="0">
                <a:solidFill>
                  <a:srgbClr val="3F3F3F"/>
                </a:solidFill>
                <a:latin typeface="Aptos" panose="020B0004020202020204" pitchFamily="34" charset="0"/>
                <a:sym typeface="Arial"/>
              </a:rPr>
              <a:t>müssen </a:t>
            </a:r>
            <a:r>
              <a:rPr lang="de-DE" sz="2000" b="1" i="0" u="none" strike="noStrike" cap="none" dirty="0">
                <a:solidFill>
                  <a:srgbClr val="3F3F3F"/>
                </a:solidFill>
                <a:latin typeface="Aptos" panose="020B0004020202020204" pitchFamily="34" charset="0"/>
                <a:sym typeface="Arial"/>
              </a:rPr>
              <a:t>mindestens 2 Jahre </a:t>
            </a:r>
            <a:r>
              <a:rPr lang="de-DE" sz="2000" b="0" i="0" u="none" strike="noStrike" cap="none" dirty="0">
                <a:solidFill>
                  <a:srgbClr val="3F3F3F"/>
                </a:solidFill>
                <a:latin typeface="Aptos" panose="020B0004020202020204" pitchFamily="34" charset="0"/>
                <a:sym typeface="Arial"/>
              </a:rPr>
              <a:t>nach Lieferung oder Vertragsdauer verfügbar sein.</a:t>
            </a:r>
            <a:endParaRPr dirty="0">
              <a:latin typeface="Aptos" panose="020B0004020202020204" pitchFamily="34" charset="0"/>
            </a:endParaRPr>
          </a:p>
          <a:p>
            <a:pPr marL="581025" marR="0" lvl="0" indent="-342900" algn="l" rtl="0">
              <a:lnSpc>
                <a:spcPct val="90000"/>
              </a:lnSpc>
              <a:spcBef>
                <a:spcPts val="1800"/>
              </a:spcBef>
              <a:spcAft>
                <a:spcPts val="0"/>
              </a:spcAft>
              <a:buClr>
                <a:srgbClr val="3F3F3F"/>
              </a:buClr>
              <a:buSzPct val="100000"/>
              <a:buFont typeface="Courier New" panose="02070309020205020404" pitchFamily="49" charset="0"/>
              <a:buChar char="o"/>
            </a:pPr>
            <a:r>
              <a:rPr lang="de-DE" sz="2000" b="0" i="0" u="none" strike="noStrike" cap="none" dirty="0">
                <a:solidFill>
                  <a:srgbClr val="3F3F3F"/>
                </a:solidFill>
                <a:latin typeface="Aptos" panose="020B0004020202020204" pitchFamily="34" charset="0"/>
                <a:sym typeface="Arial"/>
              </a:rPr>
              <a:t>Eine </a:t>
            </a:r>
            <a:r>
              <a:rPr lang="de-DE" sz="2000" b="1" i="0" u="none" strike="noStrike" cap="none" dirty="0">
                <a:solidFill>
                  <a:srgbClr val="3F3F3F"/>
                </a:solidFill>
                <a:latin typeface="Aptos" panose="020B0004020202020204" pitchFamily="34" charset="0"/>
                <a:sym typeface="Arial"/>
              </a:rPr>
              <a:t>Preisliste </a:t>
            </a:r>
            <a:r>
              <a:rPr lang="de-DE" sz="2000" b="0" i="0" u="none" strike="noStrike" cap="none" dirty="0">
                <a:solidFill>
                  <a:srgbClr val="3F3F3F"/>
                </a:solidFill>
                <a:latin typeface="Aptos" panose="020B0004020202020204" pitchFamily="34" charset="0"/>
                <a:sym typeface="Arial"/>
              </a:rPr>
              <a:t>für diese Teile muss beigefügt werden. </a:t>
            </a:r>
            <a:endParaRPr dirty="0">
              <a:latin typeface="Aptos" panose="020B0004020202020204" pitchFamily="34" charset="0"/>
            </a:endParaRPr>
          </a:p>
          <a:p>
            <a:pPr marL="228600" marR="0" lvl="0" indent="0" algn="l" rtl="0">
              <a:lnSpc>
                <a:spcPct val="90000"/>
              </a:lnSpc>
              <a:spcBef>
                <a:spcPts val="1800"/>
              </a:spcBef>
              <a:spcAft>
                <a:spcPts val="0"/>
              </a:spcAft>
              <a:buClr>
                <a:srgbClr val="3F3F3F"/>
              </a:buClr>
              <a:buSzPct val="100000"/>
              <a:buFont typeface="Arial"/>
              <a:buNone/>
            </a:pPr>
            <a:endParaRPr sz="2000" b="1" i="0" u="none" strike="noStrike" cap="none" dirty="0">
              <a:solidFill>
                <a:srgbClr val="3F3F3F"/>
              </a:solidFill>
              <a:latin typeface="Aptos" panose="020B0004020202020204" pitchFamily="34" charset="0"/>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3ce18c63468_0_11"/>
          <p:cNvSpPr txBox="1">
            <a:spLocks noGrp="1"/>
          </p:cNvSpPr>
          <p:nvPr>
            <p:ph type="body" idx="1"/>
          </p:nvPr>
        </p:nvSpPr>
        <p:spPr>
          <a:xfrm>
            <a:off x="385121" y="2277862"/>
            <a:ext cx="4490700" cy="7524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solidFill>
                  <a:srgbClr val="035854"/>
                </a:solidFill>
                <a:latin typeface="Aptos" panose="020B0004020202020204" pitchFamily="34" charset="0"/>
              </a:rPr>
              <a:t>Zuschlagskriterien</a:t>
            </a:r>
            <a:r>
              <a:rPr lang="de-DE" b="1" dirty="0">
                <a:solidFill>
                  <a:srgbClr val="035854"/>
                </a:solidFill>
                <a:latin typeface="Aptos" panose="020B0004020202020204" pitchFamily="34" charset="0"/>
                <a:sym typeface="Arial"/>
              </a:rPr>
              <a:t>:</a:t>
            </a:r>
            <a:endParaRPr dirty="0">
              <a:latin typeface="Aptos" panose="020B0004020202020204" pitchFamily="34" charset="0"/>
            </a:endParaRPr>
          </a:p>
        </p:txBody>
      </p:sp>
      <p:sp>
        <p:nvSpPr>
          <p:cNvPr id="210" name="Google Shape;210;g3ce18c63468_0_11"/>
          <p:cNvSpPr txBox="1">
            <a:spLocks noGrp="1"/>
          </p:cNvSpPr>
          <p:nvPr>
            <p:ph type="title"/>
          </p:nvPr>
        </p:nvSpPr>
        <p:spPr>
          <a:xfrm>
            <a:off x="581834" y="484741"/>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3. </a:t>
            </a:r>
            <a:r>
              <a:rPr lang="de-DE" dirty="0">
                <a:latin typeface="Aptos Serif" panose="02020604070405020304" pitchFamily="18" charset="0"/>
                <a:cs typeface="Aptos Serif" panose="02020604070405020304" pitchFamily="18" charset="0"/>
              </a:rPr>
              <a:t>EU-GPP-Kriterien für Textilien und Leder</a:t>
            </a:r>
            <a:endParaRPr dirty="0">
              <a:latin typeface="Aptos Serif" panose="02020604070405020304" pitchFamily="18" charset="0"/>
              <a:ea typeface="Arial"/>
              <a:cs typeface="Aptos Serif" panose="02020604070405020304" pitchFamily="18" charset="0"/>
              <a:sym typeface="Arial"/>
            </a:endParaRPr>
          </a:p>
        </p:txBody>
      </p:sp>
      <p:grpSp>
        <p:nvGrpSpPr>
          <p:cNvPr id="211" name="Google Shape;211;g3ce18c63468_0_11"/>
          <p:cNvGrpSpPr/>
          <p:nvPr/>
        </p:nvGrpSpPr>
        <p:grpSpPr>
          <a:xfrm>
            <a:off x="676310" y="3097695"/>
            <a:ext cx="10964316" cy="3302575"/>
            <a:chOff x="176" y="0"/>
            <a:chExt cx="10964316" cy="3302575"/>
          </a:xfrm>
        </p:grpSpPr>
        <p:sp>
          <p:nvSpPr>
            <p:cNvPr id="212" name="Google Shape;212;g3ce18c63468_0_11"/>
            <p:cNvSpPr/>
            <p:nvPr/>
          </p:nvSpPr>
          <p:spPr>
            <a:xfrm>
              <a:off x="176" y="0"/>
              <a:ext cx="634200" cy="634200"/>
            </a:xfrm>
            <a:prstGeom prst="ellipse">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13" name="Google Shape;213;g3ce18c63468_0_11"/>
            <p:cNvSpPr/>
            <p:nvPr/>
          </p:nvSpPr>
          <p:spPr>
            <a:xfrm>
              <a:off x="63583" y="63407"/>
              <a:ext cx="507300" cy="507300"/>
            </a:xfrm>
            <a:prstGeom prst="chord">
              <a:avLst>
                <a:gd name="adj1" fmla="val 1800000"/>
                <a:gd name="adj2" fmla="val 9000000"/>
              </a:avLst>
            </a:prstGeom>
            <a:solidFill>
              <a:srgbClr val="A7D3DA"/>
            </a:solidFill>
            <a:ln w="25400" cap="flat" cmpd="sng">
              <a:solidFill>
                <a:srgbClr val="A7D3D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14" name="Google Shape;214;g3ce18c63468_0_11"/>
            <p:cNvSpPr/>
            <p:nvPr/>
          </p:nvSpPr>
          <p:spPr>
            <a:xfrm>
              <a:off x="766351" y="634075"/>
              <a:ext cx="1875900" cy="2668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15" name="Google Shape;215;g3ce18c63468_0_11"/>
            <p:cNvSpPr txBox="1"/>
            <p:nvPr/>
          </p:nvSpPr>
          <p:spPr>
            <a:xfrm>
              <a:off x="766351" y="634075"/>
              <a:ext cx="1875900" cy="2668500"/>
            </a:xfrm>
            <a:prstGeom prst="rect">
              <a:avLst/>
            </a:prstGeom>
            <a:noFill/>
            <a:ln>
              <a:noFill/>
            </a:ln>
          </p:spPr>
          <p:txBody>
            <a:bodyPr spcFirstLastPara="1" wrap="square" lIns="45700" tIns="45700" rIns="45700"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a:latin typeface="Aptos" panose="020B0004020202020204" pitchFamily="34" charset="0"/>
                </a:rPr>
                <a:t>Punkte werden für jede 10 %ige Überschreitung des Mindestanteils an IPM oder Bio-Baumwolle vergeben.</a:t>
              </a:r>
              <a:endParaRPr sz="1800" b="0" i="0" u="none" strike="noStrike" cap="none">
                <a:solidFill>
                  <a:srgbClr val="000000"/>
                </a:solidFill>
                <a:latin typeface="Aptos" panose="020B0004020202020204" pitchFamily="34" charset="0"/>
                <a:sym typeface="Arial"/>
              </a:endParaRPr>
            </a:p>
          </p:txBody>
        </p:sp>
        <p:sp>
          <p:nvSpPr>
            <p:cNvPr id="216" name="Google Shape;216;g3ce18c63468_0_11"/>
            <p:cNvSpPr/>
            <p:nvPr/>
          </p:nvSpPr>
          <p:spPr>
            <a:xfrm>
              <a:off x="766351" y="0"/>
              <a:ext cx="1875900" cy="63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17" name="Google Shape;217;g3ce18c63468_0_11"/>
            <p:cNvSpPr txBox="1"/>
            <p:nvPr/>
          </p:nvSpPr>
          <p:spPr>
            <a:xfrm>
              <a:off x="766351" y="0"/>
              <a:ext cx="1875900" cy="634200"/>
            </a:xfrm>
            <a:prstGeom prst="rect">
              <a:avLst/>
            </a:prstGeom>
            <a:noFill/>
            <a:ln>
              <a:noFill/>
            </a:ln>
          </p:spPr>
          <p:txBody>
            <a:bodyPr spcFirstLastPara="1" wrap="square" lIns="45700" tIns="45700" rIns="45700" bIns="45700" anchor="b"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b="1">
                  <a:solidFill>
                    <a:srgbClr val="035854"/>
                  </a:solidFill>
                  <a:latin typeface="Aptos" panose="020B0004020202020204" pitchFamily="34" charset="0"/>
                </a:rPr>
                <a:t>Anteil Biobaumwolle</a:t>
              </a:r>
              <a:r>
                <a:rPr lang="de-DE" sz="1800" b="1" i="0" u="none" strike="noStrike" cap="none">
                  <a:solidFill>
                    <a:srgbClr val="035854"/>
                  </a:solidFill>
                  <a:latin typeface="Aptos" panose="020B0004020202020204" pitchFamily="34" charset="0"/>
                  <a:sym typeface="Arial"/>
                </a:rPr>
                <a:t> </a:t>
              </a:r>
              <a:endParaRPr>
                <a:latin typeface="Aptos" panose="020B0004020202020204" pitchFamily="34" charset="0"/>
              </a:endParaRPr>
            </a:p>
          </p:txBody>
        </p:sp>
        <p:sp>
          <p:nvSpPr>
            <p:cNvPr id="218" name="Google Shape;218;g3ce18c63468_0_11"/>
            <p:cNvSpPr/>
            <p:nvPr/>
          </p:nvSpPr>
          <p:spPr>
            <a:xfrm>
              <a:off x="2790159" y="0"/>
              <a:ext cx="634200" cy="634200"/>
            </a:xfrm>
            <a:prstGeom prst="ellipse">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19" name="Google Shape;219;g3ce18c63468_0_11"/>
            <p:cNvSpPr/>
            <p:nvPr/>
          </p:nvSpPr>
          <p:spPr>
            <a:xfrm>
              <a:off x="2630930" y="1404730"/>
              <a:ext cx="507300" cy="507300"/>
            </a:xfrm>
            <a:prstGeom prst="chord">
              <a:avLst>
                <a:gd name="adj1" fmla="val 0"/>
                <a:gd name="adj2" fmla="val 10800000"/>
              </a:avLst>
            </a:prstGeom>
            <a:solidFill>
              <a:schemeClr val="l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0" name="Google Shape;220;g3ce18c63468_0_11"/>
            <p:cNvSpPr/>
            <p:nvPr/>
          </p:nvSpPr>
          <p:spPr>
            <a:xfrm>
              <a:off x="3540431" y="634075"/>
              <a:ext cx="1875900" cy="2668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1" name="Google Shape;221;g3ce18c63468_0_11"/>
            <p:cNvSpPr txBox="1"/>
            <p:nvPr/>
          </p:nvSpPr>
          <p:spPr>
            <a:xfrm>
              <a:off x="3540431" y="634075"/>
              <a:ext cx="1875900" cy="2668500"/>
            </a:xfrm>
            <a:prstGeom prst="rect">
              <a:avLst/>
            </a:prstGeom>
            <a:noFill/>
            <a:ln>
              <a:noFill/>
            </a:ln>
          </p:spPr>
          <p:txBody>
            <a:bodyPr spcFirstLastPara="1" wrap="square" lIns="45700" tIns="45700" rIns="45700"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a:latin typeface="Aptos" panose="020B0004020202020204" pitchFamily="34" charset="0"/>
                </a:rPr>
                <a:t>Punkte für jede +10 % über Mindestanteil an recyceltem Polyester/Nylon.</a:t>
              </a:r>
              <a:r>
                <a:rPr lang="de-DE" sz="1800" b="0" i="0" u="none" strike="noStrike" cap="none">
                  <a:solidFill>
                    <a:srgbClr val="000000"/>
                  </a:solidFill>
                  <a:latin typeface="Aptos" panose="020B0004020202020204" pitchFamily="34" charset="0"/>
                  <a:sym typeface="Arial"/>
                </a:rPr>
                <a:t> </a:t>
              </a:r>
              <a:endParaRPr>
                <a:latin typeface="Aptos" panose="020B0004020202020204" pitchFamily="34" charset="0"/>
              </a:endParaRPr>
            </a:p>
          </p:txBody>
        </p:sp>
        <p:sp>
          <p:nvSpPr>
            <p:cNvPr id="222" name="Google Shape;222;g3ce18c63468_0_11"/>
            <p:cNvSpPr/>
            <p:nvPr/>
          </p:nvSpPr>
          <p:spPr>
            <a:xfrm>
              <a:off x="3540431" y="0"/>
              <a:ext cx="1875900" cy="63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1800" b="1">
                  <a:solidFill>
                    <a:srgbClr val="035854"/>
                  </a:solidFill>
                  <a:latin typeface="Aptos" panose="020B0004020202020204" pitchFamily="34" charset="0"/>
                </a:rPr>
                <a:t>Anteil</a:t>
              </a:r>
              <a:r>
                <a:rPr lang="de-DE">
                  <a:latin typeface="Aptos" panose="020B0004020202020204" pitchFamily="34" charset="0"/>
                </a:rPr>
                <a:t> </a:t>
              </a:r>
              <a:r>
                <a:rPr lang="de-DE" sz="1800" b="1">
                  <a:solidFill>
                    <a:srgbClr val="035854"/>
                  </a:solidFill>
                  <a:latin typeface="Aptos" panose="020B0004020202020204" pitchFamily="34" charset="0"/>
                </a:rPr>
                <a:t>Recyclingmaterial</a:t>
              </a:r>
              <a:endParaRPr>
                <a:latin typeface="Aptos" panose="020B0004020202020204" pitchFamily="34" charset="0"/>
              </a:endParaRPr>
            </a:p>
          </p:txBody>
        </p:sp>
        <p:sp>
          <p:nvSpPr>
            <p:cNvPr id="223" name="Google Shape;223;g3ce18c63468_0_11"/>
            <p:cNvSpPr/>
            <p:nvPr/>
          </p:nvSpPr>
          <p:spPr>
            <a:xfrm>
              <a:off x="5548337" y="0"/>
              <a:ext cx="634200" cy="634200"/>
            </a:xfrm>
            <a:prstGeom prst="ellipse">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4" name="Google Shape;224;g3ce18c63468_0_11"/>
            <p:cNvSpPr/>
            <p:nvPr/>
          </p:nvSpPr>
          <p:spPr>
            <a:xfrm>
              <a:off x="5611745" y="63407"/>
              <a:ext cx="507300" cy="507300"/>
            </a:xfrm>
            <a:prstGeom prst="chord">
              <a:avLst>
                <a:gd name="adj1" fmla="val 19800000"/>
                <a:gd name="adj2" fmla="val 12600000"/>
              </a:avLst>
            </a:prstGeom>
            <a:blipFill rotWithShape="1">
              <a:blip r:embed="rId5">
                <a:alphaModFix/>
              </a:blip>
              <a:stretch>
                <a:fillRect/>
              </a:stretch>
            </a:blipFill>
            <a:ln w="25400" cap="flat" cmpd="sng">
              <a:solidFill>
                <a:srgbClr val="A7D3D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5" name="Google Shape;225;g3ce18c63468_0_11"/>
            <p:cNvSpPr/>
            <p:nvPr/>
          </p:nvSpPr>
          <p:spPr>
            <a:xfrm>
              <a:off x="6314512" y="634075"/>
              <a:ext cx="1875900" cy="2668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6" name="Google Shape;226;g3ce18c63468_0_11"/>
            <p:cNvSpPr txBox="1"/>
            <p:nvPr/>
          </p:nvSpPr>
          <p:spPr>
            <a:xfrm>
              <a:off x="6314512" y="634075"/>
              <a:ext cx="1875900" cy="2668500"/>
            </a:xfrm>
            <a:prstGeom prst="rect">
              <a:avLst/>
            </a:prstGeom>
            <a:noFill/>
            <a:ln>
              <a:noFill/>
            </a:ln>
          </p:spPr>
          <p:txBody>
            <a:bodyPr spcFirstLastPara="1" wrap="square" lIns="45700" tIns="45700" rIns="45700"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a:latin typeface="Aptos" panose="020B0004020202020204" pitchFamily="34" charset="0"/>
                </a:rPr>
                <a:t>Punkte für die Beschränkung gefährlicher Stoffe in verschiedenen Phasen der Herstellung</a:t>
              </a:r>
              <a:endParaRPr sz="1800" b="0" i="0" u="none" strike="noStrike" cap="none">
                <a:solidFill>
                  <a:srgbClr val="000000"/>
                </a:solidFill>
                <a:latin typeface="Aptos" panose="020B0004020202020204" pitchFamily="34" charset="0"/>
                <a:sym typeface="Arial"/>
              </a:endParaRPr>
            </a:p>
          </p:txBody>
        </p:sp>
        <p:sp>
          <p:nvSpPr>
            <p:cNvPr id="227" name="Google Shape;227;g3ce18c63468_0_11"/>
            <p:cNvSpPr/>
            <p:nvPr/>
          </p:nvSpPr>
          <p:spPr>
            <a:xfrm>
              <a:off x="6314512" y="0"/>
              <a:ext cx="1875900" cy="63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28" name="Google Shape;228;g3ce18c63468_0_11"/>
            <p:cNvSpPr txBox="1"/>
            <p:nvPr/>
          </p:nvSpPr>
          <p:spPr>
            <a:xfrm>
              <a:off x="6314512" y="0"/>
              <a:ext cx="1875900" cy="634200"/>
            </a:xfrm>
            <a:prstGeom prst="rect">
              <a:avLst/>
            </a:prstGeom>
            <a:noFill/>
            <a:ln>
              <a:noFill/>
            </a:ln>
          </p:spPr>
          <p:txBody>
            <a:bodyPr spcFirstLastPara="1" wrap="square" lIns="45700" tIns="45700" rIns="45700" bIns="45700" anchor="b"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b="1">
                  <a:solidFill>
                    <a:srgbClr val="035854"/>
                  </a:solidFill>
                  <a:latin typeface="Aptos" panose="020B0004020202020204" pitchFamily="34" charset="0"/>
                </a:rPr>
                <a:t>Einschränkung der Verwendung von Chemikalien</a:t>
              </a:r>
              <a:endParaRPr sz="1800" b="1" i="0" u="none" strike="noStrike" cap="none">
                <a:solidFill>
                  <a:srgbClr val="035854"/>
                </a:solidFill>
                <a:latin typeface="Aptos" panose="020B0004020202020204" pitchFamily="34" charset="0"/>
                <a:sym typeface="Arial"/>
              </a:endParaRPr>
            </a:p>
          </p:txBody>
        </p:sp>
        <p:sp>
          <p:nvSpPr>
            <p:cNvPr id="229" name="Google Shape;229;g3ce18c63468_0_11"/>
            <p:cNvSpPr/>
            <p:nvPr/>
          </p:nvSpPr>
          <p:spPr>
            <a:xfrm>
              <a:off x="8322418" y="0"/>
              <a:ext cx="634200" cy="634200"/>
            </a:xfrm>
            <a:prstGeom prst="ellipse">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30" name="Google Shape;230;g3ce18c63468_0_11"/>
            <p:cNvSpPr/>
            <p:nvPr/>
          </p:nvSpPr>
          <p:spPr>
            <a:xfrm>
              <a:off x="8385825" y="63407"/>
              <a:ext cx="507300" cy="507300"/>
            </a:xfrm>
            <a:prstGeom prst="chord">
              <a:avLst>
                <a:gd name="adj1" fmla="val 16200000"/>
                <a:gd name="adj2" fmla="val 16200000"/>
              </a:avLst>
            </a:prstGeom>
            <a:blipFill rotWithShape="1">
              <a:blip r:embed="rId6">
                <a:alphaModFix/>
              </a:blip>
              <a:stretch>
                <a:fillRect/>
              </a:stretch>
            </a:blipFill>
            <a:ln w="25400" cap="flat" cmpd="sng">
              <a:solidFill>
                <a:srgbClr val="A7D3D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31" name="Google Shape;231;g3ce18c63468_0_11"/>
            <p:cNvSpPr/>
            <p:nvPr/>
          </p:nvSpPr>
          <p:spPr>
            <a:xfrm>
              <a:off x="9088592" y="634075"/>
              <a:ext cx="1875900" cy="2668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32" name="Google Shape;232;g3ce18c63468_0_11"/>
            <p:cNvSpPr txBox="1"/>
            <p:nvPr/>
          </p:nvSpPr>
          <p:spPr>
            <a:xfrm>
              <a:off x="9088592" y="634075"/>
              <a:ext cx="1875900" cy="2668500"/>
            </a:xfrm>
            <a:prstGeom prst="rect">
              <a:avLst/>
            </a:prstGeom>
            <a:noFill/>
            <a:ln>
              <a:noFill/>
            </a:ln>
          </p:spPr>
          <p:txBody>
            <a:bodyPr spcFirstLastPara="1" wrap="square" lIns="45700" tIns="45700" rIns="45700"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a:latin typeface="Aptos" panose="020B0004020202020204" pitchFamily="34" charset="0"/>
                </a:rPr>
                <a:t>Auf Kleidungsstücken müssen Logos/IDs ohne Beschädigung entfernt oder überdruckt werden können.</a:t>
              </a:r>
              <a:endParaRPr>
                <a:latin typeface="Aptos" panose="020B0004020202020204" pitchFamily="34" charset="0"/>
              </a:endParaRPr>
            </a:p>
          </p:txBody>
        </p:sp>
        <p:sp>
          <p:nvSpPr>
            <p:cNvPr id="233" name="Google Shape;233;g3ce18c63468_0_11"/>
            <p:cNvSpPr/>
            <p:nvPr/>
          </p:nvSpPr>
          <p:spPr>
            <a:xfrm>
              <a:off x="9088592" y="0"/>
              <a:ext cx="1875900" cy="634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234" name="Google Shape;234;g3ce18c63468_0_11"/>
            <p:cNvSpPr txBox="1"/>
            <p:nvPr/>
          </p:nvSpPr>
          <p:spPr>
            <a:xfrm>
              <a:off x="9088592" y="0"/>
              <a:ext cx="1875900" cy="634200"/>
            </a:xfrm>
            <a:prstGeom prst="rect">
              <a:avLst/>
            </a:prstGeom>
            <a:noFill/>
            <a:ln>
              <a:noFill/>
            </a:ln>
          </p:spPr>
          <p:txBody>
            <a:bodyPr spcFirstLastPara="1" wrap="square" lIns="45700" tIns="45700" rIns="45700" bIns="45700" anchor="b"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b="1" i="0" u="none" strike="noStrike" cap="none">
                  <a:solidFill>
                    <a:srgbClr val="035854"/>
                  </a:solidFill>
                  <a:latin typeface="Aptos" panose="020B0004020202020204" pitchFamily="34" charset="0"/>
                  <a:sym typeface="Arial"/>
                </a:rPr>
                <a:t>Design for Reuse &amp; Recycling </a:t>
              </a:r>
              <a:endParaRPr>
                <a:latin typeface="Aptos" panose="020B0004020202020204" pitchFamily="34"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2"/>
          <p:cNvSpPr txBox="1">
            <a:spLocks noGrp="1"/>
          </p:cNvSpPr>
          <p:nvPr>
            <p:ph type="title"/>
          </p:nvPr>
        </p:nvSpPr>
        <p:spPr>
          <a:xfrm>
            <a:off x="594360" y="49529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Textilien und Leder</a:t>
            </a:r>
            <a:endParaRPr dirty="0">
              <a:latin typeface="Aptos Serif" panose="02020604070405020304" pitchFamily="18" charset="0"/>
              <a:cs typeface="Aptos Serif" panose="02020604070405020304" pitchFamily="18" charset="0"/>
            </a:endParaRPr>
          </a:p>
        </p:txBody>
      </p:sp>
      <p:sp>
        <p:nvSpPr>
          <p:cNvPr id="241" name="Google Shape;241;p42"/>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sz="2800" dirty="0">
                <a:latin typeface="Aptos" panose="020B0004020202020204" pitchFamily="34" charset="0"/>
              </a:rPr>
              <a:t>Die Textil-Lieferkette ist aufgrund ihrer Struktur häufig </a:t>
            </a:r>
            <a:r>
              <a:rPr lang="de-DE" sz="2800" b="1" dirty="0">
                <a:latin typeface="Aptos" panose="020B0004020202020204" pitchFamily="34" charset="0"/>
              </a:rPr>
              <a:t>Risiken der Verletzung von Menschenrechten und grundlegenden Arbeitnehmerrechten </a:t>
            </a:r>
            <a:r>
              <a:rPr lang="de-DE" sz="2800" dirty="0">
                <a:latin typeface="Aptos" panose="020B0004020202020204" pitchFamily="34" charset="0"/>
              </a:rPr>
              <a:t>ausgesetzt</a:t>
            </a:r>
            <a:r>
              <a:rPr lang="de-DE" sz="2800" b="1" dirty="0">
                <a:latin typeface="Aptos" panose="020B0004020202020204" pitchFamily="34" charset="0"/>
              </a:rPr>
              <a:t>.</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sz="2800" b="1" dirty="0">
              <a:latin typeface="Aptos" panose="020B0004020202020204" pitchFamily="34" charset="0"/>
            </a:endParaRPr>
          </a:p>
        </p:txBody>
      </p:sp>
      <p:sp>
        <p:nvSpPr>
          <p:cNvPr id="242" name="Google Shape;242;p42"/>
          <p:cNvSpPr txBox="1">
            <a:spLocks noGrp="1"/>
          </p:cNvSpPr>
          <p:nvPr>
            <p:ph type="body" idx="2"/>
          </p:nvPr>
        </p:nvSpPr>
        <p:spPr>
          <a:xfrm>
            <a:off x="7448811" y="2770703"/>
            <a:ext cx="4490827" cy="2985239"/>
          </a:xfrm>
          <a:prstGeom prst="rect">
            <a:avLst/>
          </a:prstGeom>
          <a:noFill/>
          <a:ln>
            <a:noFill/>
          </a:ln>
        </p:spPr>
        <p:txBody>
          <a:bodyPr spcFirstLastPara="1" wrap="square" lIns="0" tIns="45700" rIns="0" bIns="0" anchor="t" anchorCtr="0">
            <a:normAutofit fontScale="92500"/>
          </a:bodyPr>
          <a:lstStyle/>
          <a:p>
            <a:pPr marL="457200" lvl="0" indent="-228600" algn="l" rtl="0">
              <a:lnSpc>
                <a:spcPct val="90000"/>
              </a:lnSpc>
              <a:spcBef>
                <a:spcPts val="1800"/>
              </a:spcBef>
              <a:spcAft>
                <a:spcPts val="0"/>
              </a:spcAft>
              <a:buClr>
                <a:srgbClr val="3F3F3F"/>
              </a:buClr>
              <a:buSzPts val="2000"/>
              <a:buFont typeface="Arial"/>
              <a:buNone/>
            </a:pPr>
            <a:r>
              <a:rPr lang="de-DE" sz="2800">
                <a:latin typeface="Aptos" panose="020B0004020202020204" pitchFamily="34" charset="0"/>
              </a:rPr>
              <a:t>Durch </a:t>
            </a:r>
            <a:r>
              <a:rPr lang="de-DE" sz="2800" b="1">
                <a:latin typeface="Aptos" panose="020B0004020202020204" pitchFamily="34" charset="0"/>
              </a:rPr>
              <a:t>die Integration sozialer Kriterien in Bezug auf Menschenrechte, Arbeitnehmerrechte und Arbeitsbedingungen </a:t>
            </a:r>
            <a:r>
              <a:rPr lang="de-DE" sz="2800">
                <a:latin typeface="Aptos" panose="020B0004020202020204" pitchFamily="34" charset="0"/>
              </a:rPr>
              <a:t>ist es möglich, diese Aspekte der Lieferkette anzugehen. </a:t>
            </a:r>
            <a:endParaRPr>
              <a:latin typeface="Aptos" panose="020B0004020202020204" pitchFamily="34" charset="0"/>
            </a:endParaRPr>
          </a:p>
        </p:txBody>
      </p:sp>
      <p:sp>
        <p:nvSpPr>
          <p:cNvPr id="243" name="Google Shape;243;p42"/>
          <p:cNvSpPr txBox="1"/>
          <p:nvPr/>
        </p:nvSpPr>
        <p:spPr>
          <a:xfrm>
            <a:off x="341906" y="2128879"/>
            <a:ext cx="4490827" cy="752475"/>
          </a:xfrm>
          <a:prstGeom prst="rect">
            <a:avLst/>
          </a:prstGeom>
          <a:noFill/>
          <a:ln>
            <a:noFill/>
          </a:ln>
        </p:spPr>
        <p:txBody>
          <a:bodyPr spcFirstLastPara="1" wrap="square" lIns="0" tIns="45700" rIns="0" bIns="0" anchor="t" anchorCtr="0">
            <a:normAutofit/>
          </a:bodyPr>
          <a:lstStyle/>
          <a:p>
            <a:pPr marL="457200" marR="0" lvl="0" indent="-228600" algn="l" rtl="0">
              <a:lnSpc>
                <a:spcPct val="90000"/>
              </a:lnSpc>
              <a:spcBef>
                <a:spcPts val="1800"/>
              </a:spcBef>
              <a:spcAft>
                <a:spcPts val="0"/>
              </a:spcAft>
              <a:buClr>
                <a:srgbClr val="3F3F3F"/>
              </a:buClr>
              <a:buSzPts val="2000"/>
              <a:buFont typeface="Arial"/>
              <a:buNone/>
            </a:pPr>
            <a:r>
              <a:rPr lang="de-DE" sz="2000" b="1" i="0" u="none" strike="noStrike" cap="none">
                <a:solidFill>
                  <a:srgbClr val="035854"/>
                </a:solidFill>
                <a:latin typeface="Aptos" panose="020B0004020202020204" pitchFamily="34" charset="0"/>
                <a:sym typeface="Arial"/>
              </a:rPr>
              <a:t>SOZIALKRITERIEN:</a:t>
            </a:r>
            <a:endParaRPr>
              <a:latin typeface="Aptos" panose="020B0004020202020204" pitchFamily="34" charset="0"/>
            </a:endParaRPr>
          </a:p>
        </p:txBody>
      </p:sp>
      <p:sp>
        <p:nvSpPr>
          <p:cNvPr id="244" name="Google Shape;244;p42"/>
          <p:cNvSpPr/>
          <p:nvPr/>
        </p:nvSpPr>
        <p:spPr>
          <a:xfrm>
            <a:off x="5483542" y="4158642"/>
            <a:ext cx="1691013" cy="1096259"/>
          </a:xfrm>
          <a:prstGeom prst="stripedRightArrow">
            <a:avLst>
              <a:gd name="adj1" fmla="val 50000"/>
              <a:gd name="adj2" fmla="val 50000"/>
            </a:avLst>
          </a:prstGeom>
          <a:solidFill>
            <a:schemeClr val="accent1"/>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3"/>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a:latin typeface="Aptos Serif" panose="02020604070405020304" pitchFamily="18" charset="0"/>
                <a:cs typeface="Aptos Serif" panose="02020604070405020304" pitchFamily="18" charset="0"/>
              </a:rPr>
              <a:t>Soziale Kriterien</a:t>
            </a:r>
            <a:endParaRPr>
              <a:latin typeface="Aptos Serif" panose="02020604070405020304" pitchFamily="18" charset="0"/>
              <a:cs typeface="Aptos Serif" panose="02020604070405020304" pitchFamily="18" charset="0"/>
            </a:endParaRPr>
          </a:p>
        </p:txBody>
      </p:sp>
      <p:sp>
        <p:nvSpPr>
          <p:cNvPr id="250" name="Google Shape;250;p43"/>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accent4"/>
              </a:buClr>
              <a:buSzPts val="2400"/>
              <a:buNone/>
            </a:pPr>
            <a:r>
              <a:rPr lang="de-DE" dirty="0">
                <a:latin typeface="Aptos" panose="020B0004020202020204" pitchFamily="34" charset="0"/>
              </a:rPr>
              <a:t>Grundlegende Übereinkommen der Internationalen Arbeitsorganisation </a:t>
            </a:r>
            <a:r>
              <a:rPr lang="de-DE" b="0" dirty="0">
                <a:latin typeface="Aptos" panose="020B0004020202020204" pitchFamily="34" charset="0"/>
              </a:rPr>
              <a:t>(IAO)</a:t>
            </a:r>
            <a:endParaRPr dirty="0">
              <a:latin typeface="Aptos" panose="020B0004020202020204" pitchFamily="34" charset="0"/>
            </a:endParaRPr>
          </a:p>
        </p:txBody>
      </p:sp>
      <p:pic>
        <p:nvPicPr>
          <p:cNvPr id="251" name="Google Shape;251;p43"/>
          <p:cNvPicPr preferRelativeResize="0">
            <a:picLocks noGrp="1"/>
          </p:cNvPicPr>
          <p:nvPr>
            <p:ph type="pic" idx="2"/>
          </p:nvPr>
        </p:nvPicPr>
        <p:blipFill rotWithShape="1">
          <a:blip r:embed="rId3">
            <a:alphaModFix/>
          </a:blip>
          <a:srcRect l="8970" r="8970"/>
          <a:stretch/>
        </p:blipFill>
        <p:spPr>
          <a:xfrm>
            <a:off x="0" y="-11113"/>
            <a:ext cx="5628068" cy="6858000"/>
          </a:xfrm>
          <a:prstGeom prst="flowChartDelay">
            <a:avLst/>
          </a:prstGeom>
          <a:solidFill>
            <a:srgbClr val="87C3CD"/>
          </a:solid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ce18c63468_0_123"/>
          <p:cNvSpPr txBox="1">
            <a:spLocks noGrp="1"/>
          </p:cNvSpPr>
          <p:nvPr>
            <p:ph type="title"/>
          </p:nvPr>
        </p:nvSpPr>
        <p:spPr>
          <a:xfrm>
            <a:off x="594360" y="461009"/>
            <a:ext cx="90507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Einhaltung der ILO Kernarbeitsnormen</a:t>
            </a:r>
            <a:endParaRPr dirty="0">
              <a:latin typeface="Aptos Serif" panose="02020604070405020304" pitchFamily="18" charset="0"/>
              <a:cs typeface="Aptos Serif" panose="02020604070405020304" pitchFamily="18" charset="0"/>
            </a:endParaRPr>
          </a:p>
        </p:txBody>
      </p:sp>
      <p:sp>
        <p:nvSpPr>
          <p:cNvPr id="258" name="Google Shape;258;g3ce18c63468_0_123"/>
          <p:cNvSpPr txBox="1">
            <a:spLocks noGrp="1"/>
          </p:cNvSpPr>
          <p:nvPr>
            <p:ph type="body" idx="1"/>
          </p:nvPr>
        </p:nvSpPr>
        <p:spPr>
          <a:xfrm>
            <a:off x="594360" y="2167003"/>
            <a:ext cx="4490700" cy="4107000"/>
          </a:xfrm>
          <a:prstGeom prst="rect">
            <a:avLst/>
          </a:prstGeom>
          <a:noFill/>
          <a:ln>
            <a:noFill/>
          </a:ln>
        </p:spPr>
        <p:txBody>
          <a:bodyPr spcFirstLastPara="1" wrap="square" lIns="0" tIns="45700" rIns="0" bIns="0" anchor="t" anchorCtr="0">
            <a:normAutofit fontScale="92500" lnSpcReduction="20000"/>
          </a:bodyPr>
          <a:lstStyle/>
          <a:p>
            <a:pPr marL="457200" lvl="0" indent="-346075" algn="l" rtl="0">
              <a:spcBef>
                <a:spcPts val="1800"/>
              </a:spcBef>
              <a:spcAft>
                <a:spcPts val="0"/>
              </a:spcAft>
              <a:buSzPct val="83333"/>
              <a:buChar char="•"/>
            </a:pPr>
            <a:r>
              <a:rPr lang="de-DE" sz="2400" b="1" dirty="0">
                <a:solidFill>
                  <a:schemeClr val="dk1"/>
                </a:solidFill>
                <a:latin typeface="Aptos" panose="020B0004020202020204" pitchFamily="34" charset="0"/>
              </a:rPr>
              <a:t>ILO (Internationale Arbeitsorganisation): </a:t>
            </a:r>
            <a:r>
              <a:rPr lang="de-DE" sz="2400" dirty="0">
                <a:solidFill>
                  <a:schemeClr val="dk1"/>
                </a:solidFill>
                <a:latin typeface="Aptos" panose="020B0004020202020204" pitchFamily="34" charset="0"/>
              </a:rPr>
              <a:t>Sonderorganisation der UN, die weltweit Standards für faire und sichere Arbeitsbedingungen festlegt.</a:t>
            </a:r>
            <a:br>
              <a:rPr lang="de-DE" sz="2400" dirty="0">
                <a:solidFill>
                  <a:schemeClr val="dk1"/>
                </a:solidFill>
                <a:latin typeface="Aptos" panose="020B0004020202020204" pitchFamily="34" charset="0"/>
              </a:rPr>
            </a:br>
            <a:endParaRPr sz="2400" dirty="0">
              <a:solidFill>
                <a:schemeClr val="dk1"/>
              </a:solidFill>
              <a:latin typeface="Aptos" panose="020B0004020202020204" pitchFamily="34" charset="0"/>
            </a:endParaRPr>
          </a:p>
          <a:p>
            <a:pPr marL="457200" lvl="0" indent="-346075" algn="l" rtl="0">
              <a:spcBef>
                <a:spcPts val="1800"/>
              </a:spcBef>
              <a:spcAft>
                <a:spcPts val="0"/>
              </a:spcAft>
              <a:buSzPct val="83333"/>
              <a:buChar char="•"/>
            </a:pPr>
            <a:r>
              <a:rPr lang="de-DE" sz="2400" b="1" dirty="0">
                <a:solidFill>
                  <a:schemeClr val="dk1"/>
                </a:solidFill>
                <a:latin typeface="Aptos" panose="020B0004020202020204" pitchFamily="34" charset="0"/>
              </a:rPr>
              <a:t>ILO-Kernarbeitsnormen</a:t>
            </a:r>
            <a:r>
              <a:rPr lang="de-DE" sz="2400" dirty="0">
                <a:solidFill>
                  <a:schemeClr val="dk1"/>
                </a:solidFill>
                <a:latin typeface="Aptos" panose="020B0004020202020204" pitchFamily="34" charset="0"/>
              </a:rPr>
              <a:t>: Acht grundlegende Arbeitsrechte, z. B. Verbot von Kinder- und Zwangsarbeit, keine Diskriminierung und das Recht auf Vereinigungsfreiheit und Tarifverhandlungen.</a:t>
            </a:r>
            <a:endParaRPr sz="1100" dirty="0">
              <a:solidFill>
                <a:schemeClr val="dk1"/>
              </a:solidFill>
              <a:latin typeface="Aptos" panose="020B0004020202020204" pitchFamily="34" charset="0"/>
            </a:endParaRPr>
          </a:p>
          <a:p>
            <a:pPr marL="0" lvl="0" indent="0" algn="l" rtl="0">
              <a:lnSpc>
                <a:spcPct val="90000"/>
              </a:lnSpc>
              <a:spcBef>
                <a:spcPts val="1800"/>
              </a:spcBef>
              <a:spcAft>
                <a:spcPts val="0"/>
              </a:spcAft>
              <a:buNone/>
            </a:pPr>
            <a:endParaRPr dirty="0">
              <a:latin typeface="Aptos" panose="020B0004020202020204" pitchFamily="34" charset="0"/>
            </a:endParaRPr>
          </a:p>
        </p:txBody>
      </p:sp>
      <p:sp>
        <p:nvSpPr>
          <p:cNvPr id="259" name="Google Shape;259;g3ce18c63468_0_123"/>
          <p:cNvSpPr txBox="1">
            <a:spLocks noGrp="1"/>
          </p:cNvSpPr>
          <p:nvPr>
            <p:ph type="body" idx="2"/>
          </p:nvPr>
        </p:nvSpPr>
        <p:spPr>
          <a:xfrm>
            <a:off x="5881898" y="2254685"/>
            <a:ext cx="4490700" cy="4019400"/>
          </a:xfrm>
          <a:prstGeom prst="rect">
            <a:avLst/>
          </a:prstGeom>
          <a:noFill/>
          <a:ln>
            <a:noFill/>
          </a:ln>
        </p:spPr>
        <p:txBody>
          <a:bodyPr spcFirstLastPara="1" wrap="square" lIns="0" tIns="45700" rIns="0" bIns="0" anchor="t" anchorCtr="0">
            <a:normAutofit fontScale="92500" lnSpcReduction="10000"/>
          </a:bodyPr>
          <a:lstStyle/>
          <a:p>
            <a:pPr marL="457200" lvl="0" indent="-355599" algn="l" rtl="0">
              <a:lnSpc>
                <a:spcPct val="115000"/>
              </a:lnSpc>
              <a:spcBef>
                <a:spcPts val="0"/>
              </a:spcBef>
              <a:spcAft>
                <a:spcPts val="0"/>
              </a:spcAft>
              <a:buSzPct val="98039"/>
              <a:buChar char="•"/>
            </a:pPr>
            <a:r>
              <a:rPr lang="de-DE" sz="2400" u="sng">
                <a:solidFill>
                  <a:schemeClr val="dk1"/>
                </a:solidFill>
                <a:latin typeface="Aptos" panose="020B0004020202020204" pitchFamily="34" charset="0"/>
              </a:rPr>
              <a:t>Kriterium</a:t>
            </a:r>
            <a:r>
              <a:rPr lang="de-DE" sz="2400">
                <a:solidFill>
                  <a:schemeClr val="dk1"/>
                </a:solidFill>
                <a:latin typeface="Aptos" panose="020B0004020202020204" pitchFamily="34" charset="0"/>
              </a:rPr>
              <a:t> Auftragsausführung: Die Herstellung der Textilien erfolgt entlang der gesamten Produktionskette unter Einhaltung der Kernarbeitsnormen der Internationalen Arbeitsorganisation (ILO Übereinkommen Nr. 29, Nr. 87, Nr. 98, Nr. 100, Nr. 105, Nr. 111, Nr. 138 und Nr. 182).</a:t>
            </a:r>
            <a:endParaRPr sz="2400">
              <a:solidFill>
                <a:schemeClr val="dk1"/>
              </a:solidFill>
              <a:latin typeface="Aptos" panose="020B0004020202020204" pitchFamily="34" charset="0"/>
            </a:endParaRPr>
          </a:p>
          <a:p>
            <a:pPr marL="457200" lvl="0" indent="0" algn="l" rtl="0">
              <a:lnSpc>
                <a:spcPct val="115000"/>
              </a:lnSpc>
              <a:spcBef>
                <a:spcPts val="600"/>
              </a:spcBef>
              <a:spcAft>
                <a:spcPts val="0"/>
              </a:spcAft>
              <a:buNone/>
            </a:pPr>
            <a:endParaRPr sz="2400">
              <a:solidFill>
                <a:schemeClr val="dk1"/>
              </a:solidFill>
              <a:latin typeface="Aptos" panose="020B0004020202020204" pitchFamily="34" charset="0"/>
            </a:endParaRPr>
          </a:p>
          <a:p>
            <a:pPr marL="0" lvl="0" indent="0" algn="l" rtl="0">
              <a:lnSpc>
                <a:spcPct val="90000"/>
              </a:lnSpc>
              <a:spcBef>
                <a:spcPts val="1800"/>
              </a:spcBef>
              <a:spcAft>
                <a:spcPts val="0"/>
              </a:spcAft>
              <a:buNone/>
            </a:pPr>
            <a:endParaRPr sz="2400" b="1">
              <a:solidFill>
                <a:srgbClr val="035854"/>
              </a:solidFill>
              <a:latin typeface="Aptos"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3ce18c63468_0_132"/>
          <p:cNvSpPr txBox="1">
            <a:spLocks noGrp="1"/>
          </p:cNvSpPr>
          <p:nvPr>
            <p:ph type="title"/>
          </p:nvPr>
        </p:nvSpPr>
        <p:spPr>
          <a:xfrm>
            <a:off x="594360" y="278129"/>
            <a:ext cx="90507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Nachweis der Einhaltung</a:t>
            </a:r>
            <a:endParaRPr dirty="0">
              <a:latin typeface="Aptos Serif" panose="02020604070405020304" pitchFamily="18" charset="0"/>
              <a:cs typeface="Aptos Serif" panose="02020604070405020304" pitchFamily="18" charset="0"/>
            </a:endParaRPr>
          </a:p>
        </p:txBody>
      </p:sp>
      <p:sp>
        <p:nvSpPr>
          <p:cNvPr id="266" name="Google Shape;266;g3ce18c63468_0_132"/>
          <p:cNvSpPr txBox="1">
            <a:spLocks noGrp="1"/>
          </p:cNvSpPr>
          <p:nvPr>
            <p:ph type="body" idx="1"/>
          </p:nvPr>
        </p:nvSpPr>
        <p:spPr>
          <a:xfrm>
            <a:off x="594360" y="2167003"/>
            <a:ext cx="4490700" cy="4107000"/>
          </a:xfrm>
          <a:prstGeom prst="rect">
            <a:avLst/>
          </a:prstGeom>
          <a:noFill/>
          <a:ln>
            <a:noFill/>
          </a:ln>
        </p:spPr>
        <p:txBody>
          <a:bodyPr spcFirstLastPara="1" wrap="square" lIns="0" tIns="45700" rIns="0" bIns="0" anchor="t" anchorCtr="0">
            <a:normAutofit fontScale="92500"/>
          </a:bodyPr>
          <a:lstStyle/>
          <a:p>
            <a:pPr marL="457200" lvl="0" indent="-228600" algn="l" rtl="0">
              <a:lnSpc>
                <a:spcPct val="90000"/>
              </a:lnSpc>
              <a:spcBef>
                <a:spcPts val="1800"/>
              </a:spcBef>
              <a:spcAft>
                <a:spcPts val="0"/>
              </a:spcAft>
              <a:buClr>
                <a:srgbClr val="3F3F3F"/>
              </a:buClr>
              <a:buSzPct val="80213"/>
              <a:buFont typeface="Arial"/>
              <a:buNone/>
            </a:pPr>
            <a:r>
              <a:rPr lang="de-DE" sz="2493" dirty="0">
                <a:latin typeface="Aptos" panose="020B0004020202020204" pitchFamily="34" charset="0"/>
              </a:rPr>
              <a:t>Gibt es viele Anbieter auf dem Markt, deren Produkte mit Gütezeichen zertifiziert sind, die die Einhaltung von Arbeits- und Menschenrechten garantieren</a:t>
            </a:r>
            <a:r>
              <a:rPr lang="de-DE" sz="2493" b="0" i="0" dirty="0">
                <a:latin typeface="Aptos" panose="020B0004020202020204" pitchFamily="34" charset="0"/>
                <a:sym typeface="Arial"/>
              </a:rPr>
              <a:t>:</a:t>
            </a:r>
            <a:endParaRPr sz="2493" b="0" i="0" dirty="0">
              <a:latin typeface="Aptos" panose="020B0004020202020204" pitchFamily="34" charset="0"/>
              <a:sym typeface="Arial"/>
            </a:endParaRPr>
          </a:p>
          <a:p>
            <a:pPr marL="0" lvl="0" indent="0" algn="l" rtl="0">
              <a:lnSpc>
                <a:spcPct val="115000"/>
              </a:lnSpc>
              <a:spcBef>
                <a:spcPts val="1400"/>
              </a:spcBef>
              <a:spcAft>
                <a:spcPts val="0"/>
              </a:spcAft>
              <a:buNone/>
            </a:pPr>
            <a:r>
              <a:rPr lang="de-DE" sz="2400" dirty="0">
                <a:solidFill>
                  <a:schemeClr val="dk1"/>
                </a:solidFill>
                <a:latin typeface="Aptos" panose="020B0004020202020204" pitchFamily="34" charset="0"/>
              </a:rPr>
              <a:t>• </a:t>
            </a:r>
            <a:r>
              <a:rPr lang="de-DE" sz="1967" dirty="0">
                <a:solidFill>
                  <a:schemeClr val="dk1"/>
                </a:solidFill>
                <a:latin typeface="Aptos" panose="020B0004020202020204" pitchFamily="34" charset="0"/>
              </a:rPr>
              <a:t>Forderung eines konkreten Gütezeichens als Nachweis der Einhaltung geforderter Kriterien</a:t>
            </a:r>
            <a:endParaRPr sz="1967" dirty="0">
              <a:solidFill>
                <a:schemeClr val="dk1"/>
              </a:solidFill>
              <a:latin typeface="Aptos" panose="020B0004020202020204" pitchFamily="34" charset="0"/>
            </a:endParaRPr>
          </a:p>
          <a:p>
            <a:pPr marL="0" lvl="0" indent="0" algn="l" rtl="0">
              <a:lnSpc>
                <a:spcPct val="115000"/>
              </a:lnSpc>
              <a:spcBef>
                <a:spcPts val="1400"/>
              </a:spcBef>
              <a:spcAft>
                <a:spcPts val="0"/>
              </a:spcAft>
              <a:buNone/>
            </a:pPr>
            <a:r>
              <a:rPr lang="de-DE" sz="1967" dirty="0">
                <a:solidFill>
                  <a:schemeClr val="dk1"/>
                </a:solidFill>
                <a:latin typeface="Aptos" panose="020B0004020202020204" pitchFamily="34" charset="0"/>
              </a:rPr>
              <a:t>• Gleichwertige Nachweise werden akzeptiert</a:t>
            </a:r>
            <a:endParaRPr sz="1967" dirty="0">
              <a:solidFill>
                <a:schemeClr val="dk1"/>
              </a:solidFill>
              <a:latin typeface="Aptos" panose="020B0004020202020204" pitchFamily="34" charset="0"/>
            </a:endParaRPr>
          </a:p>
          <a:p>
            <a:pPr marL="0" lvl="0" indent="0" algn="l" rtl="0">
              <a:spcBef>
                <a:spcPts val="1800"/>
              </a:spcBef>
              <a:spcAft>
                <a:spcPts val="0"/>
              </a:spcAft>
              <a:buNone/>
            </a:pPr>
            <a:endParaRPr dirty="0">
              <a:latin typeface="Aptos" panose="020B0004020202020204" pitchFamily="34" charset="0"/>
            </a:endParaRPr>
          </a:p>
        </p:txBody>
      </p:sp>
      <p:sp>
        <p:nvSpPr>
          <p:cNvPr id="267" name="Google Shape;267;g3ce18c63468_0_132"/>
          <p:cNvSpPr txBox="1">
            <a:spLocks noGrp="1"/>
          </p:cNvSpPr>
          <p:nvPr>
            <p:ph type="body" idx="2"/>
          </p:nvPr>
        </p:nvSpPr>
        <p:spPr>
          <a:xfrm>
            <a:off x="5615325" y="2254675"/>
            <a:ext cx="5766000" cy="4019400"/>
          </a:xfrm>
          <a:prstGeom prst="rect">
            <a:avLst/>
          </a:prstGeom>
          <a:noFill/>
          <a:ln>
            <a:noFill/>
          </a:ln>
        </p:spPr>
        <p:txBody>
          <a:bodyPr spcFirstLastPara="1" wrap="square" lIns="0" tIns="45700" rIns="0" bIns="0" anchor="t" anchorCtr="0">
            <a:normAutofit/>
          </a:bodyPr>
          <a:lstStyle/>
          <a:p>
            <a:pPr marL="206189" lvl="0" indent="0" algn="l" rtl="0">
              <a:lnSpc>
                <a:spcPct val="90000"/>
              </a:lnSpc>
              <a:spcBef>
                <a:spcPts val="1800"/>
              </a:spcBef>
              <a:spcAft>
                <a:spcPts val="0"/>
              </a:spcAft>
              <a:buSzPts val="2353"/>
            </a:pPr>
            <a:r>
              <a:rPr lang="de-DE" sz="2400" b="1" dirty="0">
                <a:solidFill>
                  <a:srgbClr val="035854"/>
                </a:solidFill>
                <a:latin typeface="Aptos" panose="020B0004020202020204" pitchFamily="34" charset="0"/>
              </a:rPr>
              <a:t>Beispiele:</a:t>
            </a:r>
            <a:endParaRPr sz="2400" b="1" dirty="0">
              <a:solidFill>
                <a:srgbClr val="035854"/>
              </a:solidFill>
              <a:latin typeface="Aptos" panose="020B0004020202020204" pitchFamily="34" charset="0"/>
            </a:endParaRPr>
          </a:p>
          <a:p>
            <a:pPr marL="914400" lvl="1" indent="-342900" algn="l" rtl="0">
              <a:lnSpc>
                <a:spcPct val="90000"/>
              </a:lnSpc>
              <a:spcBef>
                <a:spcPts val="1800"/>
              </a:spcBef>
              <a:spcAft>
                <a:spcPts val="0"/>
              </a:spcAft>
              <a:buSzPts val="1800"/>
              <a:buFont typeface="Arial"/>
              <a:buChar char="•"/>
            </a:pPr>
            <a:r>
              <a:rPr lang="de-DE" sz="1800" b="1" dirty="0">
                <a:solidFill>
                  <a:srgbClr val="035854"/>
                </a:solidFill>
                <a:latin typeface="Aptos" panose="020B0004020202020204" pitchFamily="34" charset="0"/>
              </a:rPr>
              <a:t>Fair Trade / Fairtrade Textile Standard </a:t>
            </a:r>
            <a:r>
              <a:rPr lang="de-DE" sz="1800" dirty="0">
                <a:latin typeface="Aptos" panose="020B0004020202020204" pitchFamily="34" charset="0"/>
              </a:rPr>
              <a:t>– </a:t>
            </a:r>
            <a:r>
              <a:rPr lang="de-DE" sz="1800" b="0" i="0" u="none" strike="noStrike" cap="none" dirty="0">
                <a:solidFill>
                  <a:schemeClr val="dk1"/>
                </a:solidFill>
                <a:latin typeface="Aptos" panose="020B0004020202020204" pitchFamily="34" charset="0"/>
                <a:sym typeface="Arial"/>
              </a:rPr>
              <a:t>garantiert menschenwürdige Arbeitsbedingungen, existenzsichernde Löhne, Achtung der Menschen- und Umweltrechte</a:t>
            </a:r>
            <a:endParaRPr sz="1800" dirty="0">
              <a:solidFill>
                <a:schemeClr val="dk1"/>
              </a:solidFill>
              <a:latin typeface="Aptos" panose="020B0004020202020204" pitchFamily="34" charset="0"/>
              <a:sym typeface="Arial"/>
            </a:endParaRPr>
          </a:p>
          <a:p>
            <a:pPr marL="914400" lvl="1" indent="-342900" algn="l" rtl="0">
              <a:spcBef>
                <a:spcPts val="1800"/>
              </a:spcBef>
              <a:spcAft>
                <a:spcPts val="0"/>
              </a:spcAft>
              <a:buClr>
                <a:schemeClr val="dk1"/>
              </a:buClr>
              <a:buSzPts val="1800"/>
              <a:buChar char="•"/>
            </a:pPr>
            <a:r>
              <a:rPr lang="de-DE" sz="1800" b="1" dirty="0">
                <a:solidFill>
                  <a:schemeClr val="accent4"/>
                </a:solidFill>
                <a:latin typeface="Aptos" panose="020B0004020202020204" pitchFamily="34" charset="0"/>
              </a:rPr>
              <a:t>GOTS (Global </a:t>
            </a:r>
            <a:r>
              <a:rPr lang="de-DE" sz="1800" b="1" dirty="0" err="1">
                <a:solidFill>
                  <a:schemeClr val="accent4"/>
                </a:solidFill>
                <a:latin typeface="Aptos" panose="020B0004020202020204" pitchFamily="34" charset="0"/>
              </a:rPr>
              <a:t>Organic</a:t>
            </a:r>
            <a:r>
              <a:rPr lang="de-DE" sz="1800" b="1" dirty="0">
                <a:solidFill>
                  <a:schemeClr val="accent4"/>
                </a:solidFill>
                <a:latin typeface="Aptos" panose="020B0004020202020204" pitchFamily="34" charset="0"/>
              </a:rPr>
              <a:t> Textile Standard) </a:t>
            </a:r>
            <a:r>
              <a:rPr lang="de-DE" sz="1800" dirty="0">
                <a:latin typeface="Aptos" panose="020B0004020202020204" pitchFamily="34" charset="0"/>
              </a:rPr>
              <a:t>– </a:t>
            </a:r>
            <a:r>
              <a:rPr lang="de-DE" sz="1800" dirty="0">
                <a:solidFill>
                  <a:schemeClr val="dk1"/>
                </a:solidFill>
                <a:latin typeface="Aptos" panose="020B0004020202020204" pitchFamily="34" charset="0"/>
              </a:rPr>
              <a:t>umfasst ökologische und soziale Kriterien entlang der gesamten Lieferkette</a:t>
            </a:r>
            <a:endParaRPr sz="1800" dirty="0">
              <a:solidFill>
                <a:schemeClr val="dk1"/>
              </a:solidFill>
              <a:latin typeface="Aptos" panose="020B0004020202020204" pitchFamily="34" charset="0"/>
            </a:endParaRPr>
          </a:p>
          <a:p>
            <a:pPr marL="914400" lvl="1" indent="-342900" algn="l" rtl="0">
              <a:spcBef>
                <a:spcPts val="1800"/>
              </a:spcBef>
              <a:spcAft>
                <a:spcPts val="0"/>
              </a:spcAft>
              <a:buClr>
                <a:schemeClr val="dk1"/>
              </a:buClr>
              <a:buSzPts val="1800"/>
              <a:buChar char="•"/>
            </a:pPr>
            <a:r>
              <a:rPr lang="de-DE" sz="1800" b="1" dirty="0">
                <a:solidFill>
                  <a:schemeClr val="accent4"/>
                </a:solidFill>
                <a:latin typeface="Aptos" panose="020B0004020202020204" pitchFamily="34" charset="0"/>
              </a:rPr>
              <a:t>Fair Wear </a:t>
            </a:r>
            <a:r>
              <a:rPr lang="de-DE" sz="1800" b="1" dirty="0" err="1">
                <a:solidFill>
                  <a:schemeClr val="accent4"/>
                </a:solidFill>
                <a:latin typeface="Aptos" panose="020B0004020202020204" pitchFamily="34" charset="0"/>
              </a:rPr>
              <a:t>Foundation</a:t>
            </a:r>
            <a:r>
              <a:rPr lang="de-DE" sz="1800" dirty="0">
                <a:solidFill>
                  <a:schemeClr val="dk1"/>
                </a:solidFill>
                <a:latin typeface="Aptos" panose="020B0004020202020204" pitchFamily="34" charset="0"/>
              </a:rPr>
              <a:t> - </a:t>
            </a:r>
            <a:r>
              <a:rPr lang="de-DE" dirty="0">
                <a:solidFill>
                  <a:schemeClr val="dk1"/>
                </a:solidFill>
                <a:latin typeface="Aptos" panose="020B0004020202020204" pitchFamily="34" charset="0"/>
              </a:rPr>
              <a:t>Förderung von menschenwürdigen Arbeitsbedingungen entlang der textilen Wertschöpfungskette</a:t>
            </a:r>
            <a:endParaRPr sz="1800" dirty="0">
              <a:solidFill>
                <a:schemeClr val="dk1"/>
              </a:solidFill>
              <a:latin typeface="Aptos"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4"/>
          <p:cNvSpPr txBox="1">
            <a:spLocks noGrp="1"/>
          </p:cNvSpPr>
          <p:nvPr>
            <p:ph type="title"/>
          </p:nvPr>
        </p:nvSpPr>
        <p:spPr>
          <a:xfrm>
            <a:off x="594360" y="278129"/>
            <a:ext cx="9050681"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Nachweis der Einhaltung</a:t>
            </a:r>
            <a:endParaRPr dirty="0">
              <a:latin typeface="Aptos Serif" panose="02020604070405020304" pitchFamily="18" charset="0"/>
              <a:cs typeface="Aptos Serif" panose="02020604070405020304" pitchFamily="18" charset="0"/>
            </a:endParaRPr>
          </a:p>
        </p:txBody>
      </p:sp>
      <p:sp>
        <p:nvSpPr>
          <p:cNvPr id="274" name="Google Shape;274;p44"/>
          <p:cNvSpPr txBox="1">
            <a:spLocks noGrp="1"/>
          </p:cNvSpPr>
          <p:nvPr>
            <p:ph type="body" idx="1"/>
          </p:nvPr>
        </p:nvSpPr>
        <p:spPr>
          <a:xfrm>
            <a:off x="594338" y="2167000"/>
            <a:ext cx="10034700" cy="4107000"/>
          </a:xfrm>
          <a:prstGeom prst="rect">
            <a:avLst/>
          </a:prstGeom>
          <a:noFill/>
          <a:ln>
            <a:noFill/>
          </a:ln>
        </p:spPr>
        <p:txBody>
          <a:bodyPr spcFirstLastPara="1" wrap="square" lIns="0" tIns="45700" rIns="0" bIns="0" anchor="t" anchorCtr="0">
            <a:normAutofit fontScale="92500" lnSpcReduction="10000"/>
          </a:bodyPr>
          <a:lstStyle/>
          <a:p>
            <a:pPr marL="457200" lvl="0" indent="-228600" algn="l" rtl="0">
              <a:lnSpc>
                <a:spcPct val="90000"/>
              </a:lnSpc>
              <a:spcBef>
                <a:spcPts val="1800"/>
              </a:spcBef>
              <a:spcAft>
                <a:spcPts val="0"/>
              </a:spcAft>
              <a:buClr>
                <a:srgbClr val="3F3F3F"/>
              </a:buClr>
              <a:buSzPts val="2000"/>
              <a:buFont typeface="Arial"/>
              <a:buNone/>
            </a:pPr>
            <a:r>
              <a:rPr lang="de-DE" sz="2200" b="1" dirty="0">
                <a:latin typeface="Aptos" panose="020B0004020202020204" pitchFamily="34" charset="0"/>
              </a:rPr>
              <a:t>Gibt es wenige Anbieter, die über glaubwürdige Zertifizierungen verfügen</a:t>
            </a:r>
            <a:r>
              <a:rPr lang="de-DE" sz="2200" b="1" i="0" dirty="0">
                <a:latin typeface="Aptos" panose="020B0004020202020204" pitchFamily="34" charset="0"/>
              </a:rPr>
              <a:t>:</a:t>
            </a:r>
            <a:endParaRPr sz="2200" b="1" dirty="0">
              <a:latin typeface="Aptos" panose="020B0004020202020204" pitchFamily="34" charset="0"/>
            </a:endParaRPr>
          </a:p>
          <a:p>
            <a:pPr marL="457200" lvl="0" indent="-355600" algn="l" rtl="0">
              <a:lnSpc>
                <a:spcPct val="115000"/>
              </a:lnSpc>
              <a:spcBef>
                <a:spcPts val="1400"/>
              </a:spcBef>
              <a:spcAft>
                <a:spcPts val="0"/>
              </a:spcAft>
              <a:buSzPts val="2000"/>
              <a:buChar char="•"/>
            </a:pPr>
            <a:r>
              <a:rPr lang="de-DE" dirty="0">
                <a:latin typeface="Aptos" panose="020B0004020202020204" pitchFamily="34" charset="0"/>
              </a:rPr>
              <a:t>Abgestufte Bietererklärung (Verpflichtungserklärung) auf der Ebene der Auftragsausführungsbedingungen</a:t>
            </a:r>
            <a:endParaRPr sz="2400" dirty="0">
              <a:solidFill>
                <a:schemeClr val="dk1"/>
              </a:solidFill>
              <a:latin typeface="Aptos" panose="020B0004020202020204" pitchFamily="34" charset="0"/>
            </a:endParaRPr>
          </a:p>
          <a:p>
            <a:pPr marL="571500" lvl="0" indent="-342900" algn="l" rtl="0">
              <a:lnSpc>
                <a:spcPct val="90000"/>
              </a:lnSpc>
              <a:spcBef>
                <a:spcPts val="1800"/>
              </a:spcBef>
              <a:spcAft>
                <a:spcPts val="0"/>
              </a:spcAft>
              <a:buClr>
                <a:srgbClr val="035854"/>
              </a:buClr>
              <a:buSzPts val="2000"/>
              <a:buChar char="•"/>
            </a:pPr>
            <a:r>
              <a:rPr lang="de-DE" b="1" dirty="0">
                <a:solidFill>
                  <a:srgbClr val="035854"/>
                </a:solidFill>
                <a:latin typeface="Aptos" panose="020B0004020202020204" pitchFamily="34" charset="0"/>
              </a:rPr>
              <a:t>Entweder</a:t>
            </a:r>
            <a:endParaRPr b="1" dirty="0">
              <a:solidFill>
                <a:srgbClr val="035854"/>
              </a:solidFill>
              <a:latin typeface="Aptos" panose="020B0004020202020204" pitchFamily="34" charset="0"/>
            </a:endParaRPr>
          </a:p>
          <a:p>
            <a:pPr marL="914400" lvl="1" indent="-324271" algn="l" rtl="0">
              <a:lnSpc>
                <a:spcPct val="115000"/>
              </a:lnSpc>
              <a:spcBef>
                <a:spcPts val="0"/>
              </a:spcBef>
              <a:spcAft>
                <a:spcPts val="0"/>
              </a:spcAft>
              <a:buClr>
                <a:srgbClr val="035854"/>
              </a:buClr>
              <a:buSzPts val="1507"/>
              <a:buChar char="•"/>
            </a:pPr>
            <a:r>
              <a:rPr lang="de-DE" sz="1906" dirty="0">
                <a:solidFill>
                  <a:schemeClr val="dk1"/>
                </a:solidFill>
                <a:latin typeface="Aptos" panose="020B0004020202020204" pitchFamily="34" charset="0"/>
              </a:rPr>
              <a:t>Qualifiziertes Gütezeichen (Siegel, Zertifikat etc.)! oder</a:t>
            </a:r>
            <a:endParaRPr sz="1906" dirty="0">
              <a:solidFill>
                <a:schemeClr val="dk1"/>
              </a:solidFill>
              <a:latin typeface="Aptos" panose="020B0004020202020204" pitchFamily="34" charset="0"/>
            </a:endParaRPr>
          </a:p>
          <a:p>
            <a:pPr marL="914400" lvl="1" indent="-324271" algn="l" rtl="0">
              <a:lnSpc>
                <a:spcPct val="115000"/>
              </a:lnSpc>
              <a:spcBef>
                <a:spcPts val="0"/>
              </a:spcBef>
              <a:spcAft>
                <a:spcPts val="0"/>
              </a:spcAft>
              <a:buClr>
                <a:srgbClr val="035854"/>
              </a:buClr>
              <a:buSzPts val="1507"/>
              <a:buChar char="•"/>
            </a:pPr>
            <a:r>
              <a:rPr lang="de-DE" sz="1906" dirty="0">
                <a:solidFill>
                  <a:schemeClr val="dk1"/>
                </a:solidFill>
                <a:latin typeface="Aptos" panose="020B0004020202020204" pitchFamily="34" charset="0"/>
              </a:rPr>
              <a:t>Einreichung alternative Nachweise</a:t>
            </a:r>
            <a:endParaRPr sz="19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Verhaltenskodex für alle Lieferanten</a:t>
            </a:r>
            <a:endParaRPr sz="15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Offenlegung der Lieferkette bis hin zur Konfektionierung</a:t>
            </a:r>
            <a:endParaRPr sz="15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Sozialauditbericht</a:t>
            </a:r>
            <a:endParaRPr sz="15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Regelmäßige Berichterstattung nach vorgegebenen Fragen oder</a:t>
            </a:r>
            <a:endParaRPr sz="1506" dirty="0">
              <a:solidFill>
                <a:schemeClr val="dk1"/>
              </a:solidFill>
              <a:latin typeface="Aptos" panose="020B0004020202020204" pitchFamily="34" charset="0"/>
            </a:endParaRPr>
          </a:p>
          <a:p>
            <a:pPr marL="914400" lvl="1" indent="-324271" algn="l" rtl="0">
              <a:lnSpc>
                <a:spcPct val="115000"/>
              </a:lnSpc>
              <a:spcBef>
                <a:spcPts val="0"/>
              </a:spcBef>
              <a:spcAft>
                <a:spcPts val="0"/>
              </a:spcAft>
              <a:buClr>
                <a:srgbClr val="035854"/>
              </a:buClr>
              <a:buSzPts val="1507"/>
              <a:buChar char="•"/>
            </a:pPr>
            <a:r>
              <a:rPr lang="de-DE" sz="1906" dirty="0">
                <a:solidFill>
                  <a:schemeClr val="dk1"/>
                </a:solidFill>
                <a:latin typeface="Aptos" panose="020B0004020202020204" pitchFamily="34" charset="0"/>
              </a:rPr>
              <a:t>Ergreifung zielführender Maßnahmen</a:t>
            </a:r>
            <a:endParaRPr sz="19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Statt einfacher Eigenerklärungen als alternative Nachweisvarianten</a:t>
            </a:r>
            <a:endParaRPr sz="1506" dirty="0">
              <a:solidFill>
                <a:schemeClr val="dk1"/>
              </a:solidFill>
              <a:latin typeface="Aptos" panose="020B0004020202020204" pitchFamily="34" charset="0"/>
            </a:endParaRPr>
          </a:p>
          <a:p>
            <a:pPr marL="1371600" lvl="2" indent="-324271" algn="l" rtl="0">
              <a:lnSpc>
                <a:spcPct val="115000"/>
              </a:lnSpc>
              <a:spcBef>
                <a:spcPts val="0"/>
              </a:spcBef>
              <a:spcAft>
                <a:spcPts val="0"/>
              </a:spcAft>
              <a:buClr>
                <a:srgbClr val="035854"/>
              </a:buClr>
              <a:buSzPts val="1507"/>
              <a:buChar char="•"/>
            </a:pPr>
            <a:r>
              <a:rPr lang="de-DE" sz="1506" dirty="0">
                <a:solidFill>
                  <a:schemeClr val="dk1"/>
                </a:solidFill>
                <a:latin typeface="Aptos" panose="020B0004020202020204" pitchFamily="34" charset="0"/>
              </a:rPr>
              <a:t>Bedingungen zur Auftragsausführung – Durchzuführen nach Zuschlagserteilung und während der Vertragslaufzeit</a:t>
            </a:r>
            <a:endParaRPr b="1" dirty="0">
              <a:solidFill>
                <a:srgbClr val="035854"/>
              </a:solidFill>
              <a:latin typeface="Aptos" panose="020B00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5"/>
          <p:cNvSpPr txBox="1">
            <a:spLocks noGrp="1"/>
          </p:cNvSpPr>
          <p:nvPr>
            <p:ph type="title"/>
          </p:nvPr>
        </p:nvSpPr>
        <p:spPr>
          <a:xfrm>
            <a:off x="609600" y="39671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Quellen</a:t>
            </a:r>
            <a:endParaRPr dirty="0">
              <a:latin typeface="Aptos Serif" panose="02020604070405020304" pitchFamily="18" charset="0"/>
              <a:cs typeface="Aptos Serif" panose="02020604070405020304" pitchFamily="18" charset="0"/>
            </a:endParaRPr>
          </a:p>
        </p:txBody>
      </p:sp>
      <p:sp>
        <p:nvSpPr>
          <p:cNvPr id="280" name="Google Shape;280;p45"/>
          <p:cNvSpPr txBox="1"/>
          <p:nvPr/>
        </p:nvSpPr>
        <p:spPr>
          <a:xfrm>
            <a:off x="594359" y="2469559"/>
            <a:ext cx="10972800" cy="2247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sng" strike="noStrike" cap="none" dirty="0">
                <a:solidFill>
                  <a:srgbClr val="000000"/>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https://www.europarl.europa.eu/topics/en/article/20201208STO93327/the-impact-of-textile-production-and-waste-on-the-environment-infographics</a:t>
            </a:r>
            <a:r>
              <a:rPr lang="de-DE" sz="1400" b="0" i="0" u="none" strike="noStrike" cap="none" dirty="0">
                <a:solidFill>
                  <a:srgbClr val="000000"/>
                </a:solidFill>
                <a:latin typeface="Aptos" panose="020B0004020202020204" pitchFamily="34" charset="0"/>
                <a:sym typeface="Arial"/>
              </a:rPr>
              <a:t> </a:t>
            </a:r>
            <a:endParaRPr dirty="0">
              <a:latin typeface="Aptos" panose="020B0004020202020204" pitchFamily="34" charset="0"/>
            </a:endParaRPr>
          </a:p>
          <a:p>
            <a:pPr marL="0" marR="0" lvl="0" indent="0" algn="l" rtl="0">
              <a:lnSpc>
                <a:spcPct val="100000"/>
              </a:lnSpc>
              <a:spcBef>
                <a:spcPts val="0"/>
              </a:spcBef>
              <a:spcAft>
                <a:spcPts val="0"/>
              </a:spcAft>
              <a:buNone/>
            </a:pPr>
            <a:r>
              <a:rPr lang="de-DE" sz="1400" b="0" i="0" u="sng" strike="noStrike" cap="none" dirty="0">
                <a:solidFill>
                  <a:srgbClr val="000000"/>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https://environment.ec.europa.eu/document/download/74126c90-5cbf-46d0-ab6b-60878644b395_en?filename=COM_2022_141_1_EN_ACT_part1_v8.pdf</a:t>
            </a:r>
            <a:r>
              <a:rPr lang="de-DE" sz="1400" b="0" i="0" u="none" strike="noStrike" cap="none" dirty="0">
                <a:solidFill>
                  <a:srgbClr val="000000"/>
                </a:solidFill>
                <a:latin typeface="Aptos" panose="020B0004020202020204" pitchFamily="34" charset="0"/>
                <a:sym typeface="Arial"/>
              </a:rPr>
              <a:t> </a:t>
            </a:r>
            <a:endParaRPr dirty="0">
              <a:latin typeface="Aptos" panose="020B0004020202020204" pitchFamily="34" charset="0"/>
            </a:endParaRPr>
          </a:p>
          <a:p>
            <a:pPr marL="0" marR="0" lvl="0" indent="0" algn="l" rtl="0">
              <a:lnSpc>
                <a:spcPct val="100000"/>
              </a:lnSpc>
              <a:spcBef>
                <a:spcPts val="0"/>
              </a:spcBef>
              <a:spcAft>
                <a:spcPts val="0"/>
              </a:spcAft>
              <a:buNone/>
            </a:pPr>
            <a:r>
              <a:rPr lang="de-DE" sz="1400" b="0" i="0" u="sng" strike="noStrike" cap="none" dirty="0">
                <a:solidFill>
                  <a:srgbClr val="000000"/>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https://www.ilo.org/sites/default/files/wcmsp5/groups/public/%40ed_dialogue/%40sector/documents/normativeinstrument/wcms_828429.pdf</a:t>
            </a:r>
            <a:r>
              <a:rPr lang="de-DE" sz="1400" b="0" i="0" u="none" strike="noStrike" cap="none" dirty="0">
                <a:solidFill>
                  <a:srgbClr val="000000"/>
                </a:solidFill>
                <a:latin typeface="Aptos" panose="020B0004020202020204" pitchFamily="34" charset="0"/>
                <a:sym typeface="Arial"/>
              </a:rPr>
              <a:t> </a:t>
            </a:r>
            <a:endParaRPr dirty="0">
              <a:latin typeface="Aptos" panose="020B0004020202020204" pitchFamily="34" charset="0"/>
            </a:endParaRPr>
          </a:p>
          <a:p>
            <a:pPr marL="0" marR="0" lvl="0" indent="0" algn="l" rtl="0">
              <a:lnSpc>
                <a:spcPct val="100000"/>
              </a:lnSpc>
              <a:spcBef>
                <a:spcPts val="0"/>
              </a:spcBef>
              <a:spcAft>
                <a:spcPts val="0"/>
              </a:spcAft>
              <a:buNone/>
            </a:pPr>
            <a:r>
              <a:rPr lang="de-DE" sz="1400" b="0" i="0" u="sng" strike="noStrike" cap="none" dirty="0">
                <a:solidFill>
                  <a:srgbClr val="000000"/>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https://green-forum.ec.europa.eu/green-business/green-public-procurement/good-practice-library/application-international-labour-organisation-ilo-conventions-textiles-tender_en</a:t>
            </a:r>
            <a:r>
              <a:rPr lang="de-DE" sz="1400" b="0" i="0" u="none" strike="noStrike" cap="none" dirty="0">
                <a:solidFill>
                  <a:srgbClr val="000000"/>
                </a:solidFill>
                <a:latin typeface="Aptos" panose="020B0004020202020204" pitchFamily="34" charset="0"/>
                <a:sym typeface="Arial"/>
              </a:rPr>
              <a:t> </a:t>
            </a:r>
            <a:endParaRPr dirty="0">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6"/>
          <p:cNvSpPr txBox="1">
            <a:spLocks noGrp="1"/>
          </p:cNvSpPr>
          <p:nvPr>
            <p:ph type="title"/>
          </p:nvPr>
        </p:nvSpPr>
        <p:spPr>
          <a:xfrm>
            <a:off x="594359" y="37245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Agenda – IKT-Ausstattung </a:t>
            </a:r>
            <a:endParaRPr dirty="0">
              <a:latin typeface="Aptos Serif" panose="02020604070405020304" pitchFamily="18" charset="0"/>
              <a:cs typeface="Aptos Serif" panose="02020604070405020304" pitchFamily="18" charset="0"/>
            </a:endParaRPr>
          </a:p>
        </p:txBody>
      </p:sp>
      <p:sp>
        <p:nvSpPr>
          <p:cNvPr id="286" name="Google Shape;286;p46"/>
          <p:cNvSpPr txBox="1">
            <a:spLocks noGrp="1"/>
          </p:cNvSpPr>
          <p:nvPr>
            <p:ph type="body" idx="1"/>
          </p:nvPr>
        </p:nvSpPr>
        <p:spPr>
          <a:xfrm>
            <a:off x="594359" y="2281918"/>
            <a:ext cx="8869681"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a:latin typeface="Aptos" panose="020B0004020202020204" pitchFamily="34" charset="0"/>
              </a:rPr>
              <a:t>Auswirkungen auf Umwelt und Gesellschaft </a:t>
            </a:r>
            <a:endParaRPr>
              <a:latin typeface="Aptos" panose="020B0004020202020204" pitchFamily="34" charset="0"/>
            </a:endParaRPr>
          </a:p>
          <a:p>
            <a:pPr marL="685800" lvl="0" indent="-457200" algn="l" rtl="0">
              <a:lnSpc>
                <a:spcPct val="80000"/>
              </a:lnSpc>
              <a:spcBef>
                <a:spcPts val="2200"/>
              </a:spcBef>
              <a:spcAft>
                <a:spcPts val="0"/>
              </a:spcAft>
              <a:buSzPts val="2400"/>
              <a:buAutoNum type="arabicPeriod"/>
            </a:pPr>
            <a:r>
              <a:rPr lang="de-DE">
                <a:latin typeface="Aptos" panose="020B0004020202020204" pitchFamily="34" charset="0"/>
              </a:rPr>
              <a:t>Strategische Ziele für eine nachhaltige Beschaffung</a:t>
            </a:r>
            <a:endParaRPr>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a:latin typeface="Aptos" panose="020B0004020202020204" pitchFamily="34" charset="0"/>
              </a:rPr>
              <a:t>EU-GPP-Kriterien für IKT-Ausstattung</a:t>
            </a:r>
            <a:endParaRPr>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a:latin typeface="Aptos" panose="020B0004020202020204" pitchFamily="34" charset="0"/>
              </a:rPr>
              <a:t>Soziale Kriterien </a:t>
            </a:r>
            <a:endParaRPr>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a:latin typeface="Aptos" panose="020B0004020202020204" pitchFamily="34" charset="0"/>
            </a:endParaRPr>
          </a:p>
          <a:p>
            <a:pPr marL="228600" lvl="0" indent="0" algn="l" rtl="0">
              <a:lnSpc>
                <a:spcPct val="80000"/>
              </a:lnSpc>
              <a:spcBef>
                <a:spcPts val="2200"/>
              </a:spcBef>
              <a:spcAft>
                <a:spcPts val="0"/>
              </a:spcAft>
              <a:buSzPts val="2400"/>
              <a:buNone/>
            </a:pPr>
            <a:endParaRPr>
              <a:latin typeface="Aptos" panose="020B00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Agenda</a:t>
            </a:r>
            <a:endParaRPr dirty="0">
              <a:latin typeface="Aptos Serif" panose="02020604070405020304" pitchFamily="18" charset="0"/>
              <a:cs typeface="Aptos Serif" panose="02020604070405020304" pitchFamily="18" charset="0"/>
            </a:endParaRPr>
          </a:p>
        </p:txBody>
      </p:sp>
      <p:sp>
        <p:nvSpPr>
          <p:cNvPr id="94" name="Google Shape;94;p6"/>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0" lvl="0" indent="0" algn="l" rtl="0">
              <a:lnSpc>
                <a:spcPct val="80000"/>
              </a:lnSpc>
              <a:spcBef>
                <a:spcPts val="2200"/>
              </a:spcBef>
              <a:spcAft>
                <a:spcPts val="0"/>
              </a:spcAft>
              <a:buNone/>
            </a:pPr>
            <a:r>
              <a:rPr lang="de-DE" dirty="0">
                <a:latin typeface="Aptos" panose="020B0004020202020204" pitchFamily="34" charset="0"/>
              </a:rPr>
              <a:t>Textilien</a:t>
            </a:r>
            <a:endParaRPr dirty="0">
              <a:latin typeface="Aptos" panose="020B0004020202020204" pitchFamily="34" charset="0"/>
            </a:endParaRPr>
          </a:p>
          <a:p>
            <a:pPr marL="0" lvl="0" indent="0" algn="l" rtl="0">
              <a:lnSpc>
                <a:spcPct val="80000"/>
              </a:lnSpc>
              <a:spcBef>
                <a:spcPts val="2200"/>
              </a:spcBef>
              <a:spcAft>
                <a:spcPts val="0"/>
              </a:spcAft>
              <a:buNone/>
            </a:pPr>
            <a:r>
              <a:rPr lang="de-DE" dirty="0">
                <a:latin typeface="Aptos" panose="020B0004020202020204" pitchFamily="34" charset="0"/>
              </a:rPr>
              <a:t>Informations- und Kommunikationstechnologie</a:t>
            </a:r>
            <a:endParaRPr dirty="0">
              <a:latin typeface="Aptos" panose="020B0004020202020204" pitchFamily="34" charset="0"/>
            </a:endParaRPr>
          </a:p>
          <a:p>
            <a:pPr marL="0" lvl="0" indent="0" algn="l" rtl="0">
              <a:lnSpc>
                <a:spcPct val="80000"/>
              </a:lnSpc>
              <a:spcBef>
                <a:spcPts val="2200"/>
              </a:spcBef>
              <a:spcAft>
                <a:spcPts val="0"/>
              </a:spcAft>
              <a:buNone/>
            </a:pPr>
            <a:r>
              <a:rPr lang="de-DE" dirty="0">
                <a:latin typeface="Aptos" panose="020B0004020202020204" pitchFamily="34" charset="0"/>
              </a:rPr>
              <a:t>Reinigungsprodukte und -dienstleistungen</a:t>
            </a:r>
            <a:endParaRPr dirty="0">
              <a:latin typeface="Aptos" panose="020B0004020202020204" pitchFamily="34" charset="0"/>
            </a:endParaRPr>
          </a:p>
          <a:p>
            <a:pPr marL="0" lvl="0" indent="0" algn="l" rtl="0">
              <a:lnSpc>
                <a:spcPct val="80000"/>
              </a:lnSpc>
              <a:spcBef>
                <a:spcPts val="2200"/>
              </a:spcBef>
              <a:spcAft>
                <a:spcPts val="0"/>
              </a:spcAft>
              <a:buNone/>
            </a:pPr>
            <a:r>
              <a:rPr lang="de-DE" dirty="0">
                <a:latin typeface="Aptos" panose="020B0004020202020204" pitchFamily="34" charset="0"/>
              </a:rPr>
              <a:t>Büromaterial</a:t>
            </a:r>
            <a:endParaRPr dirty="0">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dirty="0">
              <a:latin typeface="Aptos" panose="020B0004020202020204" pitchFamily="34" charset="0"/>
            </a:endParaRPr>
          </a:p>
          <a:p>
            <a:pPr marL="228600" lvl="0" indent="0" algn="l" rtl="0">
              <a:lnSpc>
                <a:spcPct val="80000"/>
              </a:lnSpc>
              <a:spcBef>
                <a:spcPts val="2200"/>
              </a:spcBef>
              <a:spcAft>
                <a:spcPts val="0"/>
              </a:spcAft>
              <a:buSzPts val="2400"/>
              <a:buNone/>
            </a:pPr>
            <a:endParaRPr dirty="0">
              <a:latin typeface="Aptos" panose="020B00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640340" y="1594535"/>
            <a:ext cx="8318282"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auf Umwelt und Gesellschaft von IKT-Geräten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293" name="Google Shape;293;p47"/>
          <p:cNvSpPr txBox="1">
            <a:spLocks noGrp="1"/>
          </p:cNvSpPr>
          <p:nvPr>
            <p:ph type="body" idx="1"/>
          </p:nvPr>
        </p:nvSpPr>
        <p:spPr>
          <a:xfrm>
            <a:off x="589150" y="3167400"/>
            <a:ext cx="60378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dirty="0">
                <a:solidFill>
                  <a:srgbClr val="595959"/>
                </a:solidFill>
                <a:latin typeface="Aptos" panose="020B0004020202020204" pitchFamily="34" charset="0"/>
                <a:ea typeface="Play"/>
                <a:cs typeface="Play"/>
                <a:sym typeface="Play"/>
              </a:rPr>
              <a:t>Wichtigste Umweltauswirkungen </a:t>
            </a:r>
            <a:endParaRPr dirty="0">
              <a:latin typeface="Aptos" panose="020B0004020202020204" pitchFamily="34" charset="0"/>
            </a:endParaRPr>
          </a:p>
        </p:txBody>
      </p:sp>
      <p:sp>
        <p:nvSpPr>
          <p:cNvPr id="294" name="Google Shape;294;p47"/>
          <p:cNvSpPr txBox="1"/>
          <p:nvPr/>
        </p:nvSpPr>
        <p:spPr>
          <a:xfrm>
            <a:off x="585975" y="3871903"/>
            <a:ext cx="51636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dirty="0">
                <a:solidFill>
                  <a:srgbClr val="035854"/>
                </a:solidFill>
                <a:latin typeface="Aptos" panose="020B0004020202020204" pitchFamily="34" charset="0"/>
                <a:ea typeface="Roboto"/>
                <a:cs typeface="Roboto"/>
                <a:sym typeface="Roboto"/>
              </a:rPr>
              <a:t>Hoher </a:t>
            </a:r>
            <a:r>
              <a:rPr lang="de-DE" sz="2000" b="1" i="0" u="none" strike="noStrike" cap="none" dirty="0">
                <a:solidFill>
                  <a:srgbClr val="035854"/>
                </a:solidFill>
                <a:latin typeface="Aptos" panose="020B0004020202020204" pitchFamily="34" charset="0"/>
                <a:ea typeface="Roboto"/>
                <a:cs typeface="Roboto"/>
                <a:sym typeface="Roboto"/>
              </a:rPr>
              <a:t>Materialverbrauch/Rohstoffe</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295" name="Google Shape;295;p47"/>
          <p:cNvSpPr txBox="1"/>
          <p:nvPr/>
        </p:nvSpPr>
        <p:spPr>
          <a:xfrm>
            <a:off x="585975" y="5903969"/>
            <a:ext cx="6093912"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35854"/>
                </a:solidFill>
                <a:latin typeface="Aptos" panose="020B0004020202020204" pitchFamily="34" charset="0"/>
                <a:ea typeface="Roboto"/>
                <a:cs typeface="Roboto"/>
                <a:sym typeface="Roboto"/>
              </a:rPr>
              <a:t>Gefährliche </a:t>
            </a:r>
            <a:r>
              <a:rPr lang="de-DE" sz="2000" b="1" dirty="0">
                <a:solidFill>
                  <a:srgbClr val="035854"/>
                </a:solidFill>
                <a:latin typeface="Aptos" panose="020B0004020202020204" pitchFamily="34" charset="0"/>
                <a:ea typeface="Roboto"/>
                <a:cs typeface="Roboto"/>
                <a:sym typeface="Roboto"/>
              </a:rPr>
              <a:t>Chemikalien</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296" name="Google Shape;296;p47"/>
          <p:cNvSpPr/>
          <p:nvPr/>
        </p:nvSpPr>
        <p:spPr>
          <a:xfrm>
            <a:off x="607452" y="4678050"/>
            <a:ext cx="5952611" cy="40011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a:solidFill>
                  <a:srgbClr val="035854"/>
                </a:solidFill>
                <a:latin typeface="Aptos" panose="020B0004020202020204" pitchFamily="34" charset="0"/>
                <a:ea typeface="Roboto"/>
                <a:cs typeface="Roboto"/>
                <a:sym typeface="Roboto"/>
              </a:rPr>
              <a:t>Hoher </a:t>
            </a:r>
            <a:r>
              <a:rPr lang="de-DE" sz="2000" b="1" i="0" u="none" strike="noStrike" cap="none">
                <a:solidFill>
                  <a:srgbClr val="035854"/>
                </a:solidFill>
                <a:latin typeface="Aptos" panose="020B0004020202020204" pitchFamily="34" charset="0"/>
                <a:ea typeface="Roboto"/>
                <a:cs typeface="Roboto"/>
                <a:sym typeface="Roboto"/>
              </a:rPr>
              <a:t>Energieverbrauch</a:t>
            </a:r>
            <a:endParaRPr sz="2000" b="1" i="0" u="none" strike="noStrike" cap="none">
              <a:solidFill>
                <a:srgbClr val="035854"/>
              </a:solidFill>
              <a:latin typeface="Aptos" panose="020B0004020202020204" pitchFamily="34" charset="0"/>
              <a:ea typeface="Roboto"/>
              <a:cs typeface="Roboto"/>
              <a:sym typeface="Roboto"/>
            </a:endParaRPr>
          </a:p>
        </p:txBody>
      </p:sp>
      <p:pic>
        <p:nvPicPr>
          <p:cNvPr id="297" name="Google Shape;297;p47" descr="Globo terrestre: Asia con riempimento a tinta unita"/>
          <p:cNvPicPr preferRelativeResize="0"/>
          <p:nvPr/>
        </p:nvPicPr>
        <p:blipFill rotWithShape="1">
          <a:blip r:embed="rId3">
            <a:alphaModFix/>
          </a:blip>
          <a:srcRect/>
          <a:stretch/>
        </p:blipFill>
        <p:spPr>
          <a:xfrm>
            <a:off x="128775" y="3878987"/>
            <a:ext cx="457200" cy="457200"/>
          </a:xfrm>
          <a:prstGeom prst="rect">
            <a:avLst/>
          </a:prstGeom>
          <a:noFill/>
          <a:ln>
            <a:noFill/>
          </a:ln>
        </p:spPr>
      </p:pic>
      <p:sp>
        <p:nvSpPr>
          <p:cNvPr id="298" name="Google Shape;298;p47"/>
          <p:cNvSpPr/>
          <p:nvPr/>
        </p:nvSpPr>
        <p:spPr>
          <a:xfrm>
            <a:off x="608829" y="5330823"/>
            <a:ext cx="5952611" cy="40006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dirty="0">
                <a:solidFill>
                  <a:srgbClr val="035854"/>
                </a:solidFill>
                <a:latin typeface="Aptos" panose="020B0004020202020204" pitchFamily="34" charset="0"/>
                <a:ea typeface="Roboto"/>
                <a:cs typeface="Roboto"/>
                <a:sym typeface="Roboto"/>
              </a:rPr>
              <a:t>Große Mengen an </a:t>
            </a:r>
            <a:r>
              <a:rPr lang="de-DE" sz="2000" b="1" i="0" u="none" strike="noStrike" cap="none" dirty="0">
                <a:solidFill>
                  <a:srgbClr val="035854"/>
                </a:solidFill>
                <a:latin typeface="Aptos" panose="020B0004020202020204" pitchFamily="34" charset="0"/>
                <a:ea typeface="Roboto"/>
                <a:cs typeface="Roboto"/>
                <a:sym typeface="Roboto"/>
              </a:rPr>
              <a:t>Treibhausgas-Emissionen</a:t>
            </a:r>
            <a:endParaRPr sz="2000" b="1" i="0" u="none" strike="noStrike" cap="none" dirty="0">
              <a:solidFill>
                <a:srgbClr val="035854"/>
              </a:solidFill>
              <a:latin typeface="Aptos" panose="020B0004020202020204" pitchFamily="34" charset="0"/>
              <a:ea typeface="Roboto"/>
              <a:cs typeface="Roboto"/>
              <a:sym typeface="Roboto"/>
            </a:endParaRPr>
          </a:p>
        </p:txBody>
      </p:sp>
      <p:pic>
        <p:nvPicPr>
          <p:cNvPr id="299" name="Google Shape;299;p47" descr="Centrale elettrica contorno"/>
          <p:cNvPicPr preferRelativeResize="0"/>
          <p:nvPr/>
        </p:nvPicPr>
        <p:blipFill rotWithShape="1">
          <a:blip r:embed="rId4">
            <a:alphaModFix/>
          </a:blip>
          <a:srcRect/>
          <a:stretch/>
        </p:blipFill>
        <p:spPr>
          <a:xfrm>
            <a:off x="119701" y="5248513"/>
            <a:ext cx="457200" cy="457200"/>
          </a:xfrm>
          <a:prstGeom prst="rect">
            <a:avLst/>
          </a:prstGeom>
          <a:noFill/>
          <a:ln>
            <a:noFill/>
          </a:ln>
        </p:spPr>
      </p:pic>
      <p:pic>
        <p:nvPicPr>
          <p:cNvPr id="300" name="Google Shape;300;p47" descr="Radioattivo con riempimento a tinta unita"/>
          <p:cNvPicPr preferRelativeResize="0"/>
          <p:nvPr/>
        </p:nvPicPr>
        <p:blipFill rotWithShape="1">
          <a:blip r:embed="rId5">
            <a:alphaModFix/>
          </a:blip>
          <a:srcRect/>
          <a:stretch/>
        </p:blipFill>
        <p:spPr>
          <a:xfrm>
            <a:off x="132227" y="5839145"/>
            <a:ext cx="435723" cy="435723"/>
          </a:xfrm>
          <a:prstGeom prst="rect">
            <a:avLst/>
          </a:prstGeom>
          <a:noFill/>
          <a:ln>
            <a:noFill/>
          </a:ln>
        </p:spPr>
      </p:pic>
      <p:pic>
        <p:nvPicPr>
          <p:cNvPr id="301" name="Google Shape;301;p47" descr="Energia rinnovabile con riempimento a tinta unita"/>
          <p:cNvPicPr preferRelativeResize="0"/>
          <p:nvPr/>
        </p:nvPicPr>
        <p:blipFill rotWithShape="1">
          <a:blip r:embed="rId6">
            <a:alphaModFix/>
          </a:blip>
          <a:srcRect/>
          <a:stretch/>
        </p:blipFill>
        <p:spPr>
          <a:xfrm>
            <a:off x="123276" y="4609411"/>
            <a:ext cx="496702" cy="496702"/>
          </a:xfrm>
          <a:prstGeom prst="rect">
            <a:avLst/>
          </a:prstGeom>
          <a:noFill/>
          <a:ln>
            <a:noFill/>
          </a:ln>
        </p:spPr>
      </p:pic>
      <p:pic>
        <p:nvPicPr>
          <p:cNvPr id="302" name="Google Shape;302;p47" title="pexels-1586269-3775620.jpg"/>
          <p:cNvPicPr preferRelativeResize="0"/>
          <p:nvPr/>
        </p:nvPicPr>
        <p:blipFill rotWithShape="1">
          <a:blip r:embed="rId7">
            <a:alphaModFix/>
          </a:blip>
          <a:srcRect t="2335" b="2345"/>
          <a:stretch/>
        </p:blipFill>
        <p:spPr>
          <a:xfrm>
            <a:off x="7226194" y="2666568"/>
            <a:ext cx="4790129" cy="3424570"/>
          </a:xfrm>
          <a:prstGeom prst="rect">
            <a:avLst/>
          </a:prstGeom>
          <a:noFill/>
          <a:ln>
            <a:noFill/>
          </a:ln>
        </p:spPr>
      </p:pic>
      <p:sp>
        <p:nvSpPr>
          <p:cNvPr id="303" name="Google Shape;303;p47"/>
          <p:cNvSpPr txBox="1"/>
          <p:nvPr/>
        </p:nvSpPr>
        <p:spPr>
          <a:xfrm>
            <a:off x="6267450" y="6323250"/>
            <a:ext cx="40005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by  霍天赐: https://www.pexels.com/it-it/foto/paralume-tra-computer-e-scaffali-bianchi-3775620/6</a:t>
            </a:r>
            <a:endParaRPr sz="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8"/>
          <p:cNvSpPr txBox="1">
            <a:spLocks noGrp="1"/>
          </p:cNvSpPr>
          <p:nvPr>
            <p:ph type="title"/>
          </p:nvPr>
        </p:nvSpPr>
        <p:spPr>
          <a:xfrm>
            <a:off x="627248" y="1634623"/>
            <a:ext cx="8147017"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auf Umwelt und Gesellschaft von IKT-Geräten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310" name="Google Shape;310;p48"/>
          <p:cNvSpPr txBox="1">
            <a:spLocks noGrp="1"/>
          </p:cNvSpPr>
          <p:nvPr>
            <p:ph type="body" idx="1"/>
          </p:nvPr>
        </p:nvSpPr>
        <p:spPr>
          <a:xfrm>
            <a:off x="585975" y="3006980"/>
            <a:ext cx="64092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dirty="0">
                <a:solidFill>
                  <a:srgbClr val="595959"/>
                </a:solidFill>
                <a:latin typeface="Aptos" panose="020B0004020202020204" pitchFamily="34" charset="0"/>
                <a:ea typeface="Play"/>
                <a:cs typeface="Play"/>
                <a:sym typeface="Play"/>
              </a:rPr>
              <a:t>S</a:t>
            </a:r>
            <a:r>
              <a:rPr lang="de-DE" sz="2800" b="1" i="0" u="none" strike="noStrike" cap="none" dirty="0">
                <a:solidFill>
                  <a:srgbClr val="595959"/>
                </a:solidFill>
                <a:latin typeface="Aptos" panose="020B0004020202020204" pitchFamily="34" charset="0"/>
                <a:ea typeface="Play"/>
                <a:cs typeface="Play"/>
                <a:sym typeface="Play"/>
              </a:rPr>
              <a:t>oziale Heraus</a:t>
            </a:r>
            <a:r>
              <a:rPr lang="de-DE" sz="2800" b="1" dirty="0">
                <a:solidFill>
                  <a:srgbClr val="595959"/>
                </a:solidFill>
                <a:latin typeface="Aptos" panose="020B0004020202020204" pitchFamily="34" charset="0"/>
                <a:ea typeface="Play"/>
                <a:cs typeface="Play"/>
                <a:sym typeface="Play"/>
              </a:rPr>
              <a:t>forderungen</a:t>
            </a:r>
            <a:endParaRPr dirty="0">
              <a:latin typeface="Aptos" panose="020B0004020202020204" pitchFamily="34" charset="0"/>
            </a:endParaRPr>
          </a:p>
        </p:txBody>
      </p:sp>
      <p:sp>
        <p:nvSpPr>
          <p:cNvPr id="311" name="Google Shape;311;p48"/>
          <p:cNvSpPr txBox="1"/>
          <p:nvPr/>
        </p:nvSpPr>
        <p:spPr>
          <a:xfrm>
            <a:off x="585975" y="3871903"/>
            <a:ext cx="5163600" cy="1015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dirty="0">
                <a:solidFill>
                  <a:srgbClr val="035854"/>
                </a:solidFill>
                <a:latin typeface="Aptos" panose="020B0004020202020204" pitchFamily="34" charset="0"/>
                <a:ea typeface="Roboto"/>
                <a:cs typeface="Roboto"/>
                <a:sym typeface="Roboto"/>
              </a:rPr>
              <a:t>Konfliktrohstoffe, ausbeuterische </a:t>
            </a:r>
            <a:r>
              <a:rPr lang="de-DE" sz="2000" b="1" i="0" u="none" strike="noStrike" cap="none" dirty="0">
                <a:solidFill>
                  <a:srgbClr val="035854"/>
                </a:solidFill>
                <a:latin typeface="Aptos" panose="020B0004020202020204" pitchFamily="34" charset="0"/>
                <a:ea typeface="Roboto"/>
                <a:cs typeface="Roboto"/>
                <a:sym typeface="Roboto"/>
              </a:rPr>
              <a:t>Arbeitsbedingungen und Kinderarbeit bei Rohstoffgewinnung und </a:t>
            </a:r>
            <a:r>
              <a:rPr lang="de-DE" sz="2000" b="1" i="0" u="none" strike="noStrike" cap="none" dirty="0" err="1">
                <a:solidFill>
                  <a:srgbClr val="035854"/>
                </a:solidFill>
                <a:latin typeface="Aptos" panose="020B0004020202020204" pitchFamily="34" charset="0"/>
                <a:ea typeface="Roboto"/>
                <a:cs typeface="Roboto"/>
                <a:sym typeface="Roboto"/>
              </a:rPr>
              <a:t>Verab</a:t>
            </a:r>
            <a:r>
              <a:rPr lang="de-DE" sz="2000" b="1" dirty="0" err="1">
                <a:solidFill>
                  <a:srgbClr val="035854"/>
                </a:solidFill>
                <a:latin typeface="Aptos" panose="020B0004020202020204" pitchFamily="34" charset="0"/>
                <a:ea typeface="Roboto"/>
                <a:cs typeface="Roboto"/>
                <a:sym typeface="Roboto"/>
              </a:rPr>
              <a:t>eitung</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312" name="Google Shape;312;p48"/>
          <p:cNvSpPr/>
          <p:nvPr/>
        </p:nvSpPr>
        <p:spPr>
          <a:xfrm>
            <a:off x="607452" y="4925014"/>
            <a:ext cx="5952611" cy="70784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rPr>
              <a:t>Arbeitsrechte und Gesundheitsschutz in der </a:t>
            </a:r>
            <a:r>
              <a:rPr lang="de-DE" sz="2000" b="1" dirty="0">
                <a:solidFill>
                  <a:srgbClr val="035854"/>
                </a:solidFill>
                <a:latin typeface="Aptos" panose="020B0004020202020204" pitchFamily="34" charset="0"/>
                <a:ea typeface="Roboto"/>
                <a:cs typeface="Roboto"/>
                <a:sym typeface="Roboto"/>
              </a:rPr>
              <a:t>Produktion</a:t>
            </a:r>
            <a:r>
              <a:rPr lang="de-DE" sz="2000" b="1" i="0" u="none" strike="noStrike" cap="none" dirty="0">
                <a:solidFill>
                  <a:srgbClr val="035854"/>
                </a:solidFill>
                <a:latin typeface="Aptos" panose="020B0004020202020204" pitchFamily="34" charset="0"/>
                <a:ea typeface="Roboto"/>
                <a:cs typeface="Roboto"/>
                <a:sym typeface="Roboto"/>
              </a:rPr>
              <a:t> </a:t>
            </a:r>
            <a:endParaRPr sz="2000" b="1" i="0" u="none" strike="noStrike" cap="none" dirty="0">
              <a:solidFill>
                <a:srgbClr val="035854"/>
              </a:solidFill>
              <a:latin typeface="Aptos" panose="020B0004020202020204" pitchFamily="34" charset="0"/>
              <a:ea typeface="Roboto"/>
              <a:cs typeface="Roboto"/>
              <a:sym typeface="Roboto"/>
            </a:endParaRPr>
          </a:p>
        </p:txBody>
      </p:sp>
      <p:sp>
        <p:nvSpPr>
          <p:cNvPr id="313" name="Google Shape;313;p48"/>
          <p:cNvSpPr/>
          <p:nvPr/>
        </p:nvSpPr>
        <p:spPr>
          <a:xfrm>
            <a:off x="608829" y="5778183"/>
            <a:ext cx="5952611" cy="70784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dirty="0">
                <a:solidFill>
                  <a:srgbClr val="035854"/>
                </a:solidFill>
                <a:latin typeface="Aptos" panose="020B0004020202020204" pitchFamily="34" charset="0"/>
                <a:ea typeface="Roboto"/>
                <a:cs typeface="Roboto"/>
                <a:sym typeface="Roboto"/>
              </a:rPr>
              <a:t>Unlautere Praktiken bei der Entsorgung von </a:t>
            </a:r>
            <a:r>
              <a:rPr lang="de-DE" sz="2000" b="1" i="0" u="none" strike="noStrike" cap="none" dirty="0">
                <a:solidFill>
                  <a:srgbClr val="035854"/>
                </a:solidFill>
                <a:latin typeface="Aptos" panose="020B0004020202020204" pitchFamily="34" charset="0"/>
                <a:ea typeface="Roboto"/>
                <a:cs typeface="Roboto"/>
                <a:sym typeface="Roboto"/>
              </a:rPr>
              <a:t>Elektroschrott </a:t>
            </a:r>
            <a:endParaRPr dirty="0">
              <a:latin typeface="Aptos" panose="020B0004020202020204" pitchFamily="34" charset="0"/>
            </a:endParaRPr>
          </a:p>
        </p:txBody>
      </p:sp>
      <p:pic>
        <p:nvPicPr>
          <p:cNvPr id="314" name="Google Shape;314;p48" descr="Cuore con pulsazioni con riempimento a tinta unita"/>
          <p:cNvPicPr preferRelativeResize="0"/>
          <p:nvPr/>
        </p:nvPicPr>
        <p:blipFill rotWithShape="1">
          <a:blip r:embed="rId3">
            <a:alphaModFix/>
          </a:blip>
          <a:srcRect/>
          <a:stretch/>
        </p:blipFill>
        <p:spPr>
          <a:xfrm>
            <a:off x="79368" y="4992471"/>
            <a:ext cx="522828" cy="522828"/>
          </a:xfrm>
          <a:prstGeom prst="rect">
            <a:avLst/>
          </a:prstGeom>
          <a:noFill/>
          <a:ln>
            <a:noFill/>
          </a:ln>
        </p:spPr>
      </p:pic>
      <p:pic>
        <p:nvPicPr>
          <p:cNvPr id="315" name="Google Shape;315;p48" descr="Utenti contorno"/>
          <p:cNvPicPr preferRelativeResize="0"/>
          <p:nvPr/>
        </p:nvPicPr>
        <p:blipFill rotWithShape="1">
          <a:blip r:embed="rId4">
            <a:alphaModFix/>
          </a:blip>
          <a:srcRect/>
          <a:stretch/>
        </p:blipFill>
        <p:spPr>
          <a:xfrm>
            <a:off x="53467" y="3939551"/>
            <a:ext cx="573781" cy="573781"/>
          </a:xfrm>
          <a:prstGeom prst="rect">
            <a:avLst/>
          </a:prstGeom>
          <a:noFill/>
          <a:ln>
            <a:noFill/>
          </a:ln>
        </p:spPr>
      </p:pic>
      <p:pic>
        <p:nvPicPr>
          <p:cNvPr id="316" name="Google Shape;316;p48" descr="Vietato gettare rifiuti con riempimento a tinta unita"/>
          <p:cNvPicPr preferRelativeResize="0"/>
          <p:nvPr/>
        </p:nvPicPr>
        <p:blipFill rotWithShape="1">
          <a:blip r:embed="rId5">
            <a:alphaModFix/>
          </a:blip>
          <a:srcRect/>
          <a:stretch/>
        </p:blipFill>
        <p:spPr>
          <a:xfrm>
            <a:off x="79368" y="5752626"/>
            <a:ext cx="549058" cy="549058"/>
          </a:xfrm>
          <a:prstGeom prst="rect">
            <a:avLst/>
          </a:prstGeom>
          <a:noFill/>
          <a:ln>
            <a:noFill/>
          </a:ln>
        </p:spPr>
      </p:pic>
      <p:pic>
        <p:nvPicPr>
          <p:cNvPr id="317" name="Google Shape;317;p48" title="pexels-1586269-3775620.jpg"/>
          <p:cNvPicPr preferRelativeResize="0"/>
          <p:nvPr/>
        </p:nvPicPr>
        <p:blipFill rotWithShape="1">
          <a:blip r:embed="rId6">
            <a:alphaModFix/>
          </a:blip>
          <a:srcRect t="2335" b="2345"/>
          <a:stretch/>
        </p:blipFill>
        <p:spPr>
          <a:xfrm>
            <a:off x="7226194" y="2666568"/>
            <a:ext cx="4790129" cy="3424570"/>
          </a:xfrm>
          <a:prstGeom prst="rect">
            <a:avLst/>
          </a:prstGeom>
          <a:noFill/>
          <a:ln>
            <a:noFill/>
          </a:ln>
        </p:spPr>
      </p:pic>
      <p:sp>
        <p:nvSpPr>
          <p:cNvPr id="318" name="Google Shape;318;p48"/>
          <p:cNvSpPr txBox="1"/>
          <p:nvPr/>
        </p:nvSpPr>
        <p:spPr>
          <a:xfrm>
            <a:off x="6267450" y="6338550"/>
            <a:ext cx="40005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by  霍天赐: https://www.pexels.com/it-it/foto/paralume-tra-computer-e-scaffali-bianchi-3775620/6</a:t>
            </a:r>
            <a:endParaRPr sz="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9"/>
          <p:cNvSpPr txBox="1">
            <a:spLocks noGrp="1"/>
          </p:cNvSpPr>
          <p:nvPr>
            <p:ph type="title"/>
          </p:nvPr>
        </p:nvSpPr>
        <p:spPr>
          <a:xfrm>
            <a:off x="594360" y="1063900"/>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b="1"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p:txBody>
      </p:sp>
      <p:sp>
        <p:nvSpPr>
          <p:cNvPr id="325" name="Google Shape;325;p49"/>
          <p:cNvSpPr txBox="1">
            <a:spLocks noGrp="1"/>
          </p:cNvSpPr>
          <p:nvPr>
            <p:ph type="body" idx="4294967295"/>
          </p:nvPr>
        </p:nvSpPr>
        <p:spPr>
          <a:xfrm>
            <a:off x="289112" y="2294787"/>
            <a:ext cx="5311140" cy="623473"/>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0"/>
              </a:spcBef>
              <a:spcAft>
                <a:spcPts val="600"/>
              </a:spcAft>
              <a:buClr>
                <a:srgbClr val="000000"/>
              </a:buClr>
              <a:buSzPts val="2800"/>
              <a:buNone/>
            </a:pPr>
            <a:r>
              <a:rPr lang="de-DE" sz="2600" b="1" i="0" u="none" strike="noStrike" cap="none" dirty="0">
                <a:solidFill>
                  <a:srgbClr val="035854"/>
                </a:solidFill>
                <a:latin typeface="Aptos" panose="020B0004020202020204" pitchFamily="34" charset="0"/>
              </a:rPr>
              <a:t>Ökologische Nachhaltigkeit</a:t>
            </a:r>
            <a:endParaRPr sz="2600" b="1" i="0" u="none" strike="noStrike" cap="none" dirty="0">
              <a:solidFill>
                <a:srgbClr val="035854"/>
              </a:solidFill>
              <a:latin typeface="Aptos" panose="020B0004020202020204" pitchFamily="34" charset="0"/>
            </a:endParaRPr>
          </a:p>
        </p:txBody>
      </p:sp>
      <p:grpSp>
        <p:nvGrpSpPr>
          <p:cNvPr id="326" name="Google Shape;326;p49"/>
          <p:cNvGrpSpPr/>
          <p:nvPr/>
        </p:nvGrpSpPr>
        <p:grpSpPr>
          <a:xfrm>
            <a:off x="536270" y="1924363"/>
            <a:ext cx="11119460" cy="5418666"/>
            <a:chOff x="0" y="0"/>
            <a:chExt cx="11119460" cy="5418666"/>
          </a:xfrm>
        </p:grpSpPr>
        <p:sp>
          <p:nvSpPr>
            <p:cNvPr id="327" name="Google Shape;327;p49"/>
            <p:cNvSpPr/>
            <p:nvPr/>
          </p:nvSpPr>
          <p:spPr>
            <a:xfrm>
              <a:off x="0" y="1625600"/>
              <a:ext cx="11119460" cy="2167466"/>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28" name="Google Shape;328;p49"/>
            <p:cNvSpPr/>
            <p:nvPr/>
          </p:nvSpPr>
          <p:spPr>
            <a:xfrm>
              <a:off x="5008"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29" name="Google Shape;329;p49"/>
            <p:cNvSpPr txBox="1"/>
            <p:nvPr/>
          </p:nvSpPr>
          <p:spPr>
            <a:xfrm>
              <a:off x="5008" y="0"/>
              <a:ext cx="2409035" cy="2167466"/>
            </a:xfrm>
            <a:prstGeom prst="rect">
              <a:avLst/>
            </a:prstGeom>
            <a:noFill/>
            <a:ln>
              <a:noFill/>
            </a:ln>
          </p:spPr>
          <p:txBody>
            <a:bodyPr spcFirstLastPara="1" wrap="square" lIns="184900" tIns="184900" rIns="184900" bIns="184900" anchor="b"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1">
                  <a:latin typeface="Aptos" panose="020B0004020202020204" pitchFamily="34" charset="0"/>
                </a:rPr>
                <a:t>Reduktion von </a:t>
              </a:r>
              <a:r>
                <a:rPr lang="de-DE" sz="2000" b="1" i="0" u="none" strike="noStrike" cap="none">
                  <a:solidFill>
                    <a:srgbClr val="000000"/>
                  </a:solidFill>
                  <a:latin typeface="Aptos" panose="020B0004020202020204" pitchFamily="34" charset="0"/>
                  <a:sym typeface="Arial"/>
                </a:rPr>
                <a:t>CO2 </a:t>
              </a:r>
              <a:r>
                <a:rPr lang="de-DE" sz="2000" b="1">
                  <a:latin typeface="Aptos" panose="020B0004020202020204" pitchFamily="34" charset="0"/>
                </a:rPr>
                <a:t>E</a:t>
              </a:r>
              <a:r>
                <a:rPr lang="de-DE" sz="2000" b="1" i="0" u="none" strike="noStrike" cap="none">
                  <a:solidFill>
                    <a:srgbClr val="000000"/>
                  </a:solidFill>
                  <a:latin typeface="Aptos" panose="020B0004020202020204" pitchFamily="34" charset="0"/>
                  <a:sym typeface="Arial"/>
                </a:rPr>
                <a:t>mission</a:t>
              </a:r>
              <a:r>
                <a:rPr lang="de-DE" sz="2000" b="1">
                  <a:latin typeface="Aptos" panose="020B0004020202020204" pitchFamily="34" charset="0"/>
                </a:rPr>
                <a:t>en</a:t>
              </a:r>
              <a:endParaRPr sz="2000" b="1" i="0" u="none" strike="noStrike" cap="none">
                <a:solidFill>
                  <a:srgbClr val="000000"/>
                </a:solidFill>
                <a:latin typeface="Aptos" panose="020B0004020202020204" pitchFamily="34" charset="0"/>
                <a:sym typeface="Arial"/>
              </a:endParaRPr>
            </a:p>
          </p:txBody>
        </p:sp>
        <p:sp>
          <p:nvSpPr>
            <p:cNvPr id="330" name="Google Shape;330;p49"/>
            <p:cNvSpPr/>
            <p:nvPr/>
          </p:nvSpPr>
          <p:spPr>
            <a:xfrm>
              <a:off x="531055" y="2190512"/>
              <a:ext cx="1356942" cy="1037642"/>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1" name="Google Shape;331;p49"/>
            <p:cNvSpPr/>
            <p:nvPr/>
          </p:nvSpPr>
          <p:spPr>
            <a:xfrm>
              <a:off x="2534495"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2" name="Google Shape;332;p49"/>
            <p:cNvSpPr txBox="1"/>
            <p:nvPr/>
          </p:nvSpPr>
          <p:spPr>
            <a:xfrm>
              <a:off x="2534495" y="3251200"/>
              <a:ext cx="2409035" cy="2167466"/>
            </a:xfrm>
            <a:prstGeom prst="rect">
              <a:avLst/>
            </a:prstGeom>
            <a:noFill/>
            <a:ln>
              <a:noFill/>
            </a:ln>
          </p:spPr>
          <p:txBody>
            <a:bodyPr spcFirstLastPara="1" wrap="square" lIns="184900" tIns="184900" rIns="184900" bIns="184900" anchor="t"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1" dirty="0">
                  <a:latin typeface="Aptos" panose="020B0004020202020204" pitchFamily="34" charset="0"/>
                </a:rPr>
                <a:t>Verlängerung der Produktlebens-dauer</a:t>
              </a:r>
              <a:endParaRPr sz="1100" dirty="0">
                <a:latin typeface="Aptos" panose="020B0004020202020204" pitchFamily="34" charset="0"/>
              </a:endParaRPr>
            </a:p>
          </p:txBody>
        </p:sp>
        <p:sp>
          <p:nvSpPr>
            <p:cNvPr id="333" name="Google Shape;333;p49"/>
            <p:cNvSpPr/>
            <p:nvPr/>
          </p:nvSpPr>
          <p:spPr>
            <a:xfrm>
              <a:off x="3109223" y="2190509"/>
              <a:ext cx="1259579" cy="1037647"/>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4" name="Google Shape;334;p49"/>
            <p:cNvSpPr/>
            <p:nvPr/>
          </p:nvSpPr>
          <p:spPr>
            <a:xfrm>
              <a:off x="5063982"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5" name="Google Shape;335;p49"/>
            <p:cNvSpPr txBox="1"/>
            <p:nvPr/>
          </p:nvSpPr>
          <p:spPr>
            <a:xfrm>
              <a:off x="5063982" y="0"/>
              <a:ext cx="2409035" cy="2167466"/>
            </a:xfrm>
            <a:prstGeom prst="rect">
              <a:avLst/>
            </a:prstGeom>
            <a:noFill/>
            <a:ln>
              <a:noFill/>
            </a:ln>
          </p:spPr>
          <p:txBody>
            <a:bodyPr spcFirstLastPara="1" wrap="square" lIns="184900" tIns="184900" rIns="184900" bIns="184900" anchor="b"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1">
                  <a:latin typeface="Aptos" panose="020B0004020202020204" pitchFamily="34" charset="0"/>
                </a:rPr>
                <a:t>Energieeffiziente Modelle</a:t>
              </a:r>
              <a:endParaRPr sz="1100">
                <a:latin typeface="Aptos" panose="020B0004020202020204" pitchFamily="34" charset="0"/>
              </a:endParaRPr>
            </a:p>
          </p:txBody>
        </p:sp>
        <p:sp>
          <p:nvSpPr>
            <p:cNvPr id="336" name="Google Shape;336;p49"/>
            <p:cNvSpPr/>
            <p:nvPr/>
          </p:nvSpPr>
          <p:spPr>
            <a:xfrm>
              <a:off x="5614841" y="2206413"/>
              <a:ext cx="1307318" cy="1005840"/>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7" name="Google Shape;337;p49"/>
            <p:cNvSpPr/>
            <p:nvPr/>
          </p:nvSpPr>
          <p:spPr>
            <a:xfrm>
              <a:off x="7593470"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338" name="Google Shape;338;p49"/>
            <p:cNvSpPr txBox="1"/>
            <p:nvPr/>
          </p:nvSpPr>
          <p:spPr>
            <a:xfrm>
              <a:off x="7593470" y="3251200"/>
              <a:ext cx="2409035" cy="2167466"/>
            </a:xfrm>
            <a:prstGeom prst="rect">
              <a:avLst/>
            </a:prstGeom>
            <a:noFill/>
            <a:ln>
              <a:noFill/>
            </a:ln>
          </p:spPr>
          <p:txBody>
            <a:bodyPr spcFirstLastPara="1" wrap="square" lIns="184900" tIns="184900" rIns="184900" bIns="184900" anchor="t"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1">
                  <a:latin typeface="Aptos" panose="020B0004020202020204" pitchFamily="34" charset="0"/>
                </a:rPr>
                <a:t>Reduktion gefährlicher Bestandteile</a:t>
              </a:r>
              <a:endParaRPr sz="2000" b="1" i="0" u="none" strike="noStrike" cap="none">
                <a:solidFill>
                  <a:srgbClr val="000000"/>
                </a:solidFill>
                <a:latin typeface="Aptos" panose="020B0004020202020204" pitchFamily="34" charset="0"/>
                <a:sym typeface="Arial"/>
              </a:endParaRPr>
            </a:p>
          </p:txBody>
        </p:sp>
        <p:sp>
          <p:nvSpPr>
            <p:cNvPr id="339" name="Google Shape;339;p49"/>
            <p:cNvSpPr/>
            <p:nvPr/>
          </p:nvSpPr>
          <p:spPr>
            <a:xfrm>
              <a:off x="8178092" y="2158704"/>
              <a:ext cx="1239791" cy="1101257"/>
            </a:xfrm>
            <a:prstGeom prst="ellipse">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0"/>
          <p:cNvSpPr txBox="1">
            <a:spLocks noGrp="1"/>
          </p:cNvSpPr>
          <p:nvPr>
            <p:ph type="title"/>
          </p:nvPr>
        </p:nvSpPr>
        <p:spPr>
          <a:xfrm>
            <a:off x="630657" y="978953"/>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b="1"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p:txBody>
      </p:sp>
      <p:sp>
        <p:nvSpPr>
          <p:cNvPr id="346" name="Google Shape;346;p50"/>
          <p:cNvSpPr txBox="1"/>
          <p:nvPr/>
        </p:nvSpPr>
        <p:spPr>
          <a:xfrm>
            <a:off x="185445" y="2233422"/>
            <a:ext cx="5311140" cy="623473"/>
          </a:xfrm>
          <a:prstGeom prst="rect">
            <a:avLst/>
          </a:prstGeom>
          <a:noFill/>
          <a:ln>
            <a:noFill/>
          </a:ln>
        </p:spPr>
        <p:txBody>
          <a:bodyPr spcFirstLastPara="1" wrap="square" lIns="91425" tIns="45700" rIns="91425" bIns="45700" anchor="t" anchorCtr="0">
            <a:normAutofit/>
          </a:bodyPr>
          <a:lstStyle/>
          <a:p>
            <a:pPr marL="228600" marR="0" lvl="0" indent="0" algn="l" rtl="0">
              <a:lnSpc>
                <a:spcPct val="90000"/>
              </a:lnSpc>
              <a:spcBef>
                <a:spcPts val="0"/>
              </a:spcBef>
              <a:spcAft>
                <a:spcPts val="600"/>
              </a:spcAft>
              <a:buClr>
                <a:srgbClr val="000000"/>
              </a:buClr>
              <a:buSzPts val="2800"/>
              <a:buFont typeface="Arial"/>
              <a:buNone/>
            </a:pPr>
            <a:r>
              <a:rPr lang="de-DE" sz="2600" b="1" i="0" u="none" strike="noStrike" cap="none" dirty="0">
                <a:solidFill>
                  <a:srgbClr val="035854"/>
                </a:solidFill>
                <a:latin typeface="Aptos" panose="020B0004020202020204" pitchFamily="34" charset="0"/>
                <a:sym typeface="Arial"/>
              </a:rPr>
              <a:t>Soziale Verantwortung</a:t>
            </a:r>
            <a:endParaRPr sz="2600" b="1" i="0" u="none" strike="noStrike" cap="none" dirty="0">
              <a:solidFill>
                <a:srgbClr val="035854"/>
              </a:solidFill>
              <a:latin typeface="Aptos" panose="020B0004020202020204" pitchFamily="34" charset="0"/>
              <a:sym typeface="Arial"/>
            </a:endParaRPr>
          </a:p>
        </p:txBody>
      </p:sp>
      <p:grpSp>
        <p:nvGrpSpPr>
          <p:cNvPr id="347" name="Google Shape;347;p50"/>
          <p:cNvGrpSpPr/>
          <p:nvPr/>
        </p:nvGrpSpPr>
        <p:grpSpPr>
          <a:xfrm>
            <a:off x="553055" y="1554554"/>
            <a:ext cx="11119460" cy="5418666"/>
            <a:chOff x="0" y="0"/>
            <a:chExt cx="11119460" cy="5418666"/>
          </a:xfrm>
        </p:grpSpPr>
        <p:sp>
          <p:nvSpPr>
            <p:cNvPr id="348" name="Google Shape;348;p50"/>
            <p:cNvSpPr/>
            <p:nvPr/>
          </p:nvSpPr>
          <p:spPr>
            <a:xfrm>
              <a:off x="0" y="1625600"/>
              <a:ext cx="11119460" cy="2167466"/>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49" name="Google Shape;349;p50"/>
            <p:cNvSpPr/>
            <p:nvPr/>
          </p:nvSpPr>
          <p:spPr>
            <a:xfrm>
              <a:off x="5008"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0" name="Google Shape;350;p50"/>
            <p:cNvSpPr txBox="1"/>
            <p:nvPr/>
          </p:nvSpPr>
          <p:spPr>
            <a:xfrm>
              <a:off x="5008" y="0"/>
              <a:ext cx="2409035" cy="2167466"/>
            </a:xfrm>
            <a:prstGeom prst="rect">
              <a:avLst/>
            </a:prstGeom>
            <a:noFill/>
            <a:ln>
              <a:noFill/>
            </a:ln>
          </p:spPr>
          <p:txBody>
            <a:bodyPr spcFirstLastPara="1" wrap="square" lIns="227575" tIns="227575" rIns="227575" bIns="227575" anchor="b"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Faire Arbeitspraktiken</a:t>
              </a:r>
              <a:endParaRPr sz="1050" dirty="0">
                <a:latin typeface="Aptos" panose="020B0004020202020204" pitchFamily="34" charset="0"/>
              </a:endParaRPr>
            </a:p>
          </p:txBody>
        </p:sp>
        <p:sp>
          <p:nvSpPr>
            <p:cNvPr id="351" name="Google Shape;351;p50"/>
            <p:cNvSpPr/>
            <p:nvPr/>
          </p:nvSpPr>
          <p:spPr>
            <a:xfrm>
              <a:off x="531055" y="2190512"/>
              <a:ext cx="1356942" cy="1037642"/>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2" name="Google Shape;352;p50"/>
            <p:cNvSpPr/>
            <p:nvPr/>
          </p:nvSpPr>
          <p:spPr>
            <a:xfrm>
              <a:off x="2534495"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3" name="Google Shape;353;p50"/>
            <p:cNvSpPr txBox="1"/>
            <p:nvPr/>
          </p:nvSpPr>
          <p:spPr>
            <a:xfrm>
              <a:off x="2534495" y="3251200"/>
              <a:ext cx="2409035" cy="2167466"/>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Sichere Arbeits-bedingungen</a:t>
              </a:r>
              <a:endParaRPr sz="2000" b="1" i="0" u="none" strike="noStrike" cap="none" dirty="0">
                <a:solidFill>
                  <a:srgbClr val="000000"/>
                </a:solidFill>
                <a:latin typeface="Aptos" panose="020B0004020202020204" pitchFamily="34" charset="0"/>
                <a:sym typeface="Arial"/>
              </a:endParaRPr>
            </a:p>
          </p:txBody>
        </p:sp>
        <p:sp>
          <p:nvSpPr>
            <p:cNvPr id="354" name="Google Shape;354;p50"/>
            <p:cNvSpPr/>
            <p:nvPr/>
          </p:nvSpPr>
          <p:spPr>
            <a:xfrm>
              <a:off x="3109223" y="2190509"/>
              <a:ext cx="1259579" cy="1037647"/>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5" name="Google Shape;355;p50"/>
            <p:cNvSpPr/>
            <p:nvPr/>
          </p:nvSpPr>
          <p:spPr>
            <a:xfrm>
              <a:off x="5063982"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6" name="Google Shape;356;p50"/>
            <p:cNvSpPr txBox="1"/>
            <p:nvPr/>
          </p:nvSpPr>
          <p:spPr>
            <a:xfrm>
              <a:off x="5063982" y="0"/>
              <a:ext cx="2409035" cy="2167466"/>
            </a:xfrm>
            <a:prstGeom prst="rect">
              <a:avLst/>
            </a:prstGeom>
            <a:noFill/>
            <a:ln>
              <a:noFill/>
            </a:ln>
          </p:spPr>
          <p:txBody>
            <a:bodyPr spcFirstLastPara="1" wrap="square" lIns="227575" tIns="227575" rIns="227575" bIns="227575" anchor="b"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Geschlechter-gerechtigkeit und Inklusion</a:t>
              </a:r>
              <a:r>
                <a:rPr lang="de-DE" sz="2000" b="1" i="0" u="none" strike="noStrike" cap="none" dirty="0">
                  <a:solidFill>
                    <a:srgbClr val="000000"/>
                  </a:solidFill>
                  <a:latin typeface="Aptos" panose="020B0004020202020204" pitchFamily="34" charset="0"/>
                  <a:sym typeface="Arial"/>
                </a:rPr>
                <a:t> </a:t>
              </a:r>
              <a:endParaRPr sz="1050" dirty="0">
                <a:latin typeface="Aptos" panose="020B0004020202020204" pitchFamily="34" charset="0"/>
              </a:endParaRPr>
            </a:p>
          </p:txBody>
        </p:sp>
        <p:sp>
          <p:nvSpPr>
            <p:cNvPr id="357" name="Google Shape;357;p50"/>
            <p:cNvSpPr/>
            <p:nvPr/>
          </p:nvSpPr>
          <p:spPr>
            <a:xfrm>
              <a:off x="5614841" y="2206413"/>
              <a:ext cx="1307318" cy="1005840"/>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8" name="Google Shape;358;p50"/>
            <p:cNvSpPr/>
            <p:nvPr/>
          </p:nvSpPr>
          <p:spPr>
            <a:xfrm>
              <a:off x="7593470"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359" name="Google Shape;359;p50"/>
            <p:cNvSpPr txBox="1"/>
            <p:nvPr/>
          </p:nvSpPr>
          <p:spPr>
            <a:xfrm>
              <a:off x="7593470" y="3251200"/>
              <a:ext cx="2409035" cy="2167466"/>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Arbeitnehmer-rechte und Löhne</a:t>
              </a:r>
              <a:endParaRPr sz="2000" b="1" i="0" u="none" strike="noStrike" cap="none" dirty="0">
                <a:solidFill>
                  <a:srgbClr val="000000"/>
                </a:solidFill>
                <a:latin typeface="Aptos" panose="020B0004020202020204" pitchFamily="34" charset="0"/>
                <a:sym typeface="Arial"/>
              </a:endParaRPr>
            </a:p>
          </p:txBody>
        </p:sp>
        <p:sp>
          <p:nvSpPr>
            <p:cNvPr id="360" name="Google Shape;360;p50"/>
            <p:cNvSpPr/>
            <p:nvPr/>
          </p:nvSpPr>
          <p:spPr>
            <a:xfrm>
              <a:off x="8178092" y="2158704"/>
              <a:ext cx="1239791" cy="1101257"/>
            </a:xfrm>
            <a:prstGeom prst="ellipse">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4"/>
          <p:cNvSpPr txBox="1">
            <a:spLocks noGrp="1"/>
          </p:cNvSpPr>
          <p:nvPr>
            <p:ph type="title"/>
          </p:nvPr>
        </p:nvSpPr>
        <p:spPr>
          <a:xfrm>
            <a:off x="594360" y="1074900"/>
            <a:ext cx="6332700" cy="235410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IKT-Ausrüstung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367" name="Google Shape;367;p54"/>
          <p:cNvSpPr txBox="1">
            <a:spLocks noGrp="1"/>
          </p:cNvSpPr>
          <p:nvPr>
            <p:ph type="body" idx="1"/>
          </p:nvPr>
        </p:nvSpPr>
        <p:spPr>
          <a:xfrm>
            <a:off x="594360" y="3279579"/>
            <a:ext cx="5693706" cy="3396794"/>
          </a:xfrm>
          <a:prstGeom prst="rect">
            <a:avLst/>
          </a:prstGeom>
          <a:noFill/>
          <a:ln>
            <a:noFill/>
          </a:ln>
        </p:spPr>
        <p:txBody>
          <a:bodyPr spcFirstLastPara="1" wrap="square" lIns="0" tIns="228600" rIns="0" bIns="0" anchor="t" anchorCtr="0">
            <a:normAutofit fontScale="92500" lnSpcReduction="20000"/>
          </a:bodyPr>
          <a:lstStyle/>
          <a:p>
            <a:pPr marL="457200" lvl="0" indent="-228600" algn="l" rtl="0">
              <a:lnSpc>
                <a:spcPct val="90000"/>
              </a:lnSpc>
              <a:spcBef>
                <a:spcPts val="1800"/>
              </a:spcBef>
              <a:spcAft>
                <a:spcPts val="0"/>
              </a:spcAft>
              <a:buClr>
                <a:srgbClr val="3F3F3F"/>
              </a:buClr>
              <a:buSzPct val="90090"/>
              <a:buFont typeface="Arial"/>
              <a:buNone/>
            </a:pPr>
            <a:r>
              <a:rPr lang="de-DE" sz="2400" dirty="0">
                <a:latin typeface="Aptos" panose="020B0004020202020204" pitchFamily="34" charset="0"/>
              </a:rPr>
              <a:t>Die</a:t>
            </a:r>
            <a:r>
              <a:rPr lang="de-DE" sz="2400" b="1" dirty="0">
                <a:latin typeface="Aptos" panose="020B0004020202020204" pitchFamily="34" charset="0"/>
              </a:rPr>
              <a:t> EU</a:t>
            </a:r>
            <a:r>
              <a:rPr lang="de-DE" sz="2400" dirty="0">
                <a:latin typeface="Aptos" panose="020B0004020202020204" pitchFamily="34" charset="0"/>
              </a:rPr>
              <a:t>-Kriterien für </a:t>
            </a:r>
            <a:r>
              <a:rPr lang="de-DE" sz="2400" b="1" dirty="0">
                <a:latin typeface="Aptos" panose="020B0004020202020204" pitchFamily="34" charset="0"/>
              </a:rPr>
              <a:t>umweltorientierte öffentliche Beschaffung (GPP) </a:t>
            </a:r>
            <a:r>
              <a:rPr lang="de-DE" sz="2400" dirty="0">
                <a:latin typeface="Aptos" panose="020B0004020202020204" pitchFamily="34" charset="0"/>
              </a:rPr>
              <a:t>für </a:t>
            </a:r>
            <a:r>
              <a:rPr lang="de-DE" sz="2400" b="1" dirty="0">
                <a:latin typeface="Aptos" panose="020B0004020202020204" pitchFamily="34" charset="0"/>
              </a:rPr>
              <a:t>IKT-Geräte </a:t>
            </a:r>
            <a:r>
              <a:rPr lang="de-DE" sz="2400" dirty="0">
                <a:latin typeface="Aptos" panose="020B0004020202020204" pitchFamily="34" charset="0"/>
              </a:rPr>
              <a:t>sind unterteilt in: </a:t>
            </a:r>
            <a:endParaRPr dirty="0">
              <a:latin typeface="Aptos" panose="020B0004020202020204" pitchFamily="34" charset="0"/>
            </a:endParaRPr>
          </a:p>
          <a:p>
            <a:pPr marL="571500" lvl="0" indent="-342900" algn="l" rtl="0">
              <a:lnSpc>
                <a:spcPct val="90000"/>
              </a:lnSpc>
              <a:spcBef>
                <a:spcPts val="1800"/>
              </a:spcBef>
              <a:spcAft>
                <a:spcPts val="0"/>
              </a:spcAft>
              <a:buSzPct val="90090"/>
              <a:buFont typeface="Arial"/>
              <a:buChar char="-"/>
            </a:pPr>
            <a:r>
              <a:rPr lang="de-DE" sz="2400" dirty="0">
                <a:latin typeface="Aptos" panose="020B0004020202020204" pitchFamily="34" charset="0"/>
              </a:rPr>
              <a:t>EU-Kriterien für umweltorientierte öffentliche Beschaffung für Computer, Monitore, Tablets und Smartphones</a:t>
            </a:r>
            <a:endParaRPr dirty="0">
              <a:latin typeface="Aptos" panose="020B0004020202020204" pitchFamily="34" charset="0"/>
            </a:endParaRPr>
          </a:p>
          <a:p>
            <a:pPr marL="571500" lvl="0" indent="-342900" algn="l" rtl="0">
              <a:lnSpc>
                <a:spcPct val="90000"/>
              </a:lnSpc>
              <a:spcBef>
                <a:spcPts val="1800"/>
              </a:spcBef>
              <a:spcAft>
                <a:spcPts val="0"/>
              </a:spcAft>
              <a:buSzPct val="90090"/>
              <a:buFont typeface="Arial"/>
              <a:buChar char="-"/>
            </a:pPr>
            <a:r>
              <a:rPr lang="de-DE" sz="2400" dirty="0">
                <a:latin typeface="Aptos" panose="020B0004020202020204" pitchFamily="34" charset="0"/>
              </a:rPr>
              <a:t>EU-Kriterien für umweltorientierte öffentliche Beschaffung für Rechenzentren, Serverräume und Cloud-Dienste</a:t>
            </a:r>
            <a:endParaRPr sz="2400" dirty="0">
              <a:latin typeface="Aptos" panose="020B0004020202020204" pitchFamily="34" charset="0"/>
            </a:endParaRPr>
          </a:p>
        </p:txBody>
      </p:sp>
      <p:sp>
        <p:nvSpPr>
          <p:cNvPr id="368" name="Google Shape;368;p54"/>
          <p:cNvSpPr txBox="1"/>
          <p:nvPr/>
        </p:nvSpPr>
        <p:spPr>
          <a:xfrm>
            <a:off x="4572000" y="6581100"/>
            <a:ext cx="37812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by 洋榤 郭: https://www.pexels.com/it-it/foto/scheda-madre-del-computer-nero-e-rosso-2399840/</a:t>
            </a:r>
            <a:endParaRPr sz="600"/>
          </a:p>
        </p:txBody>
      </p:sp>
      <p:pic>
        <p:nvPicPr>
          <p:cNvPr id="369" name="Google Shape;369;p54" title="pexels-myleskuo-2399840.jpg"/>
          <p:cNvPicPr preferRelativeResize="0">
            <a:picLocks noGrp="1"/>
          </p:cNvPicPr>
          <p:nvPr>
            <p:ph type="pic" idx="2"/>
          </p:nvPr>
        </p:nvPicPr>
        <p:blipFill rotWithShape="1">
          <a:blip r:embed="rId3">
            <a:alphaModFix/>
          </a:blip>
          <a:srcRect t="8068" b="8068"/>
          <a:stretch/>
        </p:blipFill>
        <p:spPr>
          <a:xfrm flipH="1">
            <a:off x="6733500" y="10"/>
            <a:ext cx="5458500" cy="6858000"/>
          </a:xfrm>
          <a:prstGeom prst="flowChartDelay">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55"/>
          <p:cNvSpPr txBox="1">
            <a:spLocks noGrp="1"/>
          </p:cNvSpPr>
          <p:nvPr>
            <p:ph type="title"/>
          </p:nvPr>
        </p:nvSpPr>
        <p:spPr>
          <a:xfrm>
            <a:off x="594360" y="498173"/>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Computer, Monitore, Tablets und Smartphones</a:t>
            </a:r>
            <a:endParaRPr dirty="0">
              <a:latin typeface="Aptos Serif" panose="02020604070405020304" pitchFamily="18" charset="0"/>
              <a:cs typeface="Aptos Serif" panose="02020604070405020304" pitchFamily="18" charset="0"/>
            </a:endParaRPr>
          </a:p>
        </p:txBody>
      </p:sp>
      <p:sp>
        <p:nvSpPr>
          <p:cNvPr id="375" name="Google Shape;375;p55"/>
          <p:cNvSpPr txBox="1">
            <a:spLocks noGrp="1"/>
          </p:cNvSpPr>
          <p:nvPr>
            <p:ph type="body" idx="2"/>
          </p:nvPr>
        </p:nvSpPr>
        <p:spPr>
          <a:xfrm>
            <a:off x="693479" y="3443945"/>
            <a:ext cx="5103164" cy="3135926"/>
          </a:xfrm>
          <a:prstGeom prst="rect">
            <a:avLst/>
          </a:prstGeom>
          <a:noFill/>
          <a:ln>
            <a:noFill/>
          </a:ln>
        </p:spPr>
        <p:txBody>
          <a:bodyPr spcFirstLastPara="1" wrap="square" lIns="0" tIns="45700" rIns="0" bIns="0" anchor="t" anchorCtr="0">
            <a:normAutofit fontScale="85000" lnSpcReduction="20000"/>
          </a:bodyPr>
          <a:lstStyle/>
          <a:p>
            <a:pPr marL="571500" lvl="0" indent="-342900" algn="l" rtl="0">
              <a:lnSpc>
                <a:spcPct val="90000"/>
              </a:lnSpc>
              <a:spcBef>
                <a:spcPts val="1800"/>
              </a:spcBef>
              <a:spcAft>
                <a:spcPts val="0"/>
              </a:spcAft>
              <a:buSzPct val="90090"/>
              <a:buFont typeface="Arial" panose="020B0604020202020204" pitchFamily="34" charset="0"/>
              <a:buChar char="•"/>
            </a:pPr>
            <a:r>
              <a:rPr lang="de-DE" sz="2400" b="1" dirty="0">
                <a:solidFill>
                  <a:srgbClr val="397D88"/>
                </a:solidFill>
                <a:latin typeface="Aptos" panose="020B0004020202020204" pitchFamily="34" charset="0"/>
              </a:rPr>
              <a:t>Verlängerung der Produktlebensdauer – </a:t>
            </a:r>
            <a:r>
              <a:rPr lang="de-DE" sz="2400" dirty="0">
                <a:solidFill>
                  <a:schemeClr val="dk1"/>
                </a:solidFill>
                <a:latin typeface="Aptos" panose="020B0004020202020204" pitchFamily="34" charset="0"/>
              </a:rPr>
              <a:t>Förderung von Langlebigkeit, Reparaturfähigkeit und längeren Garantiezeiten sowie Unterstützung der Beschaffung von wiederaufbereiteten Geräten</a:t>
            </a:r>
            <a:endParaRPr dirty="0">
              <a:latin typeface="Aptos" panose="020B0004020202020204" pitchFamily="34" charset="0"/>
            </a:endParaRPr>
          </a:p>
          <a:p>
            <a:pPr marL="571500" lvl="0" indent="-342900" algn="l" rtl="0">
              <a:lnSpc>
                <a:spcPct val="90000"/>
              </a:lnSpc>
              <a:spcBef>
                <a:spcPts val="1800"/>
              </a:spcBef>
              <a:spcAft>
                <a:spcPts val="0"/>
              </a:spcAft>
              <a:buSzPct val="90090"/>
              <a:buFont typeface="Arial" panose="020B0604020202020204" pitchFamily="34" charset="0"/>
              <a:buChar char="•"/>
            </a:pPr>
            <a:r>
              <a:rPr lang="de-DE" sz="2400" b="1" dirty="0">
                <a:solidFill>
                  <a:srgbClr val="397D88"/>
                </a:solidFill>
                <a:latin typeface="Aptos" panose="020B0004020202020204" pitchFamily="34" charset="0"/>
              </a:rPr>
              <a:t>Energieeffizienz </a:t>
            </a:r>
            <a:endParaRPr dirty="0">
              <a:latin typeface="Aptos" panose="020B0004020202020204" pitchFamily="34" charset="0"/>
            </a:endParaRPr>
          </a:p>
          <a:p>
            <a:pPr marL="571500" lvl="0" indent="-342900" algn="l" rtl="0">
              <a:lnSpc>
                <a:spcPct val="90000"/>
              </a:lnSpc>
              <a:spcBef>
                <a:spcPts val="1800"/>
              </a:spcBef>
              <a:spcAft>
                <a:spcPts val="0"/>
              </a:spcAft>
              <a:buSzPct val="90090"/>
              <a:buFont typeface="Arial" panose="020B0604020202020204" pitchFamily="34" charset="0"/>
              <a:buChar char="•"/>
            </a:pPr>
            <a:r>
              <a:rPr lang="de-DE" sz="2400" b="1" dirty="0">
                <a:solidFill>
                  <a:srgbClr val="397D88"/>
                </a:solidFill>
                <a:latin typeface="Aptos" panose="020B0004020202020204" pitchFamily="34" charset="0"/>
              </a:rPr>
              <a:t>Reduzierung gefährlicher Stoffe – </a:t>
            </a:r>
            <a:r>
              <a:rPr lang="de-DE" sz="2400" dirty="0">
                <a:solidFill>
                  <a:schemeClr val="dk1"/>
                </a:solidFill>
                <a:latin typeface="Aptos" panose="020B0004020202020204" pitchFamily="34" charset="0"/>
              </a:rPr>
              <a:t>Anpassung an EU-Vorschriften (z. B. RoHS, REACH)</a:t>
            </a:r>
            <a:endParaRPr dirty="0">
              <a:latin typeface="Aptos" panose="020B0004020202020204" pitchFamily="34" charset="0"/>
            </a:endParaRPr>
          </a:p>
        </p:txBody>
      </p:sp>
      <p:sp>
        <p:nvSpPr>
          <p:cNvPr id="376" name="Google Shape;376;p55"/>
          <p:cNvSpPr txBox="1"/>
          <p:nvPr/>
        </p:nvSpPr>
        <p:spPr>
          <a:xfrm>
            <a:off x="6056162" y="3443944"/>
            <a:ext cx="4590961" cy="3135926"/>
          </a:xfrm>
          <a:prstGeom prst="rect">
            <a:avLst/>
          </a:prstGeom>
          <a:noFill/>
          <a:ln>
            <a:noFill/>
          </a:ln>
        </p:spPr>
        <p:txBody>
          <a:bodyPr spcFirstLastPara="1" wrap="square" lIns="0" tIns="45700" rIns="0" bIns="0" anchor="t" anchorCtr="0">
            <a:normAutofit lnSpcReduction="10000"/>
          </a:bodyPr>
          <a:lstStyle/>
          <a:p>
            <a:pPr marL="571500" marR="0" lvl="0" indent="-355600" algn="l" rtl="0">
              <a:lnSpc>
                <a:spcPct val="90000"/>
              </a:lnSpc>
              <a:spcBef>
                <a:spcPts val="1800"/>
              </a:spcBef>
              <a:spcAft>
                <a:spcPts val="0"/>
              </a:spcAft>
              <a:buClr>
                <a:srgbClr val="3F3F3F"/>
              </a:buClr>
              <a:buSzPts val="2200"/>
              <a:buFont typeface="Arial" panose="020B0604020202020204" pitchFamily="34" charset="0"/>
              <a:buChar char="•"/>
            </a:pPr>
            <a:r>
              <a:rPr lang="de-DE" sz="2200" b="1" i="0" u="none" strike="noStrike" cap="none" dirty="0">
                <a:solidFill>
                  <a:srgbClr val="397D88"/>
                </a:solidFill>
                <a:latin typeface="Aptos" panose="020B0004020202020204" pitchFamily="34" charset="0"/>
                <a:sym typeface="Arial"/>
              </a:rPr>
              <a:t>Entsorgung am Ende der Lebensdauer – </a:t>
            </a:r>
            <a:r>
              <a:rPr lang="de-DE" sz="2200" b="0" i="0" u="none" strike="noStrike" cap="none" dirty="0">
                <a:solidFill>
                  <a:schemeClr val="dk1"/>
                </a:solidFill>
                <a:latin typeface="Aptos" panose="020B0004020202020204" pitchFamily="34" charset="0"/>
                <a:sym typeface="Arial"/>
              </a:rPr>
              <a:t>Sicherstellung hoher Sammel- und Recyclingquoten und Unterstützung von Wiederaufbereitungs- und Wiederverwendungswegen</a:t>
            </a:r>
            <a:endParaRPr sz="2200" dirty="0">
              <a:latin typeface="Aptos" panose="020B0004020202020204" pitchFamily="34" charset="0"/>
            </a:endParaRPr>
          </a:p>
          <a:p>
            <a:pPr marL="571500" marR="0" lvl="0" indent="-342900" algn="l" rtl="0">
              <a:lnSpc>
                <a:spcPct val="90000"/>
              </a:lnSpc>
              <a:spcBef>
                <a:spcPts val="1800"/>
              </a:spcBef>
              <a:spcAft>
                <a:spcPts val="0"/>
              </a:spcAft>
              <a:buClr>
                <a:srgbClr val="3F3F3F"/>
              </a:buClr>
              <a:buSzPts val="2000"/>
              <a:buFont typeface="Arial" panose="020B0604020202020204" pitchFamily="34" charset="0"/>
              <a:buChar char="•"/>
            </a:pPr>
            <a:r>
              <a:rPr lang="de-DE" sz="2200" b="1" i="0" u="none" strike="noStrike" cap="none" dirty="0">
                <a:solidFill>
                  <a:srgbClr val="397D88"/>
                </a:solidFill>
                <a:latin typeface="Aptos" panose="020B0004020202020204" pitchFamily="34" charset="0"/>
                <a:sym typeface="Arial"/>
              </a:rPr>
              <a:t>Kriterien für wiederaufbereitete Geräte</a:t>
            </a:r>
            <a:r>
              <a:rPr lang="de-DE" sz="2400" b="1" i="0" u="none" strike="noStrike" cap="none" dirty="0">
                <a:solidFill>
                  <a:srgbClr val="397D88"/>
                </a:solidFill>
                <a:latin typeface="Aptos" panose="020B0004020202020204" pitchFamily="34" charset="0"/>
                <a:sym typeface="Arial"/>
              </a:rPr>
              <a:t> </a:t>
            </a:r>
            <a:endParaRPr sz="2400" b="1" i="0" u="none" strike="noStrike" cap="none" dirty="0">
              <a:solidFill>
                <a:srgbClr val="3F3F3F"/>
              </a:solidFill>
              <a:latin typeface="Aptos" panose="020B0004020202020204" pitchFamily="34" charset="0"/>
              <a:sym typeface="Arial"/>
            </a:endParaRPr>
          </a:p>
        </p:txBody>
      </p:sp>
      <p:sp>
        <p:nvSpPr>
          <p:cNvPr id="377" name="Google Shape;377;p55"/>
          <p:cNvSpPr txBox="1"/>
          <p:nvPr/>
        </p:nvSpPr>
        <p:spPr>
          <a:xfrm>
            <a:off x="594360" y="2476494"/>
            <a:ext cx="8674800" cy="1015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chemeClr val="accent3"/>
                </a:solidFill>
                <a:latin typeface="Aptos" panose="020B0004020202020204" pitchFamily="34" charset="0"/>
                <a:sym typeface="Arial"/>
              </a:rPr>
              <a:t>Die EU-GPP-Kriterien </a:t>
            </a:r>
            <a:r>
              <a:rPr lang="de-DE" sz="2000" b="1" dirty="0">
                <a:solidFill>
                  <a:schemeClr val="accent3"/>
                </a:solidFill>
                <a:latin typeface="Aptos" panose="020B0004020202020204" pitchFamily="34" charset="0"/>
              </a:rPr>
              <a:t>(2021)</a:t>
            </a:r>
            <a:r>
              <a:rPr lang="de-DE" sz="2000" b="1" i="0" u="none" strike="noStrike" cap="none" dirty="0">
                <a:solidFill>
                  <a:schemeClr val="accent3"/>
                </a:solidFill>
                <a:latin typeface="Aptos" panose="020B0004020202020204" pitchFamily="34" charset="0"/>
                <a:sym typeface="Arial"/>
              </a:rPr>
              <a:t> zielen auf die kritischsten Umweltauswirkungen während des Lebenszyklus ab. Zu den wichtigsten Themenbereichen gehören: </a:t>
            </a:r>
            <a:endParaRPr dirty="0">
              <a:latin typeface="Aptos" panose="020B00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56"/>
          <p:cNvSpPr txBox="1">
            <a:spLocks noGrp="1"/>
          </p:cNvSpPr>
          <p:nvPr>
            <p:ph type="title"/>
          </p:nvPr>
        </p:nvSpPr>
        <p:spPr>
          <a:xfrm>
            <a:off x="594360" y="491216"/>
            <a:ext cx="8950473"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Rechenzentren, Serverräume und Cloud-Dienste</a:t>
            </a:r>
            <a:endParaRPr dirty="0">
              <a:latin typeface="Aptos Serif" panose="02020604070405020304" pitchFamily="18" charset="0"/>
              <a:cs typeface="Aptos Serif" panose="02020604070405020304" pitchFamily="18" charset="0"/>
            </a:endParaRPr>
          </a:p>
        </p:txBody>
      </p:sp>
      <p:sp>
        <p:nvSpPr>
          <p:cNvPr id="383" name="Google Shape;383;p56"/>
          <p:cNvSpPr txBox="1">
            <a:spLocks noGrp="1"/>
          </p:cNvSpPr>
          <p:nvPr>
            <p:ph type="body" idx="2"/>
          </p:nvPr>
        </p:nvSpPr>
        <p:spPr>
          <a:xfrm>
            <a:off x="693479" y="3443945"/>
            <a:ext cx="5103164" cy="3135926"/>
          </a:xfrm>
          <a:prstGeom prst="rect">
            <a:avLst/>
          </a:prstGeom>
          <a:noFill/>
          <a:ln>
            <a:noFill/>
          </a:ln>
        </p:spPr>
        <p:txBody>
          <a:bodyPr spcFirstLastPara="1" wrap="square" lIns="0" tIns="45700" rIns="0" bIns="0" anchor="t" anchorCtr="0">
            <a:normAutofit lnSpcReduction="10000"/>
          </a:bodyPr>
          <a:lstStyle/>
          <a:p>
            <a:pPr marL="571500" lvl="0" indent="-342900" algn="l" rtl="0">
              <a:lnSpc>
                <a:spcPct val="90000"/>
              </a:lnSpc>
              <a:spcBef>
                <a:spcPts val="1800"/>
              </a:spcBef>
              <a:spcAft>
                <a:spcPts val="0"/>
              </a:spcAft>
              <a:buSzPts val="2000"/>
              <a:buFont typeface="Arial" panose="020B0604020202020204" pitchFamily="34" charset="0"/>
              <a:buChar char="•"/>
            </a:pPr>
            <a:r>
              <a:rPr lang="de-DE" sz="2400" b="1" dirty="0">
                <a:solidFill>
                  <a:srgbClr val="397D88"/>
                </a:solidFill>
                <a:latin typeface="Aptos" panose="020B0004020202020204" pitchFamily="34" charset="0"/>
              </a:rPr>
              <a:t>Energieeffizienz – </a:t>
            </a:r>
            <a:r>
              <a:rPr lang="de-DE" sz="2400" dirty="0">
                <a:solidFill>
                  <a:schemeClr val="dk1"/>
                </a:solidFill>
                <a:latin typeface="Aptos" panose="020B0004020202020204" pitchFamily="34" charset="0"/>
              </a:rPr>
              <a:t>Reduzierung des Stromverbrauchs von Servern, Kühlsystemen und Infrastruktur</a:t>
            </a:r>
            <a:endParaRPr sz="2400" b="1" dirty="0">
              <a:solidFill>
                <a:schemeClr val="dk1"/>
              </a:solidFill>
              <a:latin typeface="Aptos" panose="020B0004020202020204" pitchFamily="34" charset="0"/>
            </a:endParaRPr>
          </a:p>
          <a:p>
            <a:pPr marL="571500" lvl="0" indent="-342900" algn="l" rtl="0">
              <a:lnSpc>
                <a:spcPct val="90000"/>
              </a:lnSpc>
              <a:spcBef>
                <a:spcPts val="1800"/>
              </a:spcBef>
              <a:spcAft>
                <a:spcPts val="0"/>
              </a:spcAft>
              <a:buSzPts val="2000"/>
              <a:buFont typeface="Arial" panose="020B0604020202020204" pitchFamily="34" charset="0"/>
              <a:buChar char="•"/>
            </a:pPr>
            <a:r>
              <a:rPr lang="de-DE" sz="2400" b="1" dirty="0">
                <a:solidFill>
                  <a:srgbClr val="397D88"/>
                </a:solidFill>
                <a:latin typeface="Aptos" panose="020B0004020202020204" pitchFamily="34" charset="0"/>
              </a:rPr>
              <a:t>Lebenszykluskosten (LCC) – </a:t>
            </a:r>
            <a:r>
              <a:rPr lang="de-DE" sz="2400" dirty="0">
                <a:solidFill>
                  <a:schemeClr val="dk1"/>
                </a:solidFill>
                <a:latin typeface="Aptos" panose="020B0004020202020204" pitchFamily="34" charset="0"/>
              </a:rPr>
              <a:t>Effektive Kriterien können die Stromkosten senken und eine Erweiterung der Infrastruktur vermeiden</a:t>
            </a:r>
            <a:endParaRPr dirty="0">
              <a:latin typeface="Aptos" panose="020B0004020202020204" pitchFamily="34" charset="0"/>
            </a:endParaRPr>
          </a:p>
        </p:txBody>
      </p:sp>
      <p:sp>
        <p:nvSpPr>
          <p:cNvPr id="384" name="Google Shape;384;p56"/>
          <p:cNvSpPr txBox="1"/>
          <p:nvPr/>
        </p:nvSpPr>
        <p:spPr>
          <a:xfrm>
            <a:off x="6056162" y="3443944"/>
            <a:ext cx="4590961" cy="3135926"/>
          </a:xfrm>
          <a:prstGeom prst="rect">
            <a:avLst/>
          </a:prstGeom>
          <a:noFill/>
          <a:ln>
            <a:noFill/>
          </a:ln>
        </p:spPr>
        <p:txBody>
          <a:bodyPr spcFirstLastPara="1" wrap="square" lIns="0" tIns="45700" rIns="0" bIns="0" anchor="t" anchorCtr="0">
            <a:normAutofit fontScale="92500"/>
          </a:bodyPr>
          <a:lstStyle/>
          <a:p>
            <a:pPr marL="571500" marR="0" lvl="0" indent="-342900" algn="l" rtl="0">
              <a:lnSpc>
                <a:spcPct val="90000"/>
              </a:lnSpc>
              <a:spcBef>
                <a:spcPts val="1800"/>
              </a:spcBef>
              <a:spcAft>
                <a:spcPts val="0"/>
              </a:spcAft>
              <a:buClr>
                <a:srgbClr val="3F3F3F"/>
              </a:buClr>
              <a:buSzPts val="2000"/>
              <a:buFont typeface="Arial" panose="020B0604020202020204" pitchFamily="34" charset="0"/>
              <a:buChar char="•"/>
            </a:pPr>
            <a:r>
              <a:rPr lang="de-DE" sz="2400" b="1" i="0" u="none" strike="noStrike" cap="none" dirty="0">
                <a:solidFill>
                  <a:srgbClr val="397D88"/>
                </a:solidFill>
                <a:latin typeface="Aptos" panose="020B0004020202020204" pitchFamily="34" charset="0"/>
                <a:sym typeface="Arial"/>
              </a:rPr>
              <a:t>Kältemittelmanagement – </a:t>
            </a:r>
            <a:r>
              <a:rPr lang="de-DE" sz="2400" b="0" i="0" u="none" strike="noStrike" cap="none" dirty="0">
                <a:solidFill>
                  <a:schemeClr val="dk1"/>
                </a:solidFill>
                <a:latin typeface="Aptos" panose="020B0004020202020204" pitchFamily="34" charset="0"/>
                <a:sym typeface="Arial"/>
              </a:rPr>
              <a:t>Überwachung und Meldung von Kältemittelemissionen und deren Treibhauspotenzial (GWP)</a:t>
            </a:r>
            <a:endParaRPr dirty="0">
              <a:latin typeface="Aptos" panose="020B0004020202020204" pitchFamily="34" charset="0"/>
            </a:endParaRPr>
          </a:p>
          <a:p>
            <a:pPr marL="571500" marR="0" lvl="0" indent="-342900" algn="l" rtl="0">
              <a:lnSpc>
                <a:spcPct val="90000"/>
              </a:lnSpc>
              <a:spcBef>
                <a:spcPts val="1800"/>
              </a:spcBef>
              <a:spcAft>
                <a:spcPts val="0"/>
              </a:spcAft>
              <a:buClr>
                <a:srgbClr val="3F3F3F"/>
              </a:buClr>
              <a:buSzPts val="2000"/>
              <a:buFont typeface="Arial" panose="020B0604020202020204" pitchFamily="34" charset="0"/>
              <a:buChar char="•"/>
            </a:pPr>
            <a:r>
              <a:rPr lang="de-DE" sz="2400" b="1" i="0" u="none" strike="noStrike" cap="none" dirty="0">
                <a:solidFill>
                  <a:srgbClr val="397D88"/>
                </a:solidFill>
                <a:latin typeface="Aptos" panose="020B0004020202020204" pitchFamily="34" charset="0"/>
                <a:sym typeface="Arial"/>
              </a:rPr>
              <a:t>Standardisierung und Angleichung – </a:t>
            </a:r>
            <a:r>
              <a:rPr lang="de-DE" sz="2400" b="0" i="0" u="none" strike="noStrike" cap="none" dirty="0">
                <a:solidFill>
                  <a:schemeClr val="dk1"/>
                </a:solidFill>
                <a:latin typeface="Aptos" panose="020B0004020202020204" pitchFamily="34" charset="0"/>
                <a:sym typeface="Arial"/>
              </a:rPr>
              <a:t>Sicherstellung der Angleichung an die EU-Ökodesign-Verordnung </a:t>
            </a:r>
            <a:endParaRPr sz="2400" b="1" i="0" u="none" strike="noStrike" cap="none" dirty="0">
              <a:solidFill>
                <a:schemeClr val="dk1"/>
              </a:solidFill>
              <a:latin typeface="Aptos" panose="020B0004020202020204" pitchFamily="34" charset="0"/>
              <a:sym typeface="Arial"/>
            </a:endParaRPr>
          </a:p>
        </p:txBody>
      </p:sp>
      <p:sp>
        <p:nvSpPr>
          <p:cNvPr id="385" name="Google Shape;385;p56"/>
          <p:cNvSpPr txBox="1"/>
          <p:nvPr/>
        </p:nvSpPr>
        <p:spPr>
          <a:xfrm>
            <a:off x="502920" y="2360878"/>
            <a:ext cx="83229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chemeClr val="accent3"/>
                </a:solidFill>
                <a:latin typeface="Aptos" panose="020B0004020202020204" pitchFamily="34" charset="0"/>
                <a:sym typeface="Arial"/>
              </a:rPr>
              <a:t>Gemäß den EU-GPP Kriterien (2020) sind die wichtigsten Schwerpunktbereiche: </a:t>
            </a:r>
            <a:endParaRPr dirty="0">
              <a:latin typeface="Aptos" panose="020B00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57"/>
          <p:cNvSpPr txBox="1">
            <a:spLocks noGrp="1"/>
          </p:cNvSpPr>
          <p:nvPr>
            <p:ph type="title"/>
          </p:nvPr>
        </p:nvSpPr>
        <p:spPr>
          <a:xfrm>
            <a:off x="594360" y="485825"/>
            <a:ext cx="9213519"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Soziale Kriterien</a:t>
            </a:r>
            <a:endParaRPr dirty="0">
              <a:latin typeface="Aptos Serif" panose="02020604070405020304" pitchFamily="18" charset="0"/>
              <a:cs typeface="Aptos Serif" panose="02020604070405020304" pitchFamily="18" charset="0"/>
            </a:endParaRPr>
          </a:p>
        </p:txBody>
      </p:sp>
      <p:sp>
        <p:nvSpPr>
          <p:cNvPr id="392" name="Google Shape;392;p57"/>
          <p:cNvSpPr txBox="1">
            <a:spLocks noGrp="1"/>
          </p:cNvSpPr>
          <p:nvPr>
            <p:ph type="body" idx="1"/>
          </p:nvPr>
        </p:nvSpPr>
        <p:spPr>
          <a:xfrm>
            <a:off x="413556" y="2355574"/>
            <a:ext cx="4490827" cy="3918421"/>
          </a:xfrm>
          <a:prstGeom prst="rect">
            <a:avLst/>
          </a:prstGeom>
          <a:noFill/>
          <a:ln>
            <a:noFill/>
          </a:ln>
        </p:spPr>
        <p:txBody>
          <a:bodyPr spcFirstLastPara="1" wrap="square" lIns="0" tIns="45700" rIns="0" bIns="0" anchor="t" anchorCtr="0">
            <a:normAutofit/>
          </a:bodyPr>
          <a:lstStyle/>
          <a:p>
            <a:pPr marL="0" lvl="0" indent="0" algn="l" rtl="0">
              <a:lnSpc>
                <a:spcPct val="115000"/>
              </a:lnSpc>
              <a:spcBef>
                <a:spcPts val="0"/>
              </a:spcBef>
              <a:spcAft>
                <a:spcPts val="0"/>
              </a:spcAft>
              <a:buClr>
                <a:schemeClr val="dk1"/>
              </a:buClr>
              <a:buSzPts val="1100"/>
              <a:buFont typeface="Arial"/>
              <a:buNone/>
            </a:pPr>
            <a:r>
              <a:rPr lang="de-DE" sz="2400" b="1" dirty="0">
                <a:solidFill>
                  <a:schemeClr val="dk1"/>
                </a:solidFill>
                <a:latin typeface="Aptos" panose="020B0004020202020204" pitchFamily="34" charset="0"/>
              </a:rPr>
              <a:t>Komplexe Lieferketten</a:t>
            </a:r>
            <a:r>
              <a:rPr lang="de-DE" sz="2400" dirty="0">
                <a:solidFill>
                  <a:schemeClr val="dk1"/>
                </a:solidFill>
                <a:latin typeface="Aptos" panose="020B0004020202020204" pitchFamily="34" charset="0"/>
              </a:rPr>
              <a:t> machen es unmöglich, sozial gerechte Arbeitsbedingungen entlang der gesamten Lieferkette nachzuweisen</a:t>
            </a:r>
            <a:endParaRPr sz="2400" dirty="0">
              <a:solidFill>
                <a:schemeClr val="dk1"/>
              </a:solidFill>
              <a:latin typeface="Aptos" panose="020B0004020202020204" pitchFamily="34" charset="0"/>
            </a:endParaRPr>
          </a:p>
          <a:p>
            <a:pPr marL="0" lvl="0" indent="0" algn="l" rtl="0">
              <a:lnSpc>
                <a:spcPct val="115000"/>
              </a:lnSpc>
              <a:spcBef>
                <a:spcPts val="0"/>
              </a:spcBef>
              <a:spcAft>
                <a:spcPts val="0"/>
              </a:spcAft>
              <a:buClr>
                <a:schemeClr val="dk1"/>
              </a:buClr>
              <a:buSzPts val="1100"/>
              <a:buFont typeface="Arial"/>
              <a:buNone/>
            </a:pPr>
            <a:endParaRPr sz="2400" dirty="0">
              <a:solidFill>
                <a:schemeClr val="dk1"/>
              </a:solidFill>
              <a:latin typeface="Aptos" panose="020B0004020202020204" pitchFamily="34" charset="0"/>
            </a:endParaRPr>
          </a:p>
          <a:p>
            <a:pPr marL="0" lvl="0" indent="0" algn="l" rtl="0">
              <a:lnSpc>
                <a:spcPct val="115000"/>
              </a:lnSpc>
              <a:spcBef>
                <a:spcPts val="0"/>
              </a:spcBef>
              <a:spcAft>
                <a:spcPts val="0"/>
              </a:spcAft>
              <a:buClr>
                <a:schemeClr val="dk1"/>
              </a:buClr>
              <a:buSzPts val="1100"/>
              <a:buFont typeface="Arial"/>
              <a:buNone/>
            </a:pPr>
            <a:r>
              <a:rPr lang="de-DE" sz="2400" dirty="0">
                <a:solidFill>
                  <a:schemeClr val="dk1"/>
                </a:solidFill>
                <a:latin typeface="Aptos" panose="020B0004020202020204" pitchFamily="34" charset="0"/>
              </a:rPr>
              <a:t>Anforderung je nach Stufe der Lieferkette</a:t>
            </a:r>
            <a:endParaRPr sz="2400" dirty="0">
              <a:solidFill>
                <a:schemeClr val="dk1"/>
              </a:solidFill>
              <a:latin typeface="Aptos" panose="020B0004020202020204" pitchFamily="34" charset="0"/>
            </a:endParaRPr>
          </a:p>
          <a:p>
            <a:pPr marL="457200" lvl="0" indent="-228600" algn="l" rtl="0">
              <a:lnSpc>
                <a:spcPct val="90000"/>
              </a:lnSpc>
              <a:spcBef>
                <a:spcPts val="1800"/>
              </a:spcBef>
              <a:spcAft>
                <a:spcPts val="0"/>
              </a:spcAft>
              <a:buClr>
                <a:srgbClr val="3F3F3F"/>
              </a:buClr>
              <a:buSzPts val="2353"/>
              <a:buFont typeface="Arial"/>
              <a:buNone/>
            </a:pPr>
            <a:endParaRPr sz="2800" b="1" dirty="0">
              <a:latin typeface="Aptos" panose="020B0004020202020204" pitchFamily="34" charset="0"/>
            </a:endParaRPr>
          </a:p>
        </p:txBody>
      </p:sp>
      <p:sp>
        <p:nvSpPr>
          <p:cNvPr id="393" name="Google Shape;393;p57"/>
          <p:cNvSpPr txBox="1">
            <a:spLocks noGrp="1"/>
          </p:cNvSpPr>
          <p:nvPr>
            <p:ph type="body" idx="2"/>
          </p:nvPr>
        </p:nvSpPr>
        <p:spPr>
          <a:xfrm>
            <a:off x="6921375" y="1623060"/>
            <a:ext cx="4817700" cy="5097779"/>
          </a:xfrm>
          <a:prstGeom prst="rect">
            <a:avLst/>
          </a:prstGeom>
          <a:noFill/>
          <a:ln>
            <a:noFill/>
          </a:ln>
        </p:spPr>
        <p:txBody>
          <a:bodyPr spcFirstLastPara="1" wrap="square" lIns="0" tIns="45700" rIns="0" bIns="0" anchor="t" anchorCtr="0">
            <a:normAutofit fontScale="77500" lnSpcReduction="20000"/>
          </a:bodyPr>
          <a:lstStyle/>
          <a:p>
            <a:pPr marL="457200" lvl="0" indent="-335280" algn="l" rtl="0">
              <a:lnSpc>
                <a:spcPct val="115000"/>
              </a:lnSpc>
              <a:spcBef>
                <a:spcPts val="0"/>
              </a:spcBef>
              <a:spcAft>
                <a:spcPts val="0"/>
              </a:spcAft>
              <a:buClr>
                <a:schemeClr val="dk1"/>
              </a:buClr>
              <a:buSzPct val="100000"/>
              <a:buChar char="●"/>
            </a:pPr>
            <a:r>
              <a:rPr lang="de-DE" sz="2400" b="1">
                <a:solidFill>
                  <a:schemeClr val="dk1"/>
                </a:solidFill>
                <a:latin typeface="Aptos" panose="020B0004020202020204" pitchFamily="34" charset="0"/>
              </a:rPr>
              <a:t>Fertigung: 1. und 2. Stufe der Lieferkette</a:t>
            </a:r>
            <a:endParaRPr sz="2400" b="1">
              <a:solidFill>
                <a:schemeClr val="dk1"/>
              </a:solidFill>
              <a:latin typeface="Aptos" panose="020B0004020202020204" pitchFamily="34" charset="0"/>
            </a:endParaRPr>
          </a:p>
          <a:p>
            <a:pPr marL="914400" lvl="1" indent="-311549" algn="l" rtl="0">
              <a:lnSpc>
                <a:spcPct val="115000"/>
              </a:lnSpc>
              <a:spcBef>
                <a:spcPts val="0"/>
              </a:spcBef>
              <a:spcAft>
                <a:spcPts val="0"/>
              </a:spcAft>
              <a:buClr>
                <a:schemeClr val="dk1"/>
              </a:buClr>
              <a:buSzPct val="100000"/>
              <a:buChar char="○"/>
            </a:pPr>
            <a:r>
              <a:rPr lang="de-DE" sz="1866">
                <a:solidFill>
                  <a:schemeClr val="dk1"/>
                </a:solidFill>
                <a:latin typeface="Aptos" panose="020B0004020202020204" pitchFamily="34" charset="0"/>
              </a:rPr>
              <a:t>Einhaltung der ILO-Kernarbeitsnormen als Mindestkriterium</a:t>
            </a:r>
            <a:endParaRPr sz="1866">
              <a:solidFill>
                <a:schemeClr val="dk1"/>
              </a:solidFill>
              <a:latin typeface="Aptos" panose="020B0004020202020204" pitchFamily="34" charset="0"/>
            </a:endParaRPr>
          </a:p>
          <a:p>
            <a:pPr marL="914400" lvl="1" indent="-311549" algn="l" rtl="0">
              <a:lnSpc>
                <a:spcPct val="115000"/>
              </a:lnSpc>
              <a:spcBef>
                <a:spcPts val="0"/>
              </a:spcBef>
              <a:spcAft>
                <a:spcPts val="0"/>
              </a:spcAft>
              <a:buClr>
                <a:schemeClr val="dk1"/>
              </a:buClr>
              <a:buSzPct val="100000"/>
              <a:buChar char="○"/>
            </a:pPr>
            <a:r>
              <a:rPr lang="de-DE" sz="1866">
                <a:solidFill>
                  <a:schemeClr val="dk1"/>
                </a:solidFill>
                <a:latin typeface="Aptos" panose="020B0004020202020204" pitchFamily="34" charset="0"/>
              </a:rPr>
              <a:t>Weitere ILO Standards bezüglich Arbeits– und Gesundheitsschutz, Mindestlöhne und Begrenzung der Arbeitszeit</a:t>
            </a:r>
            <a:endParaRPr sz="1866">
              <a:solidFill>
                <a:schemeClr val="dk1"/>
              </a:solidFill>
              <a:latin typeface="Aptos" panose="020B0004020202020204" pitchFamily="34" charset="0"/>
            </a:endParaRPr>
          </a:p>
          <a:p>
            <a:pPr marL="0" lvl="0" indent="0" algn="l" rtl="0">
              <a:lnSpc>
                <a:spcPct val="115000"/>
              </a:lnSpc>
              <a:spcBef>
                <a:spcPts val="0"/>
              </a:spcBef>
              <a:spcAft>
                <a:spcPts val="0"/>
              </a:spcAft>
              <a:buClr>
                <a:schemeClr val="dk1"/>
              </a:buClr>
              <a:buSzPct val="45833"/>
              <a:buFont typeface="Arial"/>
              <a:buNone/>
            </a:pPr>
            <a:endParaRPr sz="2400">
              <a:solidFill>
                <a:schemeClr val="dk1"/>
              </a:solidFill>
              <a:latin typeface="Aptos" panose="020B0004020202020204" pitchFamily="34" charset="0"/>
            </a:endParaRPr>
          </a:p>
          <a:p>
            <a:pPr marL="457200" lvl="0" indent="-335280" algn="l" rtl="0">
              <a:lnSpc>
                <a:spcPct val="115000"/>
              </a:lnSpc>
              <a:spcBef>
                <a:spcPts val="0"/>
              </a:spcBef>
              <a:spcAft>
                <a:spcPts val="0"/>
              </a:spcAft>
              <a:buClr>
                <a:schemeClr val="dk1"/>
              </a:buClr>
              <a:buSzPct val="100000"/>
              <a:buChar char="●"/>
            </a:pPr>
            <a:r>
              <a:rPr lang="de-DE" sz="2400" b="1">
                <a:solidFill>
                  <a:schemeClr val="dk1"/>
                </a:solidFill>
                <a:latin typeface="Aptos" panose="020B0004020202020204" pitchFamily="34" charset="0"/>
              </a:rPr>
              <a:t>Anforderungen an die Rohstoffgewinnung</a:t>
            </a:r>
            <a:endParaRPr sz="2400" b="1">
              <a:solidFill>
                <a:schemeClr val="dk1"/>
              </a:solidFill>
              <a:latin typeface="Aptos" panose="020B0004020202020204" pitchFamily="34" charset="0"/>
            </a:endParaRPr>
          </a:p>
          <a:p>
            <a:pPr marL="914400" marR="0" lvl="1" indent="-311549" algn="l" rtl="0">
              <a:lnSpc>
                <a:spcPct val="115000"/>
              </a:lnSpc>
              <a:spcBef>
                <a:spcPts val="0"/>
              </a:spcBef>
              <a:spcAft>
                <a:spcPts val="0"/>
              </a:spcAft>
              <a:buClr>
                <a:schemeClr val="dk1"/>
              </a:buClr>
              <a:buSzPct val="100000"/>
              <a:buChar char="○"/>
            </a:pPr>
            <a:r>
              <a:rPr lang="de-DE" sz="1866">
                <a:solidFill>
                  <a:schemeClr val="dk1"/>
                </a:solidFill>
                <a:latin typeface="Aptos" panose="020B0004020202020204" pitchFamily="34" charset="0"/>
              </a:rPr>
              <a:t>Keine Finanzierung bewaffneter Gruppen</a:t>
            </a:r>
            <a:endParaRPr sz="1866">
              <a:solidFill>
                <a:schemeClr val="dk1"/>
              </a:solidFill>
              <a:latin typeface="Aptos" panose="020B0004020202020204" pitchFamily="34" charset="0"/>
            </a:endParaRPr>
          </a:p>
          <a:p>
            <a:pPr marL="914400" marR="0" lvl="1" indent="-311549" algn="l" rtl="0">
              <a:lnSpc>
                <a:spcPct val="115000"/>
              </a:lnSpc>
              <a:spcBef>
                <a:spcPts val="0"/>
              </a:spcBef>
              <a:spcAft>
                <a:spcPts val="0"/>
              </a:spcAft>
              <a:buClr>
                <a:schemeClr val="dk1"/>
              </a:buClr>
              <a:buSzPct val="100000"/>
              <a:buChar char="○"/>
            </a:pPr>
            <a:r>
              <a:rPr lang="de-DE" sz="1866">
                <a:solidFill>
                  <a:schemeClr val="dk1"/>
                </a:solidFill>
                <a:latin typeface="Aptos" panose="020B0004020202020204" pitchFamily="34" charset="0"/>
              </a:rPr>
              <a:t>Keine Kinderarbeit in Konfliktgebieten (gemäß ILO-Übereinkommen 182)</a:t>
            </a:r>
            <a:endParaRPr sz="1866">
              <a:solidFill>
                <a:schemeClr val="dk1"/>
              </a:solidFill>
              <a:latin typeface="Aptos" panose="020B0004020202020204" pitchFamily="34" charset="0"/>
            </a:endParaRPr>
          </a:p>
          <a:p>
            <a:pPr marL="914400" marR="0" lvl="1" indent="-311549" algn="l" rtl="0">
              <a:lnSpc>
                <a:spcPct val="115000"/>
              </a:lnSpc>
              <a:spcBef>
                <a:spcPts val="0"/>
              </a:spcBef>
              <a:spcAft>
                <a:spcPts val="0"/>
              </a:spcAft>
              <a:buClr>
                <a:schemeClr val="dk1"/>
              </a:buClr>
              <a:buSzPct val="100000"/>
              <a:buChar char="○"/>
            </a:pPr>
            <a:r>
              <a:rPr lang="de-DE" sz="1866">
                <a:solidFill>
                  <a:schemeClr val="dk1"/>
                </a:solidFill>
                <a:latin typeface="Aptos" panose="020B0004020202020204" pitchFamily="34" charset="0"/>
              </a:rPr>
              <a:t>Keine Zwangsarbeit in Konfliktgebieten (gemäß ILO-Übereinkommen 29 und 105)</a:t>
            </a:r>
            <a:endParaRPr sz="2400">
              <a:solidFill>
                <a:schemeClr val="dk1"/>
              </a:solidFill>
              <a:latin typeface="Aptos" panose="020B0004020202020204" pitchFamily="34" charset="0"/>
            </a:endParaRPr>
          </a:p>
          <a:p>
            <a:pPr marL="457200" lvl="0" indent="-228600" algn="l" rtl="0">
              <a:lnSpc>
                <a:spcPct val="90000"/>
              </a:lnSpc>
              <a:spcBef>
                <a:spcPts val="1800"/>
              </a:spcBef>
              <a:spcAft>
                <a:spcPts val="0"/>
              </a:spcAft>
              <a:buClr>
                <a:srgbClr val="3F3F3F"/>
              </a:buClr>
              <a:buSzPct val="90090"/>
              <a:buFont typeface="Arial"/>
              <a:buNone/>
            </a:pPr>
            <a:r>
              <a:rPr lang="de-DE" sz="2400">
                <a:solidFill>
                  <a:schemeClr val="dk1"/>
                </a:solidFill>
                <a:latin typeface="Aptos" panose="020B0004020202020204" pitchFamily="34" charset="0"/>
              </a:rPr>
              <a:t>Sorgfaltspflichtsmaßnahmen der OECD-Leitlinien zur Förderung verantwortungsvoller Lieferketten für Minerale aus Konflikt- und Hochrisikogebieten</a:t>
            </a:r>
            <a:endParaRPr sz="2400">
              <a:latin typeface="Aptos" panose="020B0004020202020204" pitchFamily="34" charset="0"/>
            </a:endParaRPr>
          </a:p>
        </p:txBody>
      </p:sp>
      <p:sp>
        <p:nvSpPr>
          <p:cNvPr id="394" name="Google Shape;394;p57"/>
          <p:cNvSpPr/>
          <p:nvPr/>
        </p:nvSpPr>
        <p:spPr>
          <a:xfrm>
            <a:off x="5296449" y="4158642"/>
            <a:ext cx="1418299" cy="1096259"/>
          </a:xfrm>
          <a:prstGeom prst="stripedRightArrow">
            <a:avLst>
              <a:gd name="adj1" fmla="val 50000"/>
              <a:gd name="adj2" fmla="val 50000"/>
            </a:avLst>
          </a:prstGeom>
          <a:solidFill>
            <a:schemeClr val="accent1"/>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3ce18c63468_0_154"/>
          <p:cNvSpPr txBox="1">
            <a:spLocks noGrp="1"/>
          </p:cNvSpPr>
          <p:nvPr>
            <p:ph type="title"/>
          </p:nvPr>
        </p:nvSpPr>
        <p:spPr>
          <a:xfrm>
            <a:off x="594360" y="278129"/>
            <a:ext cx="90507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Nachweise I </a:t>
            </a:r>
            <a:endParaRPr dirty="0">
              <a:latin typeface="Aptos Serif" panose="02020604070405020304" pitchFamily="18" charset="0"/>
              <a:cs typeface="Aptos Serif" panose="02020604070405020304" pitchFamily="18" charset="0"/>
            </a:endParaRPr>
          </a:p>
        </p:txBody>
      </p:sp>
      <p:sp>
        <p:nvSpPr>
          <p:cNvPr id="401" name="Google Shape;401;g3ce18c63468_0_154"/>
          <p:cNvSpPr txBox="1">
            <a:spLocks noGrp="1"/>
          </p:cNvSpPr>
          <p:nvPr>
            <p:ph type="body" idx="1"/>
          </p:nvPr>
        </p:nvSpPr>
        <p:spPr>
          <a:xfrm>
            <a:off x="594360" y="2167003"/>
            <a:ext cx="4490700" cy="41070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162"/>
              <a:buFont typeface="Arial"/>
              <a:buNone/>
            </a:pPr>
            <a:r>
              <a:rPr lang="de-DE" sz="2400" dirty="0">
                <a:latin typeface="Aptos" panose="020B0004020202020204" pitchFamily="34" charset="0"/>
              </a:rPr>
              <a:t>Als Nachweis können Gütezeichen gefordert werden</a:t>
            </a:r>
            <a:endParaRPr sz="2400"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162"/>
              <a:buFont typeface="Arial"/>
              <a:buNone/>
            </a:pPr>
            <a:r>
              <a:rPr lang="de-DE" sz="2400" dirty="0">
                <a:latin typeface="Aptos" panose="020B0004020202020204" pitchFamily="34" charset="0"/>
              </a:rPr>
              <a:t>Gleichwertige Nachweise müssen akzeptiert werden</a:t>
            </a:r>
            <a:endParaRPr sz="2400" dirty="0">
              <a:latin typeface="Aptos" panose="020B0004020202020204" pitchFamily="34" charset="0"/>
            </a:endParaRPr>
          </a:p>
          <a:p>
            <a:pPr marL="457200" lvl="0" indent="0" algn="l" rtl="0">
              <a:lnSpc>
                <a:spcPct val="90000"/>
              </a:lnSpc>
              <a:spcBef>
                <a:spcPts val="1800"/>
              </a:spcBef>
              <a:spcAft>
                <a:spcPts val="0"/>
              </a:spcAft>
              <a:buNone/>
            </a:pPr>
            <a:endParaRPr sz="2400" b="1" dirty="0">
              <a:solidFill>
                <a:srgbClr val="035854"/>
              </a:solidFill>
              <a:latin typeface="Aptos" panose="020B0004020202020204" pitchFamily="34" charset="0"/>
            </a:endParaRPr>
          </a:p>
        </p:txBody>
      </p:sp>
      <p:sp>
        <p:nvSpPr>
          <p:cNvPr id="402" name="Google Shape;402;g3ce18c63468_0_154"/>
          <p:cNvSpPr txBox="1">
            <a:spLocks noGrp="1"/>
          </p:cNvSpPr>
          <p:nvPr>
            <p:ph type="body" idx="2"/>
          </p:nvPr>
        </p:nvSpPr>
        <p:spPr>
          <a:xfrm>
            <a:off x="5831794" y="2254590"/>
            <a:ext cx="4490700" cy="4019400"/>
          </a:xfrm>
          <a:prstGeom prst="rect">
            <a:avLst/>
          </a:prstGeom>
          <a:noFill/>
          <a:ln>
            <a:noFill/>
          </a:ln>
        </p:spPr>
        <p:txBody>
          <a:bodyPr spcFirstLastPara="1" wrap="square" lIns="0" tIns="45700" rIns="0" bIns="0" anchor="t" anchorCtr="0">
            <a:normAutofit lnSpcReduction="10000"/>
          </a:bodyPr>
          <a:lstStyle/>
          <a:p>
            <a:pPr marL="914400" lvl="1" indent="-355599" algn="l" rtl="0">
              <a:spcBef>
                <a:spcPts val="1800"/>
              </a:spcBef>
              <a:spcAft>
                <a:spcPts val="0"/>
              </a:spcAft>
              <a:buSzPct val="90089"/>
              <a:buChar char="•"/>
            </a:pPr>
            <a:r>
              <a:rPr lang="de-DE" sz="2400" b="1" dirty="0">
                <a:solidFill>
                  <a:schemeClr val="accent4"/>
                </a:solidFill>
                <a:latin typeface="Aptos" panose="020B0004020202020204" pitchFamily="34" charset="0"/>
              </a:rPr>
              <a:t>TCO Certified</a:t>
            </a:r>
            <a:endParaRPr sz="2400" b="1" dirty="0">
              <a:solidFill>
                <a:schemeClr val="accent4"/>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Umwelt- und </a:t>
            </a:r>
            <a:r>
              <a:rPr lang="de-DE" sz="1400" dirty="0" err="1">
                <a:solidFill>
                  <a:schemeClr val="dk1"/>
                </a:solidFill>
                <a:latin typeface="Aptos" panose="020B0004020202020204" pitchFamily="34" charset="0"/>
              </a:rPr>
              <a:t>Ergonomiekriterien</a:t>
            </a:r>
            <a:r>
              <a:rPr lang="de-DE" sz="1400" dirty="0">
                <a:solidFill>
                  <a:schemeClr val="dk1"/>
                </a:solidFill>
                <a:latin typeface="Aptos" panose="020B0004020202020204" pitchFamily="34" charset="0"/>
              </a:rPr>
              <a:t> (u.a. Energieverbrauch, Lebensdauer)</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Lebenszyklusverlängerung</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Kreislaufwirtschaft/Rückgewinnung von Material</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Einhaltung von grundlegenden Sozialstandards (ILO Kernarbeitsnormen, UN-Kinderrechtskonvention,  Arbeitsrecht)</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Verantwortungsvoller Einkauf von Konfliktmineralien</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Produktleistung</a:t>
            </a:r>
            <a:endParaRPr sz="1400" dirty="0">
              <a:solidFill>
                <a:schemeClr val="dk1"/>
              </a:solidFill>
              <a:latin typeface="Aptos" panose="020B0004020202020204" pitchFamily="34" charset="0"/>
            </a:endParaRPr>
          </a:p>
          <a:p>
            <a:pPr marL="1371600" lvl="2" indent="-369569" algn="l" rtl="0">
              <a:lnSpc>
                <a:spcPct val="115000"/>
              </a:lnSpc>
              <a:spcBef>
                <a:spcPts val="0"/>
              </a:spcBef>
              <a:spcAft>
                <a:spcPts val="0"/>
              </a:spcAft>
              <a:buClr>
                <a:schemeClr val="accent4"/>
              </a:buClr>
              <a:buSzPct val="171428"/>
              <a:buChar char="•"/>
            </a:pPr>
            <a:r>
              <a:rPr lang="de-DE" sz="1400" dirty="0">
                <a:solidFill>
                  <a:schemeClr val="dk1"/>
                </a:solidFill>
                <a:latin typeface="Aptos" panose="020B0004020202020204" pitchFamily="34" charset="0"/>
              </a:rPr>
              <a:t>Reduzierung von gefährlichen Chemikalien</a:t>
            </a:r>
            <a:endParaRPr dirty="0">
              <a:latin typeface="Aptos" panose="020B0004020202020204" pitchFamily="34" charset="0"/>
            </a:endParaRPr>
          </a:p>
        </p:txBody>
      </p:sp>
      <p:pic>
        <p:nvPicPr>
          <p:cNvPr id="403" name="Google Shape;403;g3ce18c63468_0_154"/>
          <p:cNvPicPr preferRelativeResize="0"/>
          <p:nvPr/>
        </p:nvPicPr>
        <p:blipFill rotWithShape="1">
          <a:blip r:embed="rId3">
            <a:alphaModFix/>
          </a:blip>
          <a:srcRect l="8700" t="16942" r="15914" b="16146"/>
          <a:stretch/>
        </p:blipFill>
        <p:spPr>
          <a:xfrm>
            <a:off x="10195149" y="1943096"/>
            <a:ext cx="1615858" cy="107723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g3ce18c63468_0_165"/>
          <p:cNvSpPr txBox="1">
            <a:spLocks noGrp="1"/>
          </p:cNvSpPr>
          <p:nvPr>
            <p:ph type="title"/>
          </p:nvPr>
        </p:nvSpPr>
        <p:spPr>
          <a:xfrm>
            <a:off x="594360" y="278129"/>
            <a:ext cx="90507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latin typeface="Aptos Serif" panose="02020604070405020304" pitchFamily="18" charset="0"/>
                <a:cs typeface="Aptos Serif" panose="02020604070405020304" pitchFamily="18" charset="0"/>
              </a:rPr>
              <a:t>4. Nachweise II </a:t>
            </a:r>
            <a:endParaRPr>
              <a:latin typeface="Aptos Serif" panose="02020604070405020304" pitchFamily="18" charset="0"/>
              <a:cs typeface="Aptos Serif" panose="02020604070405020304" pitchFamily="18" charset="0"/>
            </a:endParaRPr>
          </a:p>
        </p:txBody>
      </p:sp>
      <p:sp>
        <p:nvSpPr>
          <p:cNvPr id="410" name="Google Shape;410;g3ce18c63468_0_165"/>
          <p:cNvSpPr txBox="1">
            <a:spLocks noGrp="1"/>
          </p:cNvSpPr>
          <p:nvPr>
            <p:ph type="body" idx="1"/>
          </p:nvPr>
        </p:nvSpPr>
        <p:spPr>
          <a:xfrm>
            <a:off x="594360" y="2220721"/>
            <a:ext cx="4490700" cy="4107000"/>
          </a:xfrm>
          <a:prstGeom prst="rect">
            <a:avLst/>
          </a:prstGeom>
          <a:noFill/>
          <a:ln>
            <a:noFill/>
          </a:ln>
        </p:spPr>
        <p:txBody>
          <a:bodyPr spcFirstLastPara="1" wrap="square" lIns="0" tIns="45700" rIns="0" bIns="0" anchor="t" anchorCtr="0">
            <a:normAutofit/>
          </a:bodyPr>
          <a:lstStyle/>
          <a:p>
            <a:pPr marL="571500" lvl="0" indent="-353197" algn="l" rtl="0">
              <a:lnSpc>
                <a:spcPct val="90000"/>
              </a:lnSpc>
              <a:spcBef>
                <a:spcPts val="1800"/>
              </a:spcBef>
              <a:spcAft>
                <a:spcPts val="0"/>
              </a:spcAft>
              <a:buSzPts val="2162"/>
              <a:buFont typeface="Arial"/>
              <a:buChar char="•"/>
            </a:pPr>
            <a:r>
              <a:rPr lang="de-DE" sz="2400" b="1" dirty="0">
                <a:solidFill>
                  <a:srgbClr val="035854"/>
                </a:solidFill>
                <a:latin typeface="Aptos" panose="020B0004020202020204" pitchFamily="34" charset="0"/>
              </a:rPr>
              <a:t>Blauer Engel</a:t>
            </a:r>
            <a:endParaRPr sz="2400" b="1" dirty="0">
              <a:solidFill>
                <a:srgbClr val="035854"/>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Energieeffizienz,</a:t>
            </a:r>
            <a:endParaRPr sz="1800" dirty="0">
              <a:solidFill>
                <a:schemeClr val="dk1"/>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Reparaturfähigkeit</a:t>
            </a:r>
            <a:endParaRPr sz="1800" dirty="0">
              <a:solidFill>
                <a:schemeClr val="dk1"/>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Langlebige und recyclinggerechte Konstruktion</a:t>
            </a:r>
            <a:endParaRPr sz="1800" dirty="0">
              <a:solidFill>
                <a:schemeClr val="dk1"/>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Vermeidung umweltbelastender Materialien</a:t>
            </a:r>
            <a:endParaRPr sz="1800" dirty="0">
              <a:solidFill>
                <a:schemeClr val="dk1"/>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Geringe Geräuschemissionen</a:t>
            </a:r>
            <a:endParaRPr sz="1800" dirty="0">
              <a:solidFill>
                <a:schemeClr val="dk1"/>
              </a:solidFill>
              <a:latin typeface="Aptos" panose="020B0004020202020204" pitchFamily="34" charset="0"/>
            </a:endParaRPr>
          </a:p>
          <a:p>
            <a:pPr marL="914400" lvl="1" indent="-381000" algn="l" rtl="0">
              <a:lnSpc>
                <a:spcPct val="115000"/>
              </a:lnSpc>
              <a:spcBef>
                <a:spcPts val="0"/>
              </a:spcBef>
              <a:spcAft>
                <a:spcPts val="0"/>
              </a:spcAft>
              <a:buClr>
                <a:srgbClr val="035854"/>
              </a:buClr>
              <a:buSzPts val="2400"/>
              <a:buChar char="•"/>
            </a:pPr>
            <a:r>
              <a:rPr lang="de-DE" sz="1800" dirty="0">
                <a:solidFill>
                  <a:schemeClr val="dk1"/>
                </a:solidFill>
                <a:latin typeface="Aptos" panose="020B0004020202020204" pitchFamily="34" charset="0"/>
              </a:rPr>
              <a:t>Ergonomische Gestaltung</a:t>
            </a:r>
            <a:endParaRPr sz="1400" dirty="0">
              <a:solidFill>
                <a:schemeClr val="dk1"/>
              </a:solidFill>
              <a:latin typeface="Aptos" panose="020B0004020202020204" pitchFamily="34" charset="0"/>
            </a:endParaRPr>
          </a:p>
        </p:txBody>
      </p:sp>
      <p:sp>
        <p:nvSpPr>
          <p:cNvPr id="411" name="Google Shape;411;g3ce18c63468_0_165"/>
          <p:cNvSpPr txBox="1">
            <a:spLocks noGrp="1"/>
          </p:cNvSpPr>
          <p:nvPr>
            <p:ph type="body" idx="2"/>
          </p:nvPr>
        </p:nvSpPr>
        <p:spPr>
          <a:xfrm>
            <a:off x="5858644" y="2210790"/>
            <a:ext cx="4490700" cy="4019400"/>
          </a:xfrm>
          <a:prstGeom prst="rect">
            <a:avLst/>
          </a:prstGeom>
          <a:noFill/>
          <a:ln>
            <a:noFill/>
          </a:ln>
        </p:spPr>
        <p:txBody>
          <a:bodyPr spcFirstLastPara="1" wrap="square" lIns="0" tIns="45700" rIns="0" bIns="0" anchor="t" anchorCtr="0">
            <a:normAutofit/>
          </a:bodyPr>
          <a:lstStyle/>
          <a:p>
            <a:pPr marL="914400" marR="0" lvl="1" indent="-381000" algn="l" rtl="0">
              <a:lnSpc>
                <a:spcPct val="115000"/>
              </a:lnSpc>
              <a:spcBef>
                <a:spcPts val="0"/>
              </a:spcBef>
              <a:spcAft>
                <a:spcPts val="0"/>
              </a:spcAft>
              <a:buClr>
                <a:srgbClr val="035854"/>
              </a:buClr>
              <a:buSzPts val="2400"/>
              <a:buChar char="•"/>
            </a:pPr>
            <a:r>
              <a:rPr lang="de-DE" sz="2200" b="1" dirty="0">
                <a:solidFill>
                  <a:srgbClr val="035854"/>
                </a:solidFill>
                <a:latin typeface="Aptos" panose="020B0004020202020204" pitchFamily="34" charset="0"/>
                <a:sym typeface="Arial"/>
              </a:rPr>
              <a:t>EU-Umweltzeichen</a:t>
            </a:r>
            <a:endParaRPr sz="2200" dirty="0">
              <a:solidFill>
                <a:schemeClr val="dk1"/>
              </a:solidFill>
              <a:latin typeface="Aptos" panose="020B0004020202020204" pitchFamily="34" charset="0"/>
            </a:endParaRPr>
          </a:p>
          <a:p>
            <a:pPr marL="914400" marR="0" lvl="1" indent="-381000" algn="l" rtl="0">
              <a:lnSpc>
                <a:spcPct val="115000"/>
              </a:lnSpc>
              <a:spcBef>
                <a:spcPts val="0"/>
              </a:spcBef>
              <a:spcAft>
                <a:spcPts val="0"/>
              </a:spcAft>
              <a:buClr>
                <a:srgbClr val="035854"/>
              </a:buClr>
              <a:buSzPts val="2400"/>
              <a:buChar char="•"/>
            </a:pPr>
            <a:r>
              <a:rPr lang="de-DE" sz="1400" dirty="0">
                <a:solidFill>
                  <a:schemeClr val="dk1"/>
                </a:solidFill>
                <a:latin typeface="Aptos" panose="020B0004020202020204" pitchFamily="34" charset="0"/>
              </a:rPr>
              <a:t>Energieeffizienz</a:t>
            </a:r>
            <a:endParaRPr sz="1400" dirty="0">
              <a:solidFill>
                <a:schemeClr val="dk1"/>
              </a:solidFill>
              <a:latin typeface="Aptos" panose="020B0004020202020204" pitchFamily="34" charset="0"/>
            </a:endParaRPr>
          </a:p>
          <a:p>
            <a:pPr marL="914400" marR="0" lvl="1" indent="-381000" algn="l" rtl="0">
              <a:lnSpc>
                <a:spcPct val="115000"/>
              </a:lnSpc>
              <a:spcBef>
                <a:spcPts val="0"/>
              </a:spcBef>
              <a:spcAft>
                <a:spcPts val="0"/>
              </a:spcAft>
              <a:buClr>
                <a:srgbClr val="035854"/>
              </a:buClr>
              <a:buSzPts val="2400"/>
              <a:buChar char="•"/>
            </a:pPr>
            <a:r>
              <a:rPr lang="de-DE" sz="1400" dirty="0">
                <a:solidFill>
                  <a:schemeClr val="dk1"/>
                </a:solidFill>
                <a:latin typeface="Aptos" panose="020B0004020202020204" pitchFamily="34" charset="0"/>
              </a:rPr>
              <a:t>Mindestmaß an recycelten Materialien</a:t>
            </a:r>
            <a:endParaRPr sz="1400" dirty="0">
              <a:solidFill>
                <a:schemeClr val="dk1"/>
              </a:solidFill>
              <a:latin typeface="Aptos" panose="020B0004020202020204" pitchFamily="34" charset="0"/>
            </a:endParaRPr>
          </a:p>
          <a:p>
            <a:pPr marL="914400" marR="0" lvl="1" indent="-381000" algn="l" rtl="0">
              <a:lnSpc>
                <a:spcPct val="115000"/>
              </a:lnSpc>
              <a:spcBef>
                <a:spcPts val="0"/>
              </a:spcBef>
              <a:spcAft>
                <a:spcPts val="0"/>
              </a:spcAft>
              <a:buClr>
                <a:srgbClr val="035854"/>
              </a:buClr>
              <a:buSzPts val="2400"/>
              <a:buChar char="•"/>
            </a:pPr>
            <a:r>
              <a:rPr lang="de-DE" sz="1400" dirty="0">
                <a:solidFill>
                  <a:schemeClr val="dk1"/>
                </a:solidFill>
                <a:latin typeface="Aptos" panose="020B0004020202020204" pitchFamily="34" charset="0"/>
              </a:rPr>
              <a:t>Reparierbarkeit</a:t>
            </a:r>
            <a:endParaRPr sz="1400" dirty="0">
              <a:solidFill>
                <a:schemeClr val="dk1"/>
              </a:solidFill>
              <a:latin typeface="Aptos" panose="020B0004020202020204" pitchFamily="34" charset="0"/>
            </a:endParaRPr>
          </a:p>
          <a:p>
            <a:pPr marL="914400" marR="0" lvl="1" indent="-381000" algn="l" rtl="0">
              <a:lnSpc>
                <a:spcPct val="115000"/>
              </a:lnSpc>
              <a:spcBef>
                <a:spcPts val="0"/>
              </a:spcBef>
              <a:spcAft>
                <a:spcPts val="0"/>
              </a:spcAft>
              <a:buClr>
                <a:srgbClr val="035854"/>
              </a:buClr>
              <a:buSzPts val="2400"/>
              <a:buChar char="•"/>
            </a:pPr>
            <a:r>
              <a:rPr lang="de-DE" sz="1400" dirty="0">
                <a:solidFill>
                  <a:schemeClr val="dk1"/>
                </a:solidFill>
                <a:latin typeface="Aptos" panose="020B0004020202020204" pitchFamily="34" charset="0"/>
              </a:rPr>
              <a:t>Demontierbarkeit (Rückgewinnung von Ressourcen aus Recycling)</a:t>
            </a:r>
            <a:endParaRPr sz="1400" dirty="0">
              <a:solidFill>
                <a:schemeClr val="dk1"/>
              </a:solidFill>
              <a:latin typeface="Aptos" panose="020B0004020202020204" pitchFamily="34" charset="0"/>
            </a:endParaRPr>
          </a:p>
          <a:p>
            <a:pPr marL="914400" marR="0" lvl="1" indent="-381000" algn="l" rtl="0">
              <a:lnSpc>
                <a:spcPct val="115000"/>
              </a:lnSpc>
              <a:spcBef>
                <a:spcPts val="0"/>
              </a:spcBef>
              <a:spcAft>
                <a:spcPts val="0"/>
              </a:spcAft>
              <a:buClr>
                <a:srgbClr val="035854"/>
              </a:buClr>
              <a:buSzPts val="2400"/>
              <a:buChar char="•"/>
            </a:pPr>
            <a:r>
              <a:rPr lang="de-DE" sz="1400" dirty="0">
                <a:solidFill>
                  <a:schemeClr val="dk1"/>
                </a:solidFill>
                <a:latin typeface="Aptos" panose="020B0004020202020204" pitchFamily="34" charset="0"/>
              </a:rPr>
              <a:t>Klar begrenzte Menge an gefährlichen Substanzen</a:t>
            </a:r>
            <a:endParaRPr dirty="0">
              <a:latin typeface="Aptos" panose="020B0004020202020204" pitchFamily="34" charset="0"/>
            </a:endParaRPr>
          </a:p>
        </p:txBody>
      </p:sp>
      <p:pic>
        <p:nvPicPr>
          <p:cNvPr id="412" name="Google Shape;412;g3ce18c63468_0_165"/>
          <p:cNvPicPr preferRelativeResize="0"/>
          <p:nvPr/>
        </p:nvPicPr>
        <p:blipFill>
          <a:blip r:embed="rId3">
            <a:alphaModFix/>
          </a:blip>
          <a:stretch>
            <a:fillRect/>
          </a:stretch>
        </p:blipFill>
        <p:spPr>
          <a:xfrm>
            <a:off x="3868376" y="2209800"/>
            <a:ext cx="797925" cy="961700"/>
          </a:xfrm>
          <a:prstGeom prst="rect">
            <a:avLst/>
          </a:prstGeom>
          <a:noFill/>
          <a:ln>
            <a:noFill/>
          </a:ln>
        </p:spPr>
      </p:pic>
      <p:pic>
        <p:nvPicPr>
          <p:cNvPr id="413" name="Google Shape;413;g3ce18c63468_0_165"/>
          <p:cNvPicPr preferRelativeResize="0"/>
          <p:nvPr/>
        </p:nvPicPr>
        <p:blipFill rotWithShape="1">
          <a:blip r:embed="rId4">
            <a:alphaModFix/>
          </a:blip>
          <a:srcRect/>
          <a:stretch/>
        </p:blipFill>
        <p:spPr>
          <a:xfrm>
            <a:off x="10474875" y="2220725"/>
            <a:ext cx="963562" cy="950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3c962c04cfb_0_0"/>
          <p:cNvSpPr txBox="1">
            <a:spLocks noGrp="1"/>
          </p:cNvSpPr>
          <p:nvPr>
            <p:ph type="title"/>
          </p:nvPr>
        </p:nvSpPr>
        <p:spPr>
          <a:xfrm>
            <a:off x="594349" y="189575"/>
            <a:ext cx="77916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panose="020B0004020202020204" pitchFamily="34" charset="0"/>
              </a:rPr>
              <a:t>Agenda – Textilien &amp; Leder</a:t>
            </a:r>
            <a:endParaRPr dirty="0">
              <a:latin typeface="Aptos" panose="020B0004020202020204" pitchFamily="34" charset="0"/>
            </a:endParaRPr>
          </a:p>
        </p:txBody>
      </p:sp>
      <p:sp>
        <p:nvSpPr>
          <p:cNvPr id="100" name="Google Shape;100;g3c962c04cfb_0_0"/>
          <p:cNvSpPr txBox="1">
            <a:spLocks noGrp="1"/>
          </p:cNvSpPr>
          <p:nvPr>
            <p:ph type="body" idx="1"/>
          </p:nvPr>
        </p:nvSpPr>
        <p:spPr>
          <a:xfrm>
            <a:off x="594359" y="2281918"/>
            <a:ext cx="6787800" cy="3708600"/>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Auswirkungen auf Umwelt und Gesellschaft der Textil- und Lederproduktion</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Strategische Ziele einer nachhaltigen Beschaffung </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EU-GPP-Kriterien für Textilien und Leder</a:t>
            </a:r>
            <a:endParaRPr dirty="0">
              <a:latin typeface="Aptos" panose="020B0004020202020204" pitchFamily="34" charset="0"/>
            </a:endParaRPr>
          </a:p>
          <a:p>
            <a:pPr marL="685800" lvl="0" indent="-457200" algn="l" rtl="0">
              <a:lnSpc>
                <a:spcPct val="80000"/>
              </a:lnSpc>
              <a:spcBef>
                <a:spcPts val="2200"/>
              </a:spcBef>
              <a:spcAft>
                <a:spcPts val="0"/>
              </a:spcAft>
              <a:buSzPts val="2400"/>
              <a:buAutoNum type="arabicPeriod"/>
            </a:pPr>
            <a:r>
              <a:rPr lang="de-DE" dirty="0">
                <a:latin typeface="Aptos" panose="020B0004020202020204" pitchFamily="34" charset="0"/>
              </a:rPr>
              <a:t>Soziale Kriterien</a:t>
            </a:r>
            <a:endParaRPr dirty="0">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dirty="0">
              <a:latin typeface="Aptos" panose="020B0004020202020204" pitchFamily="34" charset="0"/>
            </a:endParaRPr>
          </a:p>
          <a:p>
            <a:pPr marL="228600" lvl="0" indent="0" algn="l" rtl="0">
              <a:lnSpc>
                <a:spcPct val="80000"/>
              </a:lnSpc>
              <a:spcBef>
                <a:spcPts val="2200"/>
              </a:spcBef>
              <a:spcAft>
                <a:spcPts val="0"/>
              </a:spcAft>
              <a:buSzPts val="2400"/>
              <a:buNone/>
            </a:pPr>
            <a:endParaRPr dirty="0">
              <a:latin typeface="Aptos" panose="020B00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0"/>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Quellen</a:t>
            </a:r>
            <a:endParaRPr dirty="0">
              <a:latin typeface="Aptos Serif" panose="02020604070405020304" pitchFamily="18" charset="0"/>
              <a:cs typeface="Aptos Serif" panose="02020604070405020304" pitchFamily="18" charset="0"/>
            </a:endParaRPr>
          </a:p>
        </p:txBody>
      </p:sp>
      <p:sp>
        <p:nvSpPr>
          <p:cNvPr id="419" name="Google Shape;419;p60"/>
          <p:cNvSpPr txBox="1"/>
          <p:nvPr/>
        </p:nvSpPr>
        <p:spPr>
          <a:xfrm>
            <a:off x="594360" y="2400979"/>
            <a:ext cx="10972800" cy="2462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sng" strike="noStrike" cap="none">
                <a:solidFill>
                  <a:srgbClr val="000000"/>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https://digital-skills-jobs.europa.eu/en/latest/briefs/beyond-green-ict-building-truly-sustainable-digital-future-deep-dive</a:t>
            </a:r>
            <a:r>
              <a:rPr lang="de-DE" sz="1400" b="0" i="0" u="none" strike="noStrike" cap="none">
                <a:solidFill>
                  <a:srgbClr val="000000"/>
                </a:solidFill>
                <a:latin typeface="Aptos" panose="020B0004020202020204" pitchFamily="34" charset="0"/>
                <a:sym typeface="Arial"/>
              </a:rPr>
              <a:t> </a:t>
            </a:r>
            <a:endParaRPr>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400" b="0" i="0" u="sng" strike="noStrike" cap="none">
                <a:solidFill>
                  <a:srgbClr val="000000"/>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https://green-forum.ec.europa.eu/green-business/green-public-procurement/good-practice-library/sustainability-and-circularity-starting-point-ict-procurement_en</a:t>
            </a:r>
            <a:r>
              <a:rPr lang="de-DE" sz="1400" b="0" i="0" u="none" strike="noStrike" cap="none">
                <a:solidFill>
                  <a:srgbClr val="000000"/>
                </a:solidFill>
                <a:latin typeface="Aptos" panose="020B0004020202020204" pitchFamily="34" charset="0"/>
                <a:sym typeface="Arial"/>
              </a:rPr>
              <a:t> </a:t>
            </a:r>
            <a:endParaRPr>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400" b="0" i="0" u="sng" strike="noStrike" cap="none">
                <a:solidFill>
                  <a:srgbClr val="000000"/>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https://eeb.org/wp-content/uploads/2020/06/Towards-a-socially-sustainable-and-circular-ICT-sector.pdf</a:t>
            </a:r>
            <a:r>
              <a:rPr lang="de-DE" sz="1400" b="0" i="0" u="none" strike="noStrike" cap="none">
                <a:solidFill>
                  <a:srgbClr val="000000"/>
                </a:solidFill>
                <a:latin typeface="Aptos" panose="020B0004020202020204" pitchFamily="34" charset="0"/>
                <a:sym typeface="Arial"/>
              </a:rPr>
              <a:t> </a:t>
            </a:r>
            <a:endParaRPr>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400" b="0" i="0" u="sng" strike="noStrike" cap="none">
                <a:solidFill>
                  <a:srgbClr val="000000"/>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https://environment.ec.europa.eu/topics/circular-economy/eu-ecolabel/product-groups-and-criteria/electronic-equipment_en#:~:text=The%20EU%20Ecolabel%20guarantees%20that,can%20be%20recovered%20and%20recycled</a:t>
            </a:r>
            <a:r>
              <a:rPr lang="de-DE" sz="1400" b="0" i="0" u="none" strike="noStrike" cap="none">
                <a:solidFill>
                  <a:srgbClr val="000000"/>
                </a:solidFill>
                <a:latin typeface="Aptos" panose="020B0004020202020204" pitchFamily="34" charset="0"/>
                <a:sym typeface="Arial"/>
              </a:rPr>
              <a:t>. </a:t>
            </a:r>
            <a:endParaRPr>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1"/>
          <p:cNvSpPr txBox="1">
            <a:spLocks noGrp="1"/>
          </p:cNvSpPr>
          <p:nvPr>
            <p:ph type="title"/>
          </p:nvPr>
        </p:nvSpPr>
        <p:spPr>
          <a:xfrm>
            <a:off x="594359" y="338162"/>
            <a:ext cx="7509980"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latin typeface="Aptos Serif" panose="02020604070405020304" pitchFamily="18" charset="0"/>
                <a:cs typeface="Aptos Serif" panose="02020604070405020304" pitchFamily="18" charset="0"/>
              </a:rPr>
              <a:t>Agenda – Reinigungsmittel und -dienstleistungen </a:t>
            </a:r>
            <a:endParaRPr>
              <a:latin typeface="Aptos Serif" panose="02020604070405020304" pitchFamily="18" charset="0"/>
              <a:cs typeface="Aptos Serif" panose="02020604070405020304" pitchFamily="18" charset="0"/>
            </a:endParaRPr>
          </a:p>
        </p:txBody>
      </p:sp>
      <p:sp>
        <p:nvSpPr>
          <p:cNvPr id="425" name="Google Shape;425;p61"/>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Auswirkungen auf Umwelt und Gesellschaft von Reinigungsmittel und -dienstleistungen </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Strategische Ziele einer nachhaltigen Beschaffung </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EU-GPP-Kriterien für Gebäudereinigungsdienste </a:t>
            </a:r>
            <a:endParaRPr dirty="0">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dirty="0">
              <a:latin typeface="Aptos" panose="020B0004020202020204" pitchFamily="34" charset="0"/>
            </a:endParaRPr>
          </a:p>
          <a:p>
            <a:pPr marL="228600" lvl="0" indent="0" algn="l" rtl="0">
              <a:lnSpc>
                <a:spcPct val="80000"/>
              </a:lnSpc>
              <a:spcBef>
                <a:spcPts val="2200"/>
              </a:spcBef>
              <a:spcAft>
                <a:spcPts val="0"/>
              </a:spcAft>
              <a:buSzPts val="2400"/>
              <a:buNone/>
            </a:pPr>
            <a:endParaRPr dirty="0">
              <a:latin typeface="Aptos" panose="020B00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62"/>
          <p:cNvSpPr txBox="1">
            <a:spLocks noGrp="1"/>
          </p:cNvSpPr>
          <p:nvPr>
            <p:ph type="title"/>
          </p:nvPr>
        </p:nvSpPr>
        <p:spPr>
          <a:xfrm>
            <a:off x="644154" y="1520754"/>
            <a:ext cx="11408872"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auf Umwelt und Gesellschaft von Reinigungsmittel und -dienstleistungen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432" name="Google Shape;432;p62"/>
          <p:cNvSpPr txBox="1">
            <a:spLocks noGrp="1"/>
          </p:cNvSpPr>
          <p:nvPr>
            <p:ph type="body" idx="1"/>
          </p:nvPr>
        </p:nvSpPr>
        <p:spPr>
          <a:xfrm>
            <a:off x="509826" y="2979918"/>
            <a:ext cx="4689104" cy="95406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dirty="0">
                <a:solidFill>
                  <a:srgbClr val="595959"/>
                </a:solidFill>
                <a:latin typeface="Aptos" panose="020B0004020202020204" pitchFamily="34" charset="0"/>
                <a:ea typeface="Play"/>
                <a:cs typeface="Play"/>
                <a:sym typeface="Play"/>
              </a:rPr>
              <a:t>Wichtigste Umweltauswirkungen </a:t>
            </a:r>
            <a:endParaRPr dirty="0">
              <a:latin typeface="Aptos" panose="020B0004020202020204" pitchFamily="34" charset="0"/>
            </a:endParaRPr>
          </a:p>
        </p:txBody>
      </p:sp>
      <p:grpSp>
        <p:nvGrpSpPr>
          <p:cNvPr id="433" name="Google Shape;433;p62"/>
          <p:cNvGrpSpPr/>
          <p:nvPr/>
        </p:nvGrpSpPr>
        <p:grpSpPr>
          <a:xfrm>
            <a:off x="781671" y="2979918"/>
            <a:ext cx="10385510" cy="4115798"/>
            <a:chOff x="7129" y="651433"/>
            <a:chExt cx="10385510" cy="4115798"/>
          </a:xfrm>
        </p:grpSpPr>
        <p:sp>
          <p:nvSpPr>
            <p:cNvPr id="434" name="Google Shape;434;p62"/>
            <p:cNvSpPr/>
            <p:nvPr/>
          </p:nvSpPr>
          <p:spPr>
            <a:xfrm rot="5400000">
              <a:off x="487037" y="2145027"/>
              <a:ext cx="1445554" cy="2405369"/>
            </a:xfrm>
            <a:prstGeom prst="corner">
              <a:avLst>
                <a:gd name="adj1" fmla="val 16120"/>
                <a:gd name="adj2" fmla="val 16110"/>
              </a:avLst>
            </a:prstGeom>
            <a:gradFill>
              <a:gsLst>
                <a:gs pos="0">
                  <a:srgbClr val="FFC400"/>
                </a:gs>
                <a:gs pos="100000">
                  <a:srgbClr val="FFE466"/>
                </a:gs>
              </a:gsLst>
              <a:lin ang="16200000" scaled="0"/>
            </a:gradFill>
            <a:ln w="9525" cap="flat" cmpd="sng">
              <a:solidFill>
                <a:srgbClr val="FAB506"/>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35" name="Google Shape;435;p62"/>
            <p:cNvSpPr/>
            <p:nvPr/>
          </p:nvSpPr>
          <p:spPr>
            <a:xfrm>
              <a:off x="245738" y="2863714"/>
              <a:ext cx="2171581" cy="190351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36" name="Google Shape;436;p62"/>
            <p:cNvSpPr txBox="1"/>
            <p:nvPr/>
          </p:nvSpPr>
          <p:spPr>
            <a:xfrm>
              <a:off x="245738" y="2863714"/>
              <a:ext cx="2171581" cy="1903518"/>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400"/>
                <a:buFont typeface="Arial"/>
                <a:buNone/>
              </a:pPr>
              <a:r>
                <a:rPr lang="de-DE" sz="2000" b="1" dirty="0">
                  <a:latin typeface="Aptos" panose="020B0004020202020204" pitchFamily="34" charset="0"/>
                </a:rPr>
                <a:t>Wasser- und Luftverschmutz-</a:t>
              </a:r>
              <a:r>
                <a:rPr lang="de-DE" sz="2000" b="1" dirty="0" err="1">
                  <a:latin typeface="Aptos" panose="020B0004020202020204" pitchFamily="34" charset="0"/>
                </a:rPr>
                <a:t>ung</a:t>
              </a:r>
              <a:r>
                <a:rPr lang="de-DE" sz="2000" b="1" dirty="0">
                  <a:latin typeface="Aptos" panose="020B0004020202020204" pitchFamily="34" charset="0"/>
                </a:rPr>
                <a:t> </a:t>
              </a:r>
              <a:endParaRPr sz="1200" dirty="0">
                <a:latin typeface="Aptos" panose="020B0004020202020204" pitchFamily="34" charset="0"/>
              </a:endParaRPr>
            </a:p>
          </p:txBody>
        </p:sp>
        <p:sp>
          <p:nvSpPr>
            <p:cNvPr id="437" name="Google Shape;437;p62"/>
            <p:cNvSpPr/>
            <p:nvPr/>
          </p:nvSpPr>
          <p:spPr>
            <a:xfrm>
              <a:off x="2007587" y="1967941"/>
              <a:ext cx="409732" cy="409732"/>
            </a:xfrm>
            <a:prstGeom prst="triangle">
              <a:avLst>
                <a:gd name="adj" fmla="val 100000"/>
              </a:avLst>
            </a:prstGeom>
            <a:gradFill>
              <a:gsLst>
                <a:gs pos="0">
                  <a:srgbClr val="E8FF00"/>
                </a:gs>
                <a:gs pos="100000">
                  <a:srgbClr val="FFFF70"/>
                </a:gs>
              </a:gsLst>
              <a:lin ang="16200000" scaled="0"/>
            </a:gradFill>
            <a:ln w="9525" cap="flat" cmpd="sng">
              <a:solidFill>
                <a:srgbClr val="D0EB1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38" name="Google Shape;438;p62"/>
            <p:cNvSpPr/>
            <p:nvPr/>
          </p:nvSpPr>
          <p:spPr>
            <a:xfrm rot="5400000">
              <a:off x="3145477" y="1487193"/>
              <a:ext cx="1445554" cy="2405369"/>
            </a:xfrm>
            <a:prstGeom prst="corner">
              <a:avLst>
                <a:gd name="adj1" fmla="val 16120"/>
                <a:gd name="adj2" fmla="val 16110"/>
              </a:avLst>
            </a:prstGeom>
            <a:gradFill>
              <a:gsLst>
                <a:gs pos="0">
                  <a:srgbClr val="75F600"/>
                </a:gs>
                <a:gs pos="100000">
                  <a:srgbClr val="ADFF7C"/>
                </a:gs>
              </a:gsLst>
              <a:lin ang="16200000" scaled="0"/>
            </a:gradFill>
            <a:ln w="9525" cap="flat" cmpd="sng">
              <a:solidFill>
                <a:srgbClr val="77DA1C"/>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39" name="Google Shape;439;p62"/>
            <p:cNvSpPr/>
            <p:nvPr/>
          </p:nvSpPr>
          <p:spPr>
            <a:xfrm>
              <a:off x="2904178" y="2205880"/>
              <a:ext cx="2171581" cy="190351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0" name="Google Shape;440;p62"/>
            <p:cNvSpPr txBox="1"/>
            <p:nvPr/>
          </p:nvSpPr>
          <p:spPr>
            <a:xfrm>
              <a:off x="2904178" y="2205880"/>
              <a:ext cx="2171581" cy="1903518"/>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400"/>
                <a:buFont typeface="Arial"/>
                <a:buNone/>
              </a:pPr>
              <a:r>
                <a:rPr lang="de-DE" sz="2000" b="1">
                  <a:latin typeface="Aptos" panose="020B0004020202020204" pitchFamily="34" charset="0"/>
                </a:rPr>
                <a:t>Toxizität</a:t>
              </a:r>
              <a:r>
                <a:rPr lang="de-DE" sz="2000" b="1" i="0" u="none" strike="noStrike" cap="none">
                  <a:solidFill>
                    <a:srgbClr val="000000"/>
                  </a:solidFill>
                  <a:latin typeface="Aptos" panose="020B0004020202020204" pitchFamily="34" charset="0"/>
                  <a:sym typeface="Arial"/>
                </a:rPr>
                <a:t> </a:t>
              </a:r>
              <a:endParaRPr sz="1200">
                <a:latin typeface="Aptos" panose="020B0004020202020204" pitchFamily="34" charset="0"/>
              </a:endParaRPr>
            </a:p>
          </p:txBody>
        </p:sp>
        <p:sp>
          <p:nvSpPr>
            <p:cNvPr id="441" name="Google Shape;441;p62"/>
            <p:cNvSpPr/>
            <p:nvPr/>
          </p:nvSpPr>
          <p:spPr>
            <a:xfrm>
              <a:off x="4666027" y="1310107"/>
              <a:ext cx="409732" cy="409732"/>
            </a:xfrm>
            <a:prstGeom prst="triangle">
              <a:avLst>
                <a:gd name="adj" fmla="val 100000"/>
              </a:avLst>
            </a:prstGeom>
            <a:gradFill>
              <a:gsLst>
                <a:gs pos="0">
                  <a:srgbClr val="1CE40D"/>
                </a:gs>
                <a:gs pos="100000">
                  <a:srgbClr val="87FF84"/>
                </a:gs>
              </a:gsLst>
              <a:lin ang="16200000" scaled="0"/>
            </a:gradFill>
            <a:ln w="9525" cap="flat" cmpd="sng">
              <a:solidFill>
                <a:srgbClr val="32CC26"/>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2" name="Google Shape;442;p62"/>
            <p:cNvSpPr/>
            <p:nvPr/>
          </p:nvSpPr>
          <p:spPr>
            <a:xfrm rot="5400000">
              <a:off x="5803917" y="829359"/>
              <a:ext cx="1445554" cy="2405369"/>
            </a:xfrm>
            <a:prstGeom prst="corner">
              <a:avLst>
                <a:gd name="adj1" fmla="val 16120"/>
                <a:gd name="adj2" fmla="val 16110"/>
              </a:avLst>
            </a:prstGeom>
            <a:gradFill>
              <a:gsLst>
                <a:gs pos="0">
                  <a:srgbClr val="1BD056"/>
                </a:gs>
                <a:gs pos="100000">
                  <a:srgbClr val="8DFFA6"/>
                </a:gs>
              </a:gsLst>
              <a:lin ang="16200000" scaled="0"/>
            </a:gradFill>
            <a:ln w="9525" cap="flat" cmpd="sng">
              <a:solidFill>
                <a:srgbClr val="30BC5E"/>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3" name="Google Shape;443;p62"/>
            <p:cNvSpPr/>
            <p:nvPr/>
          </p:nvSpPr>
          <p:spPr>
            <a:xfrm>
              <a:off x="5562618" y="1548047"/>
              <a:ext cx="2171581" cy="190351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4" name="Google Shape;444;p62"/>
            <p:cNvSpPr txBox="1"/>
            <p:nvPr/>
          </p:nvSpPr>
          <p:spPr>
            <a:xfrm>
              <a:off x="5562618" y="1548047"/>
              <a:ext cx="2171581" cy="1903518"/>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400"/>
                <a:buFont typeface="Arial"/>
                <a:buNone/>
              </a:pPr>
              <a:r>
                <a:rPr lang="de-DE" sz="2000" b="1" dirty="0">
                  <a:latin typeface="Aptos" panose="020B0004020202020204" pitchFamily="34" charset="0"/>
                </a:rPr>
                <a:t>Abfall-aufkommen</a:t>
              </a:r>
              <a:r>
                <a:rPr lang="de-DE" sz="2000" b="1" i="0" u="none" strike="noStrike" cap="none" dirty="0">
                  <a:solidFill>
                    <a:srgbClr val="000000"/>
                  </a:solidFill>
                  <a:latin typeface="Aptos" panose="020B0004020202020204" pitchFamily="34" charset="0"/>
                  <a:sym typeface="Arial"/>
                </a:rPr>
                <a:t> </a:t>
              </a:r>
              <a:endParaRPr sz="1200" dirty="0">
                <a:latin typeface="Aptos" panose="020B0004020202020204" pitchFamily="34" charset="0"/>
              </a:endParaRPr>
            </a:p>
          </p:txBody>
        </p:sp>
        <p:sp>
          <p:nvSpPr>
            <p:cNvPr id="445" name="Google Shape;445;p62"/>
            <p:cNvSpPr/>
            <p:nvPr/>
          </p:nvSpPr>
          <p:spPr>
            <a:xfrm>
              <a:off x="7324467" y="652273"/>
              <a:ext cx="409732" cy="409732"/>
            </a:xfrm>
            <a:prstGeom prst="triangle">
              <a:avLst>
                <a:gd name="adj" fmla="val 100000"/>
              </a:avLst>
            </a:prstGeom>
            <a:gradFill>
              <a:gsLst>
                <a:gs pos="0">
                  <a:srgbClr val="27BF97"/>
                </a:gs>
                <a:gs pos="100000">
                  <a:srgbClr val="97FFD9"/>
                </a:gs>
              </a:gsLst>
              <a:lin ang="16200000" scaled="0"/>
            </a:gradFill>
            <a:ln w="9525" cap="flat" cmpd="sng">
              <a:solidFill>
                <a:srgbClr val="39AE8F"/>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6" name="Google Shape;446;p62"/>
            <p:cNvSpPr/>
            <p:nvPr/>
          </p:nvSpPr>
          <p:spPr>
            <a:xfrm rot="5400000">
              <a:off x="8462356" y="171526"/>
              <a:ext cx="1445554" cy="2405369"/>
            </a:xfrm>
            <a:prstGeom prst="corner">
              <a:avLst>
                <a:gd name="adj1" fmla="val 16120"/>
                <a:gd name="adj2" fmla="val 16110"/>
              </a:avLst>
            </a:prstGeom>
            <a:gradFill>
              <a:gsLst>
                <a:gs pos="0">
                  <a:srgbClr val="359DAD"/>
                </a:gs>
                <a:gs pos="100000">
                  <a:srgbClr val="A0E2F3"/>
                </a:gs>
              </a:gsLst>
              <a:lin ang="16200000" scaled="0"/>
            </a:gradFill>
            <a:ln w="9525" cap="flat" cmpd="sng">
              <a:solidFill>
                <a:srgbClr val="4393A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7" name="Google Shape;447;p62"/>
            <p:cNvSpPr/>
            <p:nvPr/>
          </p:nvSpPr>
          <p:spPr>
            <a:xfrm>
              <a:off x="8221058" y="890213"/>
              <a:ext cx="2171581" cy="190351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448" name="Google Shape;448;p62"/>
            <p:cNvSpPr txBox="1"/>
            <p:nvPr/>
          </p:nvSpPr>
          <p:spPr>
            <a:xfrm>
              <a:off x="8221058" y="890213"/>
              <a:ext cx="2171581" cy="1903518"/>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400"/>
                <a:buFont typeface="Arial"/>
                <a:buNone/>
              </a:pPr>
              <a:r>
                <a:rPr lang="de-DE" sz="2000" b="1" dirty="0">
                  <a:latin typeface="Aptos" panose="020B0004020202020204" pitchFamily="34" charset="0"/>
                </a:rPr>
                <a:t>Energie-verbrauch</a:t>
              </a:r>
              <a:r>
                <a:rPr lang="de-DE" sz="2000" b="1" i="0" u="none" strike="noStrike" cap="none" dirty="0">
                  <a:solidFill>
                    <a:srgbClr val="000000"/>
                  </a:solidFill>
                  <a:latin typeface="Aptos" panose="020B0004020202020204" pitchFamily="34" charset="0"/>
                  <a:sym typeface="Arial"/>
                </a:rPr>
                <a:t> </a:t>
              </a:r>
              <a:endParaRPr sz="1200" dirty="0">
                <a:latin typeface="Aptos" panose="020B0004020202020204" pitchFamily="34" charset="0"/>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63"/>
          <p:cNvSpPr txBox="1">
            <a:spLocks noGrp="1"/>
          </p:cNvSpPr>
          <p:nvPr>
            <p:ph type="title"/>
          </p:nvPr>
        </p:nvSpPr>
        <p:spPr>
          <a:xfrm>
            <a:off x="608829" y="1280746"/>
            <a:ext cx="11408872"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auf Umwelt und Gesellschaft von Reinigungsmittel und -dienstleistungen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455" name="Google Shape;455;p63"/>
          <p:cNvSpPr txBox="1">
            <a:spLocks noGrp="1"/>
          </p:cNvSpPr>
          <p:nvPr>
            <p:ph type="body" idx="1"/>
          </p:nvPr>
        </p:nvSpPr>
        <p:spPr>
          <a:xfrm>
            <a:off x="530229" y="3070000"/>
            <a:ext cx="6412010" cy="52318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dirty="0">
                <a:solidFill>
                  <a:srgbClr val="595959"/>
                </a:solidFill>
                <a:latin typeface="Aptos" panose="020B0004020202020204" pitchFamily="34" charset="0"/>
                <a:ea typeface="Play"/>
                <a:cs typeface="Play"/>
                <a:sym typeface="Play"/>
              </a:rPr>
              <a:t>Wichtigste soziale Auswirkungen </a:t>
            </a:r>
            <a:endParaRPr dirty="0">
              <a:latin typeface="Aptos" panose="020B0004020202020204" pitchFamily="34" charset="0"/>
            </a:endParaRPr>
          </a:p>
        </p:txBody>
      </p:sp>
      <p:sp>
        <p:nvSpPr>
          <p:cNvPr id="456" name="Google Shape;456;p63"/>
          <p:cNvSpPr txBox="1"/>
          <p:nvPr/>
        </p:nvSpPr>
        <p:spPr>
          <a:xfrm>
            <a:off x="648605" y="3997163"/>
            <a:ext cx="5163472"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35854"/>
                </a:solidFill>
                <a:latin typeface="Aptos" panose="020B0004020202020204" pitchFamily="34" charset="0"/>
                <a:ea typeface="Roboto"/>
                <a:cs typeface="Roboto"/>
                <a:sym typeface="Roboto"/>
              </a:rPr>
              <a:t>Niedrige Löhne und schlechte Arbeitsbedingungen</a:t>
            </a:r>
            <a:endParaRPr sz="2000" b="1" i="0" u="none" strike="noStrike" cap="none" dirty="0">
              <a:solidFill>
                <a:srgbClr val="035854"/>
              </a:solidFill>
              <a:latin typeface="Aptos" panose="020B0004020202020204" pitchFamily="34" charset="0"/>
              <a:ea typeface="Roboto"/>
              <a:cs typeface="Roboto"/>
              <a:sym typeface="Roboto"/>
            </a:endParaRPr>
          </a:p>
        </p:txBody>
      </p:sp>
      <p:sp>
        <p:nvSpPr>
          <p:cNvPr id="457" name="Google Shape;457;p63"/>
          <p:cNvSpPr/>
          <p:nvPr/>
        </p:nvSpPr>
        <p:spPr>
          <a:xfrm>
            <a:off x="607452" y="4953622"/>
            <a:ext cx="5952611" cy="40011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rPr>
              <a:t>Gesundheit und Sicherheit der Arbeitnehmer </a:t>
            </a:r>
            <a:endParaRPr sz="2000" b="1" i="0" u="none" strike="noStrike" cap="none" dirty="0">
              <a:solidFill>
                <a:srgbClr val="035854"/>
              </a:solidFill>
              <a:latin typeface="Aptos" panose="020B0004020202020204" pitchFamily="34" charset="0"/>
              <a:ea typeface="Roboto"/>
              <a:cs typeface="Roboto"/>
              <a:sym typeface="Roboto"/>
            </a:endParaRPr>
          </a:p>
        </p:txBody>
      </p:sp>
      <p:sp>
        <p:nvSpPr>
          <p:cNvPr id="458" name="Google Shape;458;p63"/>
          <p:cNvSpPr/>
          <p:nvPr/>
        </p:nvSpPr>
        <p:spPr>
          <a:xfrm>
            <a:off x="608829" y="5778183"/>
            <a:ext cx="5952611" cy="70784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rPr>
              <a:t>Geschlechterstereotypen und fehlende Gleichstellung</a:t>
            </a:r>
            <a:endParaRPr sz="2000" b="1" i="0" u="none" strike="noStrike" cap="none" dirty="0">
              <a:solidFill>
                <a:srgbClr val="035854"/>
              </a:solidFill>
              <a:latin typeface="Aptos" panose="020B0004020202020204" pitchFamily="34" charset="0"/>
              <a:ea typeface="Roboto"/>
              <a:cs typeface="Roboto"/>
              <a:sym typeface="Roboto"/>
            </a:endParaRPr>
          </a:p>
        </p:txBody>
      </p:sp>
      <p:pic>
        <p:nvPicPr>
          <p:cNvPr id="459" name="Google Shape;459;p63" descr="Cuore con pulsazioni con riempimento a tinta unita"/>
          <p:cNvPicPr preferRelativeResize="0"/>
          <p:nvPr/>
        </p:nvPicPr>
        <p:blipFill rotWithShape="1">
          <a:blip r:embed="rId3">
            <a:alphaModFix/>
          </a:blip>
          <a:srcRect/>
          <a:stretch/>
        </p:blipFill>
        <p:spPr>
          <a:xfrm>
            <a:off x="79368" y="4867211"/>
            <a:ext cx="522828" cy="522828"/>
          </a:xfrm>
          <a:prstGeom prst="rect">
            <a:avLst/>
          </a:prstGeom>
          <a:noFill/>
          <a:ln>
            <a:noFill/>
          </a:ln>
        </p:spPr>
      </p:pic>
      <p:pic>
        <p:nvPicPr>
          <p:cNvPr id="460" name="Google Shape;460;p63" descr="Utenti contorno"/>
          <p:cNvPicPr preferRelativeResize="0"/>
          <p:nvPr/>
        </p:nvPicPr>
        <p:blipFill rotWithShape="1">
          <a:blip r:embed="rId4">
            <a:alphaModFix/>
          </a:blip>
          <a:srcRect/>
          <a:stretch/>
        </p:blipFill>
        <p:spPr>
          <a:xfrm>
            <a:off x="53467" y="3939551"/>
            <a:ext cx="573781" cy="573781"/>
          </a:xfrm>
          <a:prstGeom prst="rect">
            <a:avLst/>
          </a:prstGeom>
          <a:noFill/>
          <a:ln>
            <a:noFill/>
          </a:ln>
        </p:spPr>
      </p:pic>
      <p:pic>
        <p:nvPicPr>
          <p:cNvPr id="461" name="Google Shape;461;p63" descr="Femmina con riempimento a tinta unita"/>
          <p:cNvPicPr preferRelativeResize="0"/>
          <p:nvPr/>
        </p:nvPicPr>
        <p:blipFill rotWithShape="1">
          <a:blip r:embed="rId5">
            <a:alphaModFix/>
          </a:blip>
          <a:srcRect/>
          <a:stretch/>
        </p:blipFill>
        <p:spPr>
          <a:xfrm>
            <a:off x="79368" y="5794022"/>
            <a:ext cx="586636" cy="586636"/>
          </a:xfrm>
          <a:prstGeom prst="rect">
            <a:avLst/>
          </a:prstGeom>
          <a:noFill/>
          <a:ln>
            <a:noFill/>
          </a:ln>
        </p:spPr>
      </p:pic>
      <p:pic>
        <p:nvPicPr>
          <p:cNvPr id="462" name="Google Shape;462;p63" title="pexels-shvetsa-5217774.jpg"/>
          <p:cNvPicPr preferRelativeResize="0"/>
          <p:nvPr/>
        </p:nvPicPr>
        <p:blipFill>
          <a:blip r:embed="rId6">
            <a:alphaModFix/>
          </a:blip>
          <a:stretch>
            <a:fillRect/>
          </a:stretch>
        </p:blipFill>
        <p:spPr>
          <a:xfrm>
            <a:off x="7060615" y="2209806"/>
            <a:ext cx="4882181" cy="3253993"/>
          </a:xfrm>
          <a:prstGeom prst="rect">
            <a:avLst/>
          </a:prstGeom>
          <a:noFill/>
          <a:ln>
            <a:noFill/>
          </a:ln>
        </p:spPr>
      </p:pic>
      <p:sp>
        <p:nvSpPr>
          <p:cNvPr id="463" name="Google Shape;463;p63"/>
          <p:cNvSpPr txBox="1"/>
          <p:nvPr/>
        </p:nvSpPr>
        <p:spPr>
          <a:xfrm>
            <a:off x="7060625" y="5655150"/>
            <a:ext cx="41088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Anna Shvets: https://www.pexels.com/it-it/foto/piastre-danno-pulito-ambiente-5217774/</a:t>
            </a:r>
            <a:endParaRPr sz="6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64"/>
          <p:cNvSpPr txBox="1">
            <a:spLocks noGrp="1"/>
          </p:cNvSpPr>
          <p:nvPr>
            <p:ph type="title"/>
          </p:nvPr>
        </p:nvSpPr>
        <p:spPr>
          <a:xfrm>
            <a:off x="594958" y="948851"/>
            <a:ext cx="11003280" cy="915035"/>
          </a:xfrm>
          <a:prstGeom prst="rect">
            <a:avLst/>
          </a:prstGeom>
          <a:noFill/>
          <a:ln>
            <a:noFill/>
          </a:ln>
        </p:spPr>
        <p:txBody>
          <a:bodyPr spcFirstLastPara="1" wrap="square" lIns="0" tIns="0" rIns="0" bIns="0" anchor="ctr" anchorCtr="0">
            <a:normAutofit fontScale="90000"/>
          </a:bodyPr>
          <a:lstStyle/>
          <a:p>
            <a:pPr marL="0" lvl="0" indent="0" algn="l" rtl="0">
              <a:lnSpc>
                <a:spcPct val="80000"/>
              </a:lnSpc>
              <a:spcBef>
                <a:spcPts val="0"/>
              </a:spcBef>
              <a:spcAft>
                <a:spcPts val="0"/>
              </a:spcAft>
              <a:buClr>
                <a:srgbClr val="3F3F3F"/>
              </a:buClr>
              <a:buSzPts val="4400"/>
              <a:buFont typeface="Play"/>
              <a:buNone/>
            </a:pPr>
            <a:r>
              <a:rPr lang="de-DE" sz="4000" b="1" dirty="0">
                <a:latin typeface="Aptos Serif" panose="02020604070405020304" pitchFamily="18" charset="0"/>
                <a:cs typeface="Aptos Serif" panose="02020604070405020304" pitchFamily="18" charset="0"/>
              </a:rPr>
              <a:t>2. Strategische Ziele für eine nachhaltige Beschaffung</a:t>
            </a:r>
            <a:endParaRPr sz="4000" dirty="0">
              <a:latin typeface="Aptos Serif" panose="02020604070405020304" pitchFamily="18" charset="0"/>
              <a:cs typeface="Aptos Serif" panose="02020604070405020304" pitchFamily="18" charset="0"/>
            </a:endParaRPr>
          </a:p>
        </p:txBody>
      </p:sp>
      <p:sp>
        <p:nvSpPr>
          <p:cNvPr id="470" name="Google Shape;470;p64"/>
          <p:cNvSpPr txBox="1">
            <a:spLocks noGrp="1"/>
          </p:cNvSpPr>
          <p:nvPr>
            <p:ph type="body" idx="4294967295"/>
          </p:nvPr>
        </p:nvSpPr>
        <p:spPr>
          <a:xfrm>
            <a:off x="245307" y="2268444"/>
            <a:ext cx="5311140" cy="623473"/>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0"/>
              </a:spcBef>
              <a:spcAft>
                <a:spcPts val="600"/>
              </a:spcAft>
              <a:buClr>
                <a:srgbClr val="000000"/>
              </a:buClr>
              <a:buSzPts val="2800"/>
              <a:buNone/>
            </a:pPr>
            <a:r>
              <a:rPr lang="de-DE" sz="2600" b="1" i="0" u="none" strike="noStrike" cap="none" dirty="0">
                <a:solidFill>
                  <a:srgbClr val="035854"/>
                </a:solidFill>
                <a:latin typeface="Aptos" panose="020B0004020202020204" pitchFamily="34" charset="0"/>
              </a:rPr>
              <a:t>Ökologische Nachhaltigkeit</a:t>
            </a:r>
            <a:endParaRPr sz="2600" b="1" i="0" u="none" strike="noStrike" cap="none" dirty="0">
              <a:solidFill>
                <a:srgbClr val="035854"/>
              </a:solidFill>
              <a:latin typeface="Aptos" panose="020B0004020202020204" pitchFamily="34" charset="0"/>
            </a:endParaRPr>
          </a:p>
        </p:txBody>
      </p:sp>
      <p:grpSp>
        <p:nvGrpSpPr>
          <p:cNvPr id="471" name="Google Shape;471;p64"/>
          <p:cNvGrpSpPr/>
          <p:nvPr/>
        </p:nvGrpSpPr>
        <p:grpSpPr>
          <a:xfrm>
            <a:off x="536268" y="1688829"/>
            <a:ext cx="11119500" cy="5418771"/>
            <a:chOff x="-58075" y="0"/>
            <a:chExt cx="11119500" cy="5418771"/>
          </a:xfrm>
        </p:grpSpPr>
        <p:sp>
          <p:nvSpPr>
            <p:cNvPr id="472" name="Google Shape;472;p64"/>
            <p:cNvSpPr/>
            <p:nvPr/>
          </p:nvSpPr>
          <p:spPr>
            <a:xfrm>
              <a:off x="-58075" y="1625600"/>
              <a:ext cx="11119500" cy="2167500"/>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73" name="Google Shape;473;p64"/>
            <p:cNvSpPr/>
            <p:nvPr/>
          </p:nvSpPr>
          <p:spPr>
            <a:xfrm>
              <a:off x="615" y="0"/>
              <a:ext cx="2810328"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74" name="Google Shape;474;p64"/>
            <p:cNvSpPr/>
            <p:nvPr/>
          </p:nvSpPr>
          <p:spPr>
            <a:xfrm>
              <a:off x="2925165" y="3251200"/>
              <a:ext cx="2284430"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75" name="Google Shape;475;p64"/>
            <p:cNvSpPr txBox="1"/>
            <p:nvPr/>
          </p:nvSpPr>
          <p:spPr>
            <a:xfrm>
              <a:off x="624247" y="3251271"/>
              <a:ext cx="3306600" cy="2167500"/>
            </a:xfrm>
            <a:prstGeom prst="rect">
              <a:avLst/>
            </a:prstGeom>
            <a:noFill/>
            <a:ln>
              <a:noFill/>
            </a:ln>
          </p:spPr>
          <p:txBody>
            <a:bodyPr spcFirstLastPara="1" wrap="square" lIns="177800" tIns="177800" rIns="177800" bIns="177800" anchor="t"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a:t>Reduktion der Verpackungsmenge bzw. Sicherstellung der Recyclingfähigkeit</a:t>
              </a:r>
              <a:r>
                <a:rPr lang="de-DE" sz="2000" b="1" i="0" u="none" strike="noStrike" cap="none">
                  <a:solidFill>
                    <a:srgbClr val="000000"/>
                  </a:solidFill>
                  <a:latin typeface="Arial"/>
                  <a:ea typeface="Arial"/>
                  <a:cs typeface="Arial"/>
                  <a:sym typeface="Arial"/>
                </a:rPr>
                <a:t> </a:t>
              </a:r>
              <a:endParaRPr sz="1100"/>
            </a:p>
          </p:txBody>
        </p:sp>
        <p:sp>
          <p:nvSpPr>
            <p:cNvPr id="476" name="Google Shape;476;p64"/>
            <p:cNvSpPr/>
            <p:nvPr/>
          </p:nvSpPr>
          <p:spPr>
            <a:xfrm>
              <a:off x="1781290" y="2190522"/>
              <a:ext cx="1259700" cy="1037700"/>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77" name="Google Shape;477;p64"/>
            <p:cNvSpPr/>
            <p:nvPr/>
          </p:nvSpPr>
          <p:spPr>
            <a:xfrm>
              <a:off x="5323817" y="0"/>
              <a:ext cx="2284430"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78" name="Google Shape;478;p64"/>
            <p:cNvSpPr txBox="1"/>
            <p:nvPr/>
          </p:nvSpPr>
          <p:spPr>
            <a:xfrm>
              <a:off x="4706060" y="0"/>
              <a:ext cx="2284500" cy="2167500"/>
            </a:xfrm>
            <a:prstGeom prst="rect">
              <a:avLst/>
            </a:prstGeom>
            <a:noFill/>
            <a:ln>
              <a:noFill/>
            </a:ln>
          </p:spPr>
          <p:txBody>
            <a:bodyPr spcFirstLastPara="1" wrap="square" lIns="177800" tIns="177800" rIns="177800" bIns="177800" anchor="b"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dirty="0"/>
                <a:t>Produkte mit Umweltzeichen</a:t>
              </a:r>
              <a:endParaRPr sz="1100" dirty="0"/>
            </a:p>
          </p:txBody>
        </p:sp>
        <p:sp>
          <p:nvSpPr>
            <p:cNvPr id="479" name="Google Shape;479;p64"/>
            <p:cNvSpPr/>
            <p:nvPr/>
          </p:nvSpPr>
          <p:spPr>
            <a:xfrm>
              <a:off x="5194615" y="2206413"/>
              <a:ext cx="1307400" cy="1005900"/>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80" name="Google Shape;480;p64"/>
            <p:cNvSpPr/>
            <p:nvPr/>
          </p:nvSpPr>
          <p:spPr>
            <a:xfrm>
              <a:off x="7722468" y="3251200"/>
              <a:ext cx="2284430"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481" name="Google Shape;481;p64"/>
            <p:cNvSpPr txBox="1"/>
            <p:nvPr/>
          </p:nvSpPr>
          <p:spPr>
            <a:xfrm>
              <a:off x="7722468" y="3251200"/>
              <a:ext cx="2284430" cy="2167466"/>
            </a:xfrm>
            <a:prstGeom prst="rect">
              <a:avLst/>
            </a:prstGeom>
            <a:noFill/>
            <a:ln>
              <a:noFill/>
            </a:ln>
          </p:spPr>
          <p:txBody>
            <a:bodyPr spcFirstLastPara="1" wrap="square" lIns="177800" tIns="177800" rIns="177800" bIns="177800" anchor="t"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a:t>Reduktion gefährlicher Bestandteile</a:t>
              </a:r>
              <a:endParaRPr sz="2000" b="1" i="0" u="none" strike="noStrike" cap="none">
                <a:solidFill>
                  <a:srgbClr val="000000"/>
                </a:solidFill>
                <a:latin typeface="Arial"/>
                <a:ea typeface="Arial"/>
                <a:cs typeface="Arial"/>
                <a:sym typeface="Arial"/>
              </a:endParaRPr>
            </a:p>
          </p:txBody>
        </p:sp>
        <p:sp>
          <p:nvSpPr>
            <p:cNvPr id="482" name="Google Shape;482;p64"/>
            <p:cNvSpPr/>
            <p:nvPr/>
          </p:nvSpPr>
          <p:spPr>
            <a:xfrm>
              <a:off x="8244788" y="2158704"/>
              <a:ext cx="1239791" cy="1101257"/>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5"/>
          <p:cNvSpPr txBox="1">
            <a:spLocks noGrp="1"/>
          </p:cNvSpPr>
          <p:nvPr>
            <p:ph type="title"/>
          </p:nvPr>
        </p:nvSpPr>
        <p:spPr>
          <a:xfrm>
            <a:off x="611145" y="992387"/>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b="1"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p:txBody>
      </p:sp>
      <p:sp>
        <p:nvSpPr>
          <p:cNvPr id="489" name="Google Shape;489;p65"/>
          <p:cNvSpPr txBox="1"/>
          <p:nvPr/>
        </p:nvSpPr>
        <p:spPr>
          <a:xfrm>
            <a:off x="305897" y="2274226"/>
            <a:ext cx="5311140" cy="623473"/>
          </a:xfrm>
          <a:prstGeom prst="rect">
            <a:avLst/>
          </a:prstGeom>
          <a:noFill/>
          <a:ln>
            <a:noFill/>
          </a:ln>
        </p:spPr>
        <p:txBody>
          <a:bodyPr spcFirstLastPara="1" wrap="square" lIns="91425" tIns="45700" rIns="91425" bIns="45700" anchor="t" anchorCtr="0">
            <a:normAutofit/>
          </a:bodyPr>
          <a:lstStyle/>
          <a:p>
            <a:pPr marL="228600" marR="0" lvl="0" indent="0" algn="l" rtl="0">
              <a:lnSpc>
                <a:spcPct val="90000"/>
              </a:lnSpc>
              <a:spcBef>
                <a:spcPts val="0"/>
              </a:spcBef>
              <a:spcAft>
                <a:spcPts val="600"/>
              </a:spcAft>
              <a:buClr>
                <a:srgbClr val="000000"/>
              </a:buClr>
              <a:buSzPts val="2800"/>
              <a:buFont typeface="Arial"/>
              <a:buNone/>
            </a:pPr>
            <a:r>
              <a:rPr lang="de-DE" sz="2600" b="1" i="0" u="none" strike="noStrike" cap="none" dirty="0">
                <a:solidFill>
                  <a:srgbClr val="035854"/>
                </a:solidFill>
                <a:latin typeface="Aptos" panose="020B0004020202020204" pitchFamily="34" charset="0"/>
                <a:sym typeface="Arial"/>
              </a:rPr>
              <a:t>Soziale Verantwortung</a:t>
            </a:r>
            <a:endParaRPr sz="2600" b="1" i="0" u="none" strike="noStrike" cap="none" dirty="0">
              <a:solidFill>
                <a:srgbClr val="035854"/>
              </a:solidFill>
              <a:latin typeface="Aptos" panose="020B0004020202020204" pitchFamily="34" charset="0"/>
              <a:sym typeface="Arial"/>
            </a:endParaRPr>
          </a:p>
        </p:txBody>
      </p:sp>
      <p:grpSp>
        <p:nvGrpSpPr>
          <p:cNvPr id="490" name="Google Shape;490;p65"/>
          <p:cNvGrpSpPr/>
          <p:nvPr/>
        </p:nvGrpSpPr>
        <p:grpSpPr>
          <a:xfrm>
            <a:off x="553055" y="1554554"/>
            <a:ext cx="11119460" cy="5418700"/>
            <a:chOff x="0" y="0"/>
            <a:chExt cx="11119460" cy="5418700"/>
          </a:xfrm>
        </p:grpSpPr>
        <p:sp>
          <p:nvSpPr>
            <p:cNvPr id="491" name="Google Shape;491;p65"/>
            <p:cNvSpPr/>
            <p:nvPr/>
          </p:nvSpPr>
          <p:spPr>
            <a:xfrm>
              <a:off x="0" y="1625600"/>
              <a:ext cx="11119460" cy="2167466"/>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2" name="Google Shape;492;p65"/>
            <p:cNvSpPr/>
            <p:nvPr/>
          </p:nvSpPr>
          <p:spPr>
            <a:xfrm>
              <a:off x="5008"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3" name="Google Shape;493;p65"/>
            <p:cNvSpPr/>
            <p:nvPr/>
          </p:nvSpPr>
          <p:spPr>
            <a:xfrm>
              <a:off x="2534495"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4" name="Google Shape;494;p65"/>
            <p:cNvSpPr txBox="1"/>
            <p:nvPr/>
          </p:nvSpPr>
          <p:spPr>
            <a:xfrm>
              <a:off x="985626" y="3251200"/>
              <a:ext cx="2409000" cy="2167500"/>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t>Sichere Arbeitsbeding-</a:t>
              </a:r>
              <a:r>
                <a:rPr lang="de-DE" sz="2000" b="1" dirty="0" err="1"/>
                <a:t>ungen</a:t>
              </a:r>
              <a:endParaRPr sz="2000" b="1" i="0" u="none" strike="noStrike" cap="none" dirty="0">
                <a:solidFill>
                  <a:srgbClr val="000000"/>
                </a:solidFill>
                <a:latin typeface="Arial"/>
                <a:ea typeface="Arial"/>
                <a:cs typeface="Arial"/>
                <a:sym typeface="Arial"/>
              </a:endParaRPr>
            </a:p>
          </p:txBody>
        </p:sp>
        <p:sp>
          <p:nvSpPr>
            <p:cNvPr id="495" name="Google Shape;495;p65"/>
            <p:cNvSpPr/>
            <p:nvPr/>
          </p:nvSpPr>
          <p:spPr>
            <a:xfrm>
              <a:off x="1631978" y="2190509"/>
              <a:ext cx="1259700" cy="1037700"/>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6" name="Google Shape;496;p65"/>
            <p:cNvSpPr/>
            <p:nvPr/>
          </p:nvSpPr>
          <p:spPr>
            <a:xfrm>
              <a:off x="5063982"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7" name="Google Shape;497;p65"/>
            <p:cNvSpPr txBox="1"/>
            <p:nvPr/>
          </p:nvSpPr>
          <p:spPr>
            <a:xfrm>
              <a:off x="4473084" y="0"/>
              <a:ext cx="2409000" cy="2167500"/>
            </a:xfrm>
            <a:prstGeom prst="rect">
              <a:avLst/>
            </a:prstGeom>
            <a:noFill/>
            <a:ln>
              <a:noFill/>
            </a:ln>
          </p:spPr>
          <p:txBody>
            <a:bodyPr spcFirstLastPara="1" wrap="square" lIns="227575" tIns="227575" rIns="227575" bIns="227575" anchor="b"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t>Geschlechter-gerechtigkeit und Inklusion</a:t>
              </a:r>
              <a:r>
                <a:rPr lang="de-DE" sz="2000" b="1" i="0" u="none" strike="noStrike" cap="none" dirty="0">
                  <a:solidFill>
                    <a:srgbClr val="000000"/>
                  </a:solidFill>
                  <a:latin typeface="Arial"/>
                  <a:ea typeface="Arial"/>
                  <a:cs typeface="Arial"/>
                  <a:sym typeface="Arial"/>
                </a:rPr>
                <a:t> </a:t>
              </a:r>
              <a:endParaRPr sz="1050" dirty="0"/>
            </a:p>
          </p:txBody>
        </p:sp>
        <p:sp>
          <p:nvSpPr>
            <p:cNvPr id="498" name="Google Shape;498;p65"/>
            <p:cNvSpPr/>
            <p:nvPr/>
          </p:nvSpPr>
          <p:spPr>
            <a:xfrm>
              <a:off x="4871742" y="2206413"/>
              <a:ext cx="1307400" cy="1005900"/>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499" name="Google Shape;499;p65"/>
            <p:cNvSpPr/>
            <p:nvPr/>
          </p:nvSpPr>
          <p:spPr>
            <a:xfrm>
              <a:off x="7593470"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sp>
          <p:nvSpPr>
            <p:cNvPr id="500" name="Google Shape;500;p65"/>
            <p:cNvSpPr txBox="1"/>
            <p:nvPr/>
          </p:nvSpPr>
          <p:spPr>
            <a:xfrm>
              <a:off x="7593470" y="3251200"/>
              <a:ext cx="2409035" cy="2167466"/>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t>Arbeitnehmer-rechte und Löhne</a:t>
              </a:r>
              <a:endParaRPr sz="2000" b="1" i="0" u="none" strike="noStrike" cap="none" dirty="0">
                <a:solidFill>
                  <a:srgbClr val="000000"/>
                </a:solidFill>
                <a:latin typeface="Arial"/>
                <a:ea typeface="Arial"/>
                <a:cs typeface="Arial"/>
                <a:sym typeface="Arial"/>
              </a:endParaRPr>
            </a:p>
          </p:txBody>
        </p:sp>
        <p:sp>
          <p:nvSpPr>
            <p:cNvPr id="501" name="Google Shape;501;p65"/>
            <p:cNvSpPr/>
            <p:nvPr/>
          </p:nvSpPr>
          <p:spPr>
            <a:xfrm>
              <a:off x="8178092" y="2158704"/>
              <a:ext cx="1239791" cy="1101257"/>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69"/>
          <p:cNvSpPr txBox="1">
            <a:spLocks noGrp="1"/>
          </p:cNvSpPr>
          <p:nvPr>
            <p:ph type="title"/>
          </p:nvPr>
        </p:nvSpPr>
        <p:spPr>
          <a:xfrm>
            <a:off x="575310" y="1074900"/>
            <a:ext cx="7430400" cy="235410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889"/>
              <a:buFont typeface="Play"/>
              <a:buNone/>
            </a:pPr>
            <a:r>
              <a:rPr lang="de-DE" dirty="0">
                <a:latin typeface="Aptos Serif" panose="02020604070405020304" pitchFamily="18" charset="0"/>
                <a:cs typeface="Aptos Serif" panose="02020604070405020304" pitchFamily="18" charset="0"/>
              </a:rPr>
              <a:t>3. EU-GPP-Kriterien für Gebäudereinigungs-</a:t>
            </a:r>
            <a:endParaRPr dirty="0">
              <a:latin typeface="Aptos Serif" panose="02020604070405020304" pitchFamily="18" charset="0"/>
              <a:cs typeface="Aptos Serif" panose="02020604070405020304" pitchFamily="18" charset="0"/>
            </a:endParaRPr>
          </a:p>
          <a:p>
            <a:pPr marL="0" lvl="0" indent="0" algn="l" rtl="0">
              <a:lnSpc>
                <a:spcPct val="80000"/>
              </a:lnSpc>
              <a:spcBef>
                <a:spcPts val="0"/>
              </a:spcBef>
              <a:spcAft>
                <a:spcPts val="0"/>
              </a:spcAft>
              <a:buClr>
                <a:srgbClr val="3F3F3F"/>
              </a:buClr>
              <a:buSzPts val="4889"/>
              <a:buFont typeface="Play"/>
              <a:buNone/>
            </a:pPr>
            <a:r>
              <a:rPr lang="de-DE" dirty="0">
                <a:latin typeface="Aptos Serif" panose="02020604070405020304" pitchFamily="18" charset="0"/>
                <a:cs typeface="Aptos Serif" panose="02020604070405020304" pitchFamily="18" charset="0"/>
              </a:rPr>
              <a:t>dienste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508" name="Google Shape;508;p69"/>
          <p:cNvSpPr txBox="1">
            <a:spLocks noGrp="1"/>
          </p:cNvSpPr>
          <p:nvPr>
            <p:ph type="body" idx="1"/>
          </p:nvPr>
        </p:nvSpPr>
        <p:spPr>
          <a:xfrm>
            <a:off x="575310" y="3014404"/>
            <a:ext cx="5693700" cy="3396900"/>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sz="2400" dirty="0">
                <a:solidFill>
                  <a:srgbClr val="0C0C0C"/>
                </a:solidFill>
                <a:latin typeface="Aptos" panose="020B0004020202020204" pitchFamily="34" charset="0"/>
              </a:rPr>
              <a:t>Es besteht ein Zusammenhang zwischen </a:t>
            </a:r>
            <a:r>
              <a:rPr lang="de-DE" sz="2400" b="1" dirty="0">
                <a:solidFill>
                  <a:srgbClr val="0C0C0C"/>
                </a:solidFill>
                <a:latin typeface="Aptos" panose="020B0004020202020204" pitchFamily="34" charset="0"/>
              </a:rPr>
              <a:t>den EU-Umweltzeichen-Kriterien und den EU-GPP-Kriterien </a:t>
            </a:r>
            <a:r>
              <a:rPr lang="de-DE" sz="2400" dirty="0">
                <a:solidFill>
                  <a:srgbClr val="0C0C0C"/>
                </a:solidFill>
                <a:latin typeface="Aptos" panose="020B0004020202020204" pitchFamily="34" charset="0"/>
              </a:rPr>
              <a:t>für Reinigungsprodukte und -dienstleistungen. </a:t>
            </a:r>
            <a:endParaRPr dirty="0">
              <a:latin typeface="Aptos" panose="020B0004020202020204" pitchFamily="34" charset="0"/>
            </a:endParaRPr>
          </a:p>
        </p:txBody>
      </p:sp>
      <p:pic>
        <p:nvPicPr>
          <p:cNvPr id="509" name="Google Shape;509;p69" title="pexels-polina-tankilevitch-4440533 (1).jpg"/>
          <p:cNvPicPr preferRelativeResize="0">
            <a:picLocks noGrp="1"/>
          </p:cNvPicPr>
          <p:nvPr>
            <p:ph type="pic" idx="2"/>
          </p:nvPr>
        </p:nvPicPr>
        <p:blipFill rotWithShape="1">
          <a:blip r:embed="rId3">
            <a:alphaModFix/>
          </a:blip>
          <a:srcRect l="23475" r="23475"/>
          <a:stretch/>
        </p:blipFill>
        <p:spPr>
          <a:xfrm flipH="1">
            <a:off x="6733500" y="10"/>
            <a:ext cx="5458500" cy="6858000"/>
          </a:xfrm>
          <a:prstGeom prst="flowChartDelay">
            <a:avLst/>
          </a:prstGeom>
          <a:noFill/>
          <a:ln>
            <a:noFill/>
          </a:ln>
        </p:spPr>
      </p:pic>
      <p:sp>
        <p:nvSpPr>
          <p:cNvPr id="510" name="Google Shape;510;p69"/>
          <p:cNvSpPr txBox="1"/>
          <p:nvPr/>
        </p:nvSpPr>
        <p:spPr>
          <a:xfrm>
            <a:off x="4886700" y="6477000"/>
            <a:ext cx="35484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Foto Polina Tankilevitch: https://www.pexels.com/it-it/foto/mani-sapone-pulizia-spray-4440533/</a:t>
            </a:r>
            <a:endParaRPr sz="6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70"/>
          <p:cNvSpPr txBox="1">
            <a:spLocks noGrp="1"/>
          </p:cNvSpPr>
          <p:nvPr>
            <p:ph type="title"/>
          </p:nvPr>
        </p:nvSpPr>
        <p:spPr>
          <a:xfrm>
            <a:off x="602422" y="49529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Gebäudereinigungsdienste</a:t>
            </a:r>
            <a:endParaRPr dirty="0">
              <a:latin typeface="Aptos Serif" panose="02020604070405020304" pitchFamily="18" charset="0"/>
              <a:cs typeface="Aptos Serif" panose="02020604070405020304" pitchFamily="18" charset="0"/>
            </a:endParaRPr>
          </a:p>
        </p:txBody>
      </p:sp>
      <p:sp>
        <p:nvSpPr>
          <p:cNvPr id="516" name="Google Shape;516;p70"/>
          <p:cNvSpPr txBox="1">
            <a:spLocks noGrp="1"/>
          </p:cNvSpPr>
          <p:nvPr>
            <p:ph type="body" idx="2"/>
          </p:nvPr>
        </p:nvSpPr>
        <p:spPr>
          <a:xfrm>
            <a:off x="669354" y="3341095"/>
            <a:ext cx="5103300" cy="3135900"/>
          </a:xfrm>
          <a:prstGeom prst="rect">
            <a:avLst/>
          </a:prstGeom>
          <a:noFill/>
          <a:ln>
            <a:noFill/>
          </a:ln>
        </p:spPr>
        <p:txBody>
          <a:bodyPr spcFirstLastPara="1" wrap="square" lIns="0" tIns="45700" rIns="0" bIns="0" anchor="t" anchorCtr="0">
            <a:normAutofit lnSpcReduction="10000"/>
          </a:bodyPr>
          <a:lstStyle/>
          <a:p>
            <a:pPr marL="571500" lvl="0" indent="-342900" algn="l" rtl="0">
              <a:lnSpc>
                <a:spcPct val="90000"/>
              </a:lnSpc>
              <a:spcBef>
                <a:spcPts val="1800"/>
              </a:spcBef>
              <a:spcAft>
                <a:spcPts val="0"/>
              </a:spcAft>
              <a:buSzPts val="2000"/>
              <a:buFont typeface="Arial" panose="020B0604020202020204" pitchFamily="34" charset="0"/>
              <a:buChar char="•"/>
            </a:pPr>
            <a:r>
              <a:rPr lang="de-DE" sz="2400" b="1" dirty="0">
                <a:solidFill>
                  <a:srgbClr val="397D88"/>
                </a:solidFill>
                <a:latin typeface="Aptos" panose="020B0004020202020204" pitchFamily="34" charset="0"/>
              </a:rPr>
              <a:t>Verwendung von Reinigungsmitteln und Zubehör mit Umweltzeichen</a:t>
            </a:r>
            <a:endParaRPr sz="2400" dirty="0">
              <a:solidFill>
                <a:schemeClr val="dk1"/>
              </a:solidFill>
              <a:latin typeface="Aptos" panose="020B0004020202020204" pitchFamily="34" charset="0"/>
            </a:endParaRPr>
          </a:p>
          <a:p>
            <a:pPr marL="571500" lvl="0" indent="-342900" algn="l" rtl="0">
              <a:lnSpc>
                <a:spcPct val="90000"/>
              </a:lnSpc>
              <a:spcBef>
                <a:spcPts val="1800"/>
              </a:spcBef>
              <a:spcAft>
                <a:spcPts val="0"/>
              </a:spcAft>
              <a:buSzPts val="2000"/>
              <a:buFont typeface="Arial" panose="020B0604020202020204" pitchFamily="34" charset="0"/>
              <a:buChar char="•"/>
            </a:pPr>
            <a:r>
              <a:rPr lang="de-DE" sz="2400" b="1" dirty="0">
                <a:solidFill>
                  <a:srgbClr val="397D88"/>
                </a:solidFill>
                <a:latin typeface="Aptos" panose="020B0004020202020204" pitchFamily="34" charset="0"/>
              </a:rPr>
              <a:t>Verwendung konzentrierter, unverdünnter Reinigungsmittel – </a:t>
            </a:r>
            <a:r>
              <a:rPr lang="de-DE" sz="2400" dirty="0">
                <a:solidFill>
                  <a:srgbClr val="0C0C0C"/>
                </a:solidFill>
                <a:latin typeface="Aptos" panose="020B0004020202020204" pitchFamily="34" charset="0"/>
              </a:rPr>
              <a:t>zur Minimierung von Verpackungsmaterial und Transportaufwand </a:t>
            </a:r>
            <a:r>
              <a:rPr lang="de-DE" sz="2400" b="1" dirty="0">
                <a:solidFill>
                  <a:srgbClr val="0C0C0C"/>
                </a:solidFill>
                <a:latin typeface="Aptos" panose="020B0004020202020204" pitchFamily="34" charset="0"/>
              </a:rPr>
              <a:t> </a:t>
            </a:r>
            <a:endParaRPr sz="2400" dirty="0">
              <a:solidFill>
                <a:srgbClr val="0C0C0C"/>
              </a:solidFill>
              <a:latin typeface="Aptos" panose="020B0004020202020204" pitchFamily="34" charset="0"/>
            </a:endParaRPr>
          </a:p>
        </p:txBody>
      </p:sp>
      <p:sp>
        <p:nvSpPr>
          <p:cNvPr id="517" name="Google Shape;517;p70"/>
          <p:cNvSpPr txBox="1"/>
          <p:nvPr/>
        </p:nvSpPr>
        <p:spPr>
          <a:xfrm>
            <a:off x="6056162" y="3443944"/>
            <a:ext cx="4590961" cy="3135926"/>
          </a:xfrm>
          <a:prstGeom prst="rect">
            <a:avLst/>
          </a:prstGeom>
          <a:noFill/>
          <a:ln>
            <a:noFill/>
          </a:ln>
        </p:spPr>
        <p:txBody>
          <a:bodyPr spcFirstLastPara="1" wrap="square" lIns="0" tIns="45700" rIns="0" bIns="0" anchor="t" anchorCtr="0">
            <a:normAutofit/>
          </a:bodyPr>
          <a:lstStyle/>
          <a:p>
            <a:pPr marL="571500" marR="0" lvl="0" indent="-342900" algn="l" rtl="0">
              <a:lnSpc>
                <a:spcPct val="90000"/>
              </a:lnSpc>
              <a:spcBef>
                <a:spcPts val="1800"/>
              </a:spcBef>
              <a:spcAft>
                <a:spcPts val="0"/>
              </a:spcAft>
              <a:buClr>
                <a:srgbClr val="3F3F3F"/>
              </a:buClr>
              <a:buSzPts val="2000"/>
              <a:buFont typeface="Arial" panose="020B0604020202020204" pitchFamily="34" charset="0"/>
              <a:buChar char="•"/>
            </a:pPr>
            <a:r>
              <a:rPr lang="de-DE" sz="2400" b="1" dirty="0">
                <a:solidFill>
                  <a:srgbClr val="397D88"/>
                </a:solidFill>
                <a:latin typeface="Aptos" panose="020B0004020202020204" pitchFamily="34" charset="0"/>
              </a:rPr>
              <a:t>Verwendung von </a:t>
            </a:r>
            <a:r>
              <a:rPr lang="de-DE" sz="2400" b="1" i="0" u="none" strike="noStrike" cap="none" dirty="0">
                <a:solidFill>
                  <a:srgbClr val="397D88"/>
                </a:solidFill>
                <a:latin typeface="Aptos" panose="020B0004020202020204" pitchFamily="34" charset="0"/>
                <a:sym typeface="Arial"/>
              </a:rPr>
              <a:t>Mikrofaserprodukten (mit Umweltzeichen) </a:t>
            </a:r>
            <a:r>
              <a:rPr lang="de-DE" sz="2400" b="1" i="0" u="none" strike="noStrike" cap="none" dirty="0">
                <a:solidFill>
                  <a:srgbClr val="0C0C0C"/>
                </a:solidFill>
                <a:latin typeface="Aptos" panose="020B0004020202020204" pitchFamily="34" charset="0"/>
                <a:sym typeface="Arial"/>
              </a:rPr>
              <a:t>– </a:t>
            </a:r>
            <a:r>
              <a:rPr lang="de-DE" sz="2400" b="0" i="0" u="none" strike="noStrike" cap="none" dirty="0">
                <a:solidFill>
                  <a:srgbClr val="0C0C0C"/>
                </a:solidFill>
                <a:latin typeface="Aptos" panose="020B0004020202020204" pitchFamily="34" charset="0"/>
                <a:sym typeface="Arial"/>
              </a:rPr>
              <a:t>für eine bessere Reinigungsleistung</a:t>
            </a:r>
            <a:endParaRPr sz="2400" b="0" i="0" u="none" strike="noStrike" cap="none" dirty="0">
              <a:solidFill>
                <a:srgbClr val="0C0C0C"/>
              </a:solidFill>
              <a:latin typeface="Aptos" panose="020B0004020202020204" pitchFamily="34" charset="0"/>
              <a:sym typeface="Arial"/>
            </a:endParaRPr>
          </a:p>
          <a:p>
            <a:pPr marL="571500" marR="0" lvl="0" indent="-368300" algn="l" rtl="0">
              <a:lnSpc>
                <a:spcPct val="90000"/>
              </a:lnSpc>
              <a:spcBef>
                <a:spcPts val="1800"/>
              </a:spcBef>
              <a:spcAft>
                <a:spcPts val="0"/>
              </a:spcAft>
              <a:buClr>
                <a:srgbClr val="0C0C0C"/>
              </a:buClr>
              <a:buSzPts val="2400"/>
              <a:buFont typeface="Arial" panose="020B0604020202020204" pitchFamily="34" charset="0"/>
              <a:buChar char="•"/>
            </a:pPr>
            <a:r>
              <a:rPr lang="de-DE" sz="2400" b="1" dirty="0">
                <a:solidFill>
                  <a:srgbClr val="397D88"/>
                </a:solidFill>
                <a:latin typeface="Aptos" panose="020B0004020202020204" pitchFamily="34" charset="0"/>
              </a:rPr>
              <a:t>Maßnahmen und Verfahrensweisen in Bezug auf das Umweltmanagement </a:t>
            </a:r>
            <a:endParaRPr sz="2400" dirty="0">
              <a:solidFill>
                <a:srgbClr val="0C0C0C"/>
              </a:solidFill>
              <a:latin typeface="Aptos" panose="020B0004020202020204" pitchFamily="34" charset="0"/>
            </a:endParaRPr>
          </a:p>
          <a:p>
            <a:pPr marL="0" marR="0" lvl="0" indent="0" algn="l" rtl="0">
              <a:lnSpc>
                <a:spcPct val="90000"/>
              </a:lnSpc>
              <a:spcBef>
                <a:spcPts val="1800"/>
              </a:spcBef>
              <a:spcAft>
                <a:spcPts val="0"/>
              </a:spcAft>
              <a:buNone/>
            </a:pPr>
            <a:endParaRPr sz="2400" b="0" i="0" u="none" strike="noStrike" cap="none" dirty="0">
              <a:solidFill>
                <a:srgbClr val="3F3F3F"/>
              </a:solidFill>
              <a:latin typeface="Arial"/>
              <a:ea typeface="Arial"/>
              <a:cs typeface="Arial"/>
              <a:sym typeface="Arial"/>
            </a:endParaRPr>
          </a:p>
        </p:txBody>
      </p:sp>
      <p:sp>
        <p:nvSpPr>
          <p:cNvPr id="518" name="Google Shape;518;p70"/>
          <p:cNvSpPr txBox="1"/>
          <p:nvPr/>
        </p:nvSpPr>
        <p:spPr>
          <a:xfrm>
            <a:off x="510982" y="2486087"/>
            <a:ext cx="867490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400" b="1" i="0" u="none" strike="noStrike" cap="none" dirty="0">
                <a:solidFill>
                  <a:srgbClr val="BE8903"/>
                </a:solidFill>
                <a:latin typeface="Aptos" panose="020B0004020202020204" pitchFamily="34" charset="0"/>
                <a:sym typeface="Arial"/>
              </a:rPr>
              <a:t>Technische Spezifikationen:</a:t>
            </a:r>
            <a:endParaRPr dirty="0">
              <a:latin typeface="Aptos" panose="020B00040202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71"/>
          <p:cNvSpPr txBox="1">
            <a:spLocks noGrp="1"/>
          </p:cNvSpPr>
          <p:nvPr>
            <p:ph type="title"/>
          </p:nvPr>
        </p:nvSpPr>
        <p:spPr>
          <a:xfrm>
            <a:off x="594360" y="491216"/>
            <a:ext cx="8950473"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Gebäudereinigungsdienste</a:t>
            </a:r>
            <a:endParaRPr dirty="0">
              <a:latin typeface="Aptos Serif" panose="02020604070405020304" pitchFamily="18" charset="0"/>
              <a:cs typeface="Aptos Serif" panose="02020604070405020304" pitchFamily="18" charset="0"/>
            </a:endParaRPr>
          </a:p>
        </p:txBody>
      </p:sp>
      <p:sp>
        <p:nvSpPr>
          <p:cNvPr id="525" name="Google Shape;525;p71"/>
          <p:cNvSpPr txBox="1">
            <a:spLocks noGrp="1"/>
          </p:cNvSpPr>
          <p:nvPr>
            <p:ph type="body" idx="2"/>
          </p:nvPr>
        </p:nvSpPr>
        <p:spPr>
          <a:xfrm>
            <a:off x="693475" y="3267025"/>
            <a:ext cx="5604600" cy="3135900"/>
          </a:xfrm>
          <a:prstGeom prst="rect">
            <a:avLst/>
          </a:prstGeom>
          <a:noFill/>
          <a:ln>
            <a:noFill/>
          </a:ln>
        </p:spPr>
        <p:txBody>
          <a:bodyPr spcFirstLastPara="1" wrap="square" lIns="0" tIns="45700" rIns="0" bIns="0" anchor="t" anchorCtr="0">
            <a:normAutofit/>
          </a:bodyPr>
          <a:lstStyle/>
          <a:p>
            <a:pPr marL="685800" lvl="0" indent="-457200" algn="l" rtl="0">
              <a:lnSpc>
                <a:spcPct val="90000"/>
              </a:lnSpc>
              <a:spcBef>
                <a:spcPts val="1800"/>
              </a:spcBef>
              <a:spcAft>
                <a:spcPts val="0"/>
              </a:spcAft>
              <a:buSzPts val="2000"/>
              <a:buFont typeface="Arial" panose="020B0604020202020204" pitchFamily="34" charset="0"/>
              <a:buChar char="•"/>
            </a:pPr>
            <a:r>
              <a:rPr lang="de-DE" sz="2800" b="1" dirty="0">
                <a:solidFill>
                  <a:srgbClr val="326F79"/>
                </a:solidFill>
                <a:latin typeface="Aptos" panose="020B0004020202020204" pitchFamily="34" charset="0"/>
              </a:rPr>
              <a:t>Qualität des </a:t>
            </a:r>
            <a:r>
              <a:rPr lang="de-DE" sz="2800" b="1" dirty="0">
                <a:solidFill>
                  <a:srgbClr val="326F79"/>
                </a:solidFill>
                <a:latin typeface="Aptos" panose="020B0004020202020204" pitchFamily="34" charset="0"/>
                <a:sym typeface="Arial"/>
              </a:rPr>
              <a:t>Umweltmanagementsystems</a:t>
            </a:r>
            <a:r>
              <a:rPr lang="de-DE" sz="2800" dirty="0">
                <a:solidFill>
                  <a:schemeClr val="dk1"/>
                </a:solidFill>
                <a:latin typeface="Aptos" panose="020B0004020202020204" pitchFamily="34" charset="0"/>
                <a:sym typeface="Arial"/>
              </a:rPr>
              <a:t> </a:t>
            </a:r>
            <a:endParaRPr dirty="0">
              <a:latin typeface="Aptos" panose="020B0004020202020204" pitchFamily="34" charset="0"/>
            </a:endParaRPr>
          </a:p>
          <a:p>
            <a:pPr marL="685800" lvl="0" indent="-457200" algn="l" rtl="0">
              <a:lnSpc>
                <a:spcPct val="90000"/>
              </a:lnSpc>
              <a:spcBef>
                <a:spcPts val="1800"/>
              </a:spcBef>
              <a:spcAft>
                <a:spcPts val="0"/>
              </a:spcAft>
              <a:buSzPts val="2000"/>
              <a:buFont typeface="Arial" panose="020B0604020202020204" pitchFamily="34" charset="0"/>
              <a:buChar char="•"/>
            </a:pPr>
            <a:r>
              <a:rPr lang="de-DE" sz="2800" dirty="0">
                <a:solidFill>
                  <a:schemeClr val="dk1"/>
                </a:solidFill>
                <a:latin typeface="Aptos" panose="020B0004020202020204" pitchFamily="34" charset="0"/>
              </a:rPr>
              <a:t>Reinigungsmittel und Zubehör </a:t>
            </a:r>
            <a:r>
              <a:rPr lang="de-DE" sz="2800" b="1" dirty="0">
                <a:solidFill>
                  <a:srgbClr val="397D88"/>
                </a:solidFill>
                <a:latin typeface="Aptos" panose="020B0004020202020204" pitchFamily="34" charset="0"/>
              </a:rPr>
              <a:t>mit Umweltzeichen, </a:t>
            </a:r>
            <a:r>
              <a:rPr lang="de-DE" sz="2800" dirty="0">
                <a:solidFill>
                  <a:schemeClr val="dk1"/>
                </a:solidFill>
                <a:latin typeface="Aptos" panose="020B0004020202020204" pitchFamily="34" charset="0"/>
              </a:rPr>
              <a:t>die über die Mindestkriterien hinausgehen </a:t>
            </a:r>
            <a:endParaRPr sz="2800" dirty="0">
              <a:solidFill>
                <a:schemeClr val="dk1"/>
              </a:solidFill>
              <a:latin typeface="Aptos" panose="020B0004020202020204" pitchFamily="34" charset="0"/>
            </a:endParaRPr>
          </a:p>
        </p:txBody>
      </p:sp>
      <p:sp>
        <p:nvSpPr>
          <p:cNvPr id="526" name="Google Shape;526;p71"/>
          <p:cNvSpPr txBox="1"/>
          <p:nvPr/>
        </p:nvSpPr>
        <p:spPr>
          <a:xfrm>
            <a:off x="480060" y="2296879"/>
            <a:ext cx="832302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800" b="1" dirty="0">
                <a:solidFill>
                  <a:srgbClr val="BE8903"/>
                </a:solidFill>
                <a:latin typeface="Aptos" panose="020B0004020202020204" pitchFamily="34" charset="0"/>
              </a:rPr>
              <a:t>Zuschlag</a:t>
            </a:r>
            <a:r>
              <a:rPr lang="de-DE" sz="2800" b="1" i="0" u="none" strike="noStrike" cap="none" dirty="0">
                <a:solidFill>
                  <a:srgbClr val="BE8903"/>
                </a:solidFill>
                <a:latin typeface="Aptos" panose="020B0004020202020204" pitchFamily="34" charset="0"/>
                <a:sym typeface="Arial"/>
              </a:rPr>
              <a:t>skriterien: </a:t>
            </a:r>
            <a:endParaRPr dirty="0">
              <a:latin typeface="Aptos" panose="020B0004020202020204" pitchFamily="34" charset="0"/>
            </a:endParaRPr>
          </a:p>
        </p:txBody>
      </p:sp>
      <p:sp>
        <p:nvSpPr>
          <p:cNvPr id="527" name="Google Shape;527;p71"/>
          <p:cNvSpPr txBox="1">
            <a:spLocks noGrp="1"/>
          </p:cNvSpPr>
          <p:nvPr>
            <p:ph type="body" idx="2"/>
          </p:nvPr>
        </p:nvSpPr>
        <p:spPr>
          <a:xfrm>
            <a:off x="6423900" y="3357015"/>
            <a:ext cx="5387100" cy="3135900"/>
          </a:xfrm>
          <a:prstGeom prst="rect">
            <a:avLst/>
          </a:prstGeom>
          <a:noFill/>
          <a:ln>
            <a:noFill/>
          </a:ln>
        </p:spPr>
        <p:txBody>
          <a:bodyPr spcFirstLastPara="1" wrap="square" lIns="0" tIns="45700" rIns="0" bIns="0" anchor="t" anchorCtr="0">
            <a:normAutofit/>
          </a:bodyPr>
          <a:lstStyle/>
          <a:p>
            <a:pPr marL="685800" lvl="0" indent="-457200" algn="l" rtl="0">
              <a:lnSpc>
                <a:spcPct val="90000"/>
              </a:lnSpc>
              <a:spcBef>
                <a:spcPts val="1800"/>
              </a:spcBef>
              <a:spcAft>
                <a:spcPts val="0"/>
              </a:spcAft>
              <a:buSzPts val="2000"/>
              <a:buFont typeface="Arial" panose="020B0604020202020204" pitchFamily="34" charset="0"/>
              <a:buChar char="•"/>
            </a:pPr>
            <a:r>
              <a:rPr lang="de-DE" sz="2800" b="1" dirty="0">
                <a:solidFill>
                  <a:srgbClr val="326F79"/>
                </a:solidFill>
                <a:latin typeface="Aptos" panose="020B0004020202020204" pitchFamily="34" charset="0"/>
              </a:rPr>
              <a:t>Energieeffizienz von Staubsaugern</a:t>
            </a:r>
            <a:endParaRPr sz="2800" b="1" dirty="0">
              <a:solidFill>
                <a:srgbClr val="326F79"/>
              </a:solidFill>
              <a:latin typeface="Aptos" panose="020B0004020202020204" pitchFamily="34" charset="0"/>
            </a:endParaRPr>
          </a:p>
          <a:p>
            <a:pPr marL="457200" lvl="0" indent="0" algn="l" rtl="0">
              <a:lnSpc>
                <a:spcPct val="90000"/>
              </a:lnSpc>
              <a:spcBef>
                <a:spcPts val="1800"/>
              </a:spcBef>
              <a:spcAft>
                <a:spcPts val="0"/>
              </a:spcAft>
              <a:buNone/>
            </a:pPr>
            <a:endParaRPr sz="2800" dirty="0">
              <a:solidFill>
                <a:schemeClr val="dk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3ce18c63468_0_235"/>
          <p:cNvSpPr txBox="1">
            <a:spLocks noGrp="1"/>
          </p:cNvSpPr>
          <p:nvPr>
            <p:ph type="title"/>
          </p:nvPr>
        </p:nvSpPr>
        <p:spPr>
          <a:xfrm>
            <a:off x="594360" y="491216"/>
            <a:ext cx="8950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Gebäudereinigungsdienste</a:t>
            </a:r>
            <a:endParaRPr dirty="0">
              <a:latin typeface="Aptos Serif" panose="02020604070405020304" pitchFamily="18" charset="0"/>
              <a:cs typeface="Aptos Serif" panose="02020604070405020304" pitchFamily="18" charset="0"/>
            </a:endParaRPr>
          </a:p>
        </p:txBody>
      </p:sp>
      <p:sp>
        <p:nvSpPr>
          <p:cNvPr id="534" name="Google Shape;534;g3ce18c63468_0_235"/>
          <p:cNvSpPr txBox="1"/>
          <p:nvPr/>
        </p:nvSpPr>
        <p:spPr>
          <a:xfrm>
            <a:off x="480050" y="3131125"/>
            <a:ext cx="4829400" cy="3135900"/>
          </a:xfrm>
          <a:prstGeom prst="rect">
            <a:avLst/>
          </a:prstGeom>
          <a:noFill/>
          <a:ln>
            <a:noFill/>
          </a:ln>
        </p:spPr>
        <p:txBody>
          <a:bodyPr spcFirstLastPara="1" wrap="square" lIns="0" tIns="45700" rIns="0" bIns="0" anchor="t" anchorCtr="0">
            <a:normAutofit/>
          </a:bodyPr>
          <a:lstStyle/>
          <a:p>
            <a:pPr marL="685800" marR="0" lvl="0" indent="-457200" algn="l" rtl="0">
              <a:lnSpc>
                <a:spcPct val="90000"/>
              </a:lnSpc>
              <a:spcBef>
                <a:spcPts val="1800"/>
              </a:spcBef>
              <a:spcAft>
                <a:spcPts val="0"/>
              </a:spcAft>
              <a:buClr>
                <a:srgbClr val="3F3F3F"/>
              </a:buClr>
              <a:buSzPts val="2000"/>
              <a:buFont typeface="Arial" panose="020B0604020202020204" pitchFamily="34" charset="0"/>
              <a:buChar char="•"/>
            </a:pPr>
            <a:r>
              <a:rPr lang="de-DE" sz="2800" dirty="0">
                <a:solidFill>
                  <a:schemeClr val="dk1"/>
                </a:solidFill>
                <a:latin typeface="Aptos" panose="020B0004020202020204" pitchFamily="34" charset="0"/>
              </a:rPr>
              <a:t>Dokumentation und Bericht zu </a:t>
            </a:r>
            <a:r>
              <a:rPr lang="de-DE" sz="2800" b="1" dirty="0">
                <a:solidFill>
                  <a:srgbClr val="397D88"/>
                </a:solidFill>
                <a:latin typeface="Aptos" panose="020B0004020202020204" pitchFamily="34" charset="0"/>
              </a:rPr>
              <a:t>verwendeten Reinigungsmitteln und Zubehör</a:t>
            </a:r>
            <a:endParaRPr dirty="0">
              <a:latin typeface="Aptos" panose="020B0004020202020204" pitchFamily="34" charset="0"/>
            </a:endParaRPr>
          </a:p>
          <a:p>
            <a:pPr marL="685800" marR="0" lvl="0" indent="-457200" algn="l" rtl="0">
              <a:lnSpc>
                <a:spcPct val="90000"/>
              </a:lnSpc>
              <a:spcBef>
                <a:spcPts val="1800"/>
              </a:spcBef>
              <a:spcAft>
                <a:spcPts val="0"/>
              </a:spcAft>
              <a:buClr>
                <a:srgbClr val="3F3F3F"/>
              </a:buClr>
              <a:buSzPts val="2000"/>
              <a:buFont typeface="Arial" panose="020B0604020202020204" pitchFamily="34" charset="0"/>
              <a:buChar char="•"/>
            </a:pPr>
            <a:r>
              <a:rPr lang="de-DE" sz="2800" b="1" i="0" u="none" strike="noStrike" cap="none" dirty="0">
                <a:solidFill>
                  <a:srgbClr val="397D88"/>
                </a:solidFill>
                <a:latin typeface="Aptos" panose="020B0004020202020204" pitchFamily="34" charset="0"/>
                <a:sym typeface="Arial"/>
              </a:rPr>
              <a:t>Sachgemäße Dosierung </a:t>
            </a:r>
            <a:r>
              <a:rPr lang="de-DE" sz="2800" b="0" i="0" u="none" strike="noStrike" cap="none" dirty="0">
                <a:solidFill>
                  <a:schemeClr val="dk1"/>
                </a:solidFill>
                <a:latin typeface="Aptos" panose="020B0004020202020204" pitchFamily="34" charset="0"/>
                <a:sym typeface="Arial"/>
              </a:rPr>
              <a:t>von Reinigungsmitteln</a:t>
            </a:r>
            <a:endParaRPr sz="2800" b="1" i="0" u="none" strike="noStrike" cap="none" dirty="0">
              <a:solidFill>
                <a:schemeClr val="dk1"/>
              </a:solidFill>
              <a:latin typeface="Aptos" panose="020B0004020202020204" pitchFamily="34" charset="0"/>
              <a:sym typeface="Arial"/>
            </a:endParaRPr>
          </a:p>
        </p:txBody>
      </p:sp>
      <p:sp>
        <p:nvSpPr>
          <p:cNvPr id="535" name="Google Shape;535;g3ce18c63468_0_235"/>
          <p:cNvSpPr txBox="1"/>
          <p:nvPr/>
        </p:nvSpPr>
        <p:spPr>
          <a:xfrm>
            <a:off x="480060" y="2296879"/>
            <a:ext cx="83229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800" b="1">
                <a:solidFill>
                  <a:srgbClr val="BE8903"/>
                </a:solidFill>
                <a:latin typeface="Aptos" panose="020B0004020202020204" pitchFamily="34" charset="0"/>
              </a:rPr>
              <a:t>Auftragsbedingungen</a:t>
            </a:r>
            <a:r>
              <a:rPr lang="de-DE" sz="2800" b="1" i="0" u="none" strike="noStrike" cap="none">
                <a:solidFill>
                  <a:srgbClr val="BE8903"/>
                </a:solidFill>
                <a:latin typeface="Aptos" panose="020B0004020202020204" pitchFamily="34" charset="0"/>
                <a:sym typeface="Arial"/>
              </a:rPr>
              <a:t>: </a:t>
            </a:r>
            <a:endParaRPr>
              <a:latin typeface="Aptos" panose="020B0004020202020204" pitchFamily="34" charset="0"/>
            </a:endParaRPr>
          </a:p>
        </p:txBody>
      </p:sp>
      <p:sp>
        <p:nvSpPr>
          <p:cNvPr id="536" name="Google Shape;536;g3ce18c63468_0_235"/>
          <p:cNvSpPr txBox="1"/>
          <p:nvPr/>
        </p:nvSpPr>
        <p:spPr>
          <a:xfrm>
            <a:off x="5586575" y="3131125"/>
            <a:ext cx="5788200" cy="3135900"/>
          </a:xfrm>
          <a:prstGeom prst="rect">
            <a:avLst/>
          </a:prstGeom>
          <a:noFill/>
          <a:ln>
            <a:noFill/>
          </a:ln>
        </p:spPr>
        <p:txBody>
          <a:bodyPr spcFirstLastPara="1" wrap="square" lIns="0" tIns="45700" rIns="0" bIns="0" anchor="t" anchorCtr="0">
            <a:normAutofit/>
          </a:bodyPr>
          <a:lstStyle/>
          <a:p>
            <a:pPr marL="685800" marR="0" lvl="0" indent="-457200" algn="l" rtl="0">
              <a:lnSpc>
                <a:spcPct val="90000"/>
              </a:lnSpc>
              <a:spcBef>
                <a:spcPts val="1800"/>
              </a:spcBef>
              <a:spcAft>
                <a:spcPts val="0"/>
              </a:spcAft>
              <a:buClr>
                <a:srgbClr val="3F3F3F"/>
              </a:buClr>
              <a:buSzPts val="2000"/>
              <a:buFont typeface="Arial" panose="020B0604020202020204" pitchFamily="34" charset="0"/>
              <a:buChar char="•"/>
            </a:pPr>
            <a:r>
              <a:rPr lang="de-DE" sz="2800" b="0" i="0" u="none" strike="noStrike" cap="none" dirty="0">
                <a:solidFill>
                  <a:schemeClr val="dk1"/>
                </a:solidFill>
                <a:latin typeface="Aptos" panose="020B0004020202020204" pitchFamily="34" charset="0"/>
                <a:sym typeface="Arial"/>
              </a:rPr>
              <a:t>Schulungsmaßnahmen</a:t>
            </a:r>
            <a:r>
              <a:rPr lang="de-DE" sz="2800" b="1" i="0" u="none" strike="noStrike" cap="none" dirty="0">
                <a:solidFill>
                  <a:srgbClr val="397D88"/>
                </a:solidFill>
                <a:latin typeface="Aptos" panose="020B0004020202020204" pitchFamily="34" charset="0"/>
                <a:sym typeface="Arial"/>
              </a:rPr>
              <a:t> für </a:t>
            </a:r>
            <a:r>
              <a:rPr lang="de-DE" sz="2800" b="1" dirty="0">
                <a:solidFill>
                  <a:srgbClr val="397D88"/>
                </a:solidFill>
                <a:latin typeface="Aptos" panose="020B0004020202020204" pitchFamily="34" charset="0"/>
              </a:rPr>
              <a:t>Reinigungskräfte</a:t>
            </a:r>
            <a:r>
              <a:rPr lang="de-DE" sz="2800" b="1" i="0" u="none" strike="noStrike" cap="none" dirty="0">
                <a:solidFill>
                  <a:srgbClr val="397D88"/>
                </a:solidFill>
                <a:latin typeface="Aptos" panose="020B0004020202020204" pitchFamily="34" charset="0"/>
                <a:sym typeface="Arial"/>
              </a:rPr>
              <a:t> </a:t>
            </a:r>
            <a:r>
              <a:rPr lang="de-DE" sz="2800" b="0" i="0" u="none" strike="noStrike" cap="none" dirty="0">
                <a:solidFill>
                  <a:schemeClr val="dk1"/>
                </a:solidFill>
                <a:latin typeface="Aptos" panose="020B0004020202020204" pitchFamily="34" charset="0"/>
                <a:sym typeface="Arial"/>
              </a:rPr>
              <a:t>zu nachhaltigen und sicheren Praktiken</a:t>
            </a:r>
            <a:endParaRPr sz="2800" b="1" i="0" u="none" strike="noStrike" cap="none" dirty="0">
              <a:solidFill>
                <a:schemeClr val="dk1"/>
              </a:solidFill>
              <a:latin typeface="Aptos" panose="020B0004020202020204" pitchFamily="34"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8"/>
          <p:cNvSpPr txBox="1">
            <a:spLocks noGrp="1"/>
          </p:cNvSpPr>
          <p:nvPr>
            <p:ph type="title"/>
          </p:nvPr>
        </p:nvSpPr>
        <p:spPr>
          <a:xfrm>
            <a:off x="585975" y="1670626"/>
            <a:ext cx="6050958"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der Textil- und Lederproduktion</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07" name="Google Shape;107;p8"/>
          <p:cNvSpPr txBox="1">
            <a:spLocks noGrp="1"/>
          </p:cNvSpPr>
          <p:nvPr>
            <p:ph type="body" idx="1"/>
          </p:nvPr>
        </p:nvSpPr>
        <p:spPr>
          <a:xfrm>
            <a:off x="529925" y="3194475"/>
            <a:ext cx="6618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dirty="0">
                <a:solidFill>
                  <a:srgbClr val="595959"/>
                </a:solidFill>
                <a:latin typeface="Aptos" panose="020B0004020202020204" pitchFamily="34" charset="0"/>
                <a:ea typeface="Play"/>
                <a:cs typeface="Play"/>
                <a:sym typeface="Play"/>
              </a:rPr>
              <a:t>Wichtigste Umweltauswirkungen </a:t>
            </a:r>
            <a:endParaRPr dirty="0">
              <a:latin typeface="Aptos" panose="020B0004020202020204" pitchFamily="34" charset="0"/>
            </a:endParaRPr>
          </a:p>
        </p:txBody>
      </p:sp>
      <p:sp>
        <p:nvSpPr>
          <p:cNvPr id="108" name="Google Shape;108;p8"/>
          <p:cNvSpPr txBox="1"/>
          <p:nvPr/>
        </p:nvSpPr>
        <p:spPr>
          <a:xfrm>
            <a:off x="585975" y="3871903"/>
            <a:ext cx="6093912"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35854"/>
                </a:solidFill>
                <a:latin typeface="Aptos" panose="020B0004020202020204" pitchFamily="34" charset="0"/>
                <a:ea typeface="Roboto"/>
                <a:cs typeface="Roboto"/>
                <a:sym typeface="Roboto"/>
              </a:rPr>
              <a:t>Übermäßiger Verbrauch natürlicher Ressourcen </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109" name="Google Shape;109;p8"/>
          <p:cNvSpPr txBox="1"/>
          <p:nvPr/>
        </p:nvSpPr>
        <p:spPr>
          <a:xfrm>
            <a:off x="585975" y="5691027"/>
            <a:ext cx="60939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dirty="0">
                <a:solidFill>
                  <a:srgbClr val="035854"/>
                </a:solidFill>
                <a:latin typeface="Aptos" panose="020B0004020202020204" pitchFamily="34" charset="0"/>
                <a:ea typeface="Roboto"/>
                <a:cs typeface="Roboto"/>
                <a:sym typeface="Roboto"/>
              </a:rPr>
              <a:t>Hohes Abfallaufkommen </a:t>
            </a:r>
            <a:r>
              <a:rPr lang="de-DE" sz="2000" b="1" i="0" u="none" strike="noStrike" cap="none" dirty="0">
                <a:solidFill>
                  <a:srgbClr val="035854"/>
                </a:solidFill>
                <a:latin typeface="Aptos" panose="020B0004020202020204" pitchFamily="34" charset="0"/>
                <a:ea typeface="Roboto"/>
                <a:cs typeface="Roboto"/>
                <a:sym typeface="Roboto"/>
              </a:rPr>
              <a:t>und niedrige Recyclingquoten </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110" name="Google Shape;110;p8"/>
          <p:cNvSpPr/>
          <p:nvPr/>
        </p:nvSpPr>
        <p:spPr>
          <a:xfrm>
            <a:off x="607452" y="4516813"/>
            <a:ext cx="5952611" cy="40011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rPr>
              <a:t>Wasserverschmutzung </a:t>
            </a:r>
            <a:endParaRPr dirty="0">
              <a:latin typeface="Aptos" panose="020B0004020202020204" pitchFamily="34" charset="0"/>
            </a:endParaRPr>
          </a:p>
        </p:txBody>
      </p:sp>
      <p:pic>
        <p:nvPicPr>
          <p:cNvPr id="111" name="Google Shape;111;p8" descr="Globo terrestre: Asia con riempimento a tinta unita"/>
          <p:cNvPicPr preferRelativeResize="0"/>
          <p:nvPr/>
        </p:nvPicPr>
        <p:blipFill rotWithShape="1">
          <a:blip r:embed="rId3">
            <a:alphaModFix/>
          </a:blip>
          <a:srcRect/>
          <a:stretch/>
        </p:blipFill>
        <p:spPr>
          <a:xfrm>
            <a:off x="128775" y="3878987"/>
            <a:ext cx="457200" cy="457200"/>
          </a:xfrm>
          <a:prstGeom prst="rect">
            <a:avLst/>
          </a:prstGeom>
          <a:noFill/>
          <a:ln>
            <a:noFill/>
          </a:ln>
        </p:spPr>
      </p:pic>
      <p:sp>
        <p:nvSpPr>
          <p:cNvPr id="112" name="Google Shape;112;p8"/>
          <p:cNvSpPr/>
          <p:nvPr/>
        </p:nvSpPr>
        <p:spPr>
          <a:xfrm>
            <a:off x="608829" y="5067757"/>
            <a:ext cx="5952611" cy="40011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a:solidFill>
                  <a:srgbClr val="035854"/>
                </a:solidFill>
                <a:latin typeface="Aptos" panose="020B0004020202020204" pitchFamily="34" charset="0"/>
                <a:ea typeface="Roboto"/>
                <a:cs typeface="Roboto"/>
                <a:sym typeface="Roboto"/>
              </a:rPr>
              <a:t>Treibhausgas-Emissionen  </a:t>
            </a:r>
            <a:endParaRPr>
              <a:latin typeface="Aptos" panose="020B0004020202020204" pitchFamily="34" charset="0"/>
            </a:endParaRPr>
          </a:p>
        </p:txBody>
      </p:sp>
      <p:pic>
        <p:nvPicPr>
          <p:cNvPr id="113" name="Google Shape;113;p8" descr="Centrale elettrica contorno"/>
          <p:cNvPicPr preferRelativeResize="0"/>
          <p:nvPr/>
        </p:nvPicPr>
        <p:blipFill rotWithShape="1">
          <a:blip r:embed="rId4">
            <a:alphaModFix/>
          </a:blip>
          <a:srcRect/>
          <a:stretch/>
        </p:blipFill>
        <p:spPr>
          <a:xfrm>
            <a:off x="119701" y="4984488"/>
            <a:ext cx="457200" cy="457200"/>
          </a:xfrm>
          <a:prstGeom prst="rect">
            <a:avLst/>
          </a:prstGeom>
          <a:noFill/>
          <a:ln>
            <a:noFill/>
          </a:ln>
        </p:spPr>
      </p:pic>
      <p:pic>
        <p:nvPicPr>
          <p:cNvPr id="114" name="Google Shape;114;p8" descr="Vestiti macchiati con riempimento a tinta unita"/>
          <p:cNvPicPr preferRelativeResize="0"/>
          <p:nvPr/>
        </p:nvPicPr>
        <p:blipFill rotWithShape="1">
          <a:blip r:embed="rId5">
            <a:alphaModFix/>
          </a:blip>
          <a:srcRect/>
          <a:stretch/>
        </p:blipFill>
        <p:spPr>
          <a:xfrm>
            <a:off x="175676" y="5613415"/>
            <a:ext cx="384874" cy="384874"/>
          </a:xfrm>
          <a:prstGeom prst="rect">
            <a:avLst/>
          </a:prstGeom>
          <a:noFill/>
          <a:ln>
            <a:noFill/>
          </a:ln>
        </p:spPr>
      </p:pic>
      <p:pic>
        <p:nvPicPr>
          <p:cNvPr id="115" name="Google Shape;115;p8" descr="Radioattivo con riempimento a tinta unita"/>
          <p:cNvPicPr preferRelativeResize="0"/>
          <p:nvPr/>
        </p:nvPicPr>
        <p:blipFill rotWithShape="1">
          <a:blip r:embed="rId6">
            <a:alphaModFix/>
          </a:blip>
          <a:srcRect/>
          <a:stretch/>
        </p:blipFill>
        <p:spPr>
          <a:xfrm>
            <a:off x="150252" y="4477206"/>
            <a:ext cx="435723" cy="435723"/>
          </a:xfrm>
          <a:prstGeom prst="rect">
            <a:avLst/>
          </a:prstGeom>
          <a:noFill/>
          <a:ln>
            <a:noFill/>
          </a:ln>
        </p:spPr>
      </p:pic>
      <p:pic>
        <p:nvPicPr>
          <p:cNvPr id="116" name="Google Shape;116;p8" title="pexels-tomfisk-3174349.jpg"/>
          <p:cNvPicPr preferRelativeResize="0"/>
          <p:nvPr/>
        </p:nvPicPr>
        <p:blipFill rotWithShape="1">
          <a:blip r:embed="rId7">
            <a:alphaModFix/>
          </a:blip>
          <a:srcRect l="26845" r="26840"/>
          <a:stretch/>
        </p:blipFill>
        <p:spPr>
          <a:xfrm>
            <a:off x="7401870" y="0"/>
            <a:ext cx="4790129" cy="6857998"/>
          </a:xfrm>
          <a:prstGeom prst="rect">
            <a:avLst/>
          </a:prstGeom>
          <a:noFill/>
          <a:ln>
            <a:noFill/>
          </a:ln>
        </p:spPr>
      </p:pic>
      <p:sp>
        <p:nvSpPr>
          <p:cNvPr id="117" name="Google Shape;117;p8"/>
          <p:cNvSpPr txBox="1"/>
          <p:nvPr/>
        </p:nvSpPr>
        <p:spPr>
          <a:xfrm>
            <a:off x="3839075" y="6314275"/>
            <a:ext cx="35664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by Tom Fisk: https://www.pexels.com/it-it/foto/vista-dall-alto-della-discarica-durante-l-alba-3174349/</a:t>
            </a:r>
            <a:endParaRPr sz="6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g3ce18c63468_0_260"/>
          <p:cNvSpPr txBox="1">
            <a:spLocks noGrp="1"/>
          </p:cNvSpPr>
          <p:nvPr>
            <p:ph type="title"/>
          </p:nvPr>
        </p:nvSpPr>
        <p:spPr>
          <a:xfrm>
            <a:off x="594360" y="202400"/>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Quellen</a:t>
            </a:r>
            <a:endParaRPr dirty="0">
              <a:latin typeface="Aptos Serif" panose="02020604070405020304" pitchFamily="18" charset="0"/>
              <a:cs typeface="Aptos Serif" panose="02020604070405020304" pitchFamily="18" charset="0"/>
            </a:endParaRPr>
          </a:p>
        </p:txBody>
      </p:sp>
      <p:sp>
        <p:nvSpPr>
          <p:cNvPr id="542" name="Google Shape;542;g3ce18c63468_0_260"/>
          <p:cNvSpPr txBox="1"/>
          <p:nvPr/>
        </p:nvSpPr>
        <p:spPr>
          <a:xfrm>
            <a:off x="594360" y="2690336"/>
            <a:ext cx="10972800" cy="1385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sng" strike="noStrike" cap="none">
                <a:solidFill>
                  <a:srgbClr val="000000"/>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https://susproc.jrc.ec.europa.eu/product-bureau/sites/default/files/2020-02/cleaning.pdf</a:t>
            </a:r>
            <a:endParaRPr>
              <a:latin typeface="Aptos" panose="020B0004020202020204" pitchFamily="34" charset="0"/>
            </a:endParaRPr>
          </a:p>
          <a:p>
            <a:pPr marL="0" marR="0" lvl="0" indent="0" algn="l" rtl="0">
              <a:lnSpc>
                <a:spcPct val="100000"/>
              </a:lnSpc>
              <a:spcBef>
                <a:spcPts val="0"/>
              </a:spcBef>
              <a:spcAft>
                <a:spcPts val="0"/>
              </a:spcAft>
              <a:buNone/>
            </a:pPr>
            <a:endParaRPr>
              <a:latin typeface="Aptos" panose="020B0004020202020204" pitchFamily="34" charset="0"/>
            </a:endParaRPr>
          </a:p>
          <a:p>
            <a:pPr marL="0" marR="0" lvl="0" indent="0" algn="l" rtl="0">
              <a:lnSpc>
                <a:spcPct val="100000"/>
              </a:lnSpc>
              <a:spcBef>
                <a:spcPts val="0"/>
              </a:spcBef>
              <a:spcAft>
                <a:spcPts val="0"/>
              </a:spcAft>
              <a:buNone/>
            </a:pPr>
            <a:r>
              <a:rPr lang="de-DE" u="sng">
                <a:latin typeface="Aptos" panose="020B0004020202020204" pitchFamily="34" charset="0"/>
                <a:hlinkClick r:id="rId4"/>
              </a:rPr>
              <a:t>https://pudi.lubw.de/detailseite/-/publication/10426</a:t>
            </a:r>
            <a:r>
              <a:rPr lang="de-DE" u="sng">
                <a:latin typeface="Aptos" panose="020B0004020202020204" pitchFamily="34" charset="0"/>
              </a:rPr>
              <a:t> </a:t>
            </a:r>
            <a:endParaRPr>
              <a:latin typeface="Aptos" panose="020B0004020202020204" pitchFamily="34" charset="0"/>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ptos" panose="020B0004020202020204" pitchFamily="34" charset="0"/>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75"/>
          <p:cNvSpPr txBox="1">
            <a:spLocks noGrp="1"/>
          </p:cNvSpPr>
          <p:nvPr>
            <p:ph type="title"/>
          </p:nvPr>
        </p:nvSpPr>
        <p:spPr>
          <a:xfrm>
            <a:off x="594360" y="189572"/>
            <a:ext cx="7509980"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Agenda – Büromaterial </a:t>
            </a:r>
            <a:endParaRPr dirty="0">
              <a:latin typeface="Aptos Serif" panose="02020604070405020304" pitchFamily="18" charset="0"/>
              <a:cs typeface="Aptos Serif" panose="02020604070405020304" pitchFamily="18" charset="0"/>
            </a:endParaRPr>
          </a:p>
        </p:txBody>
      </p:sp>
      <p:sp>
        <p:nvSpPr>
          <p:cNvPr id="548" name="Google Shape;548;p75"/>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Auswirkungen auf die Umwelt von Büromaterial</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Strategische Ziele einer nachhaltigen Beschaffung </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Kriterien für Büromaterial</a:t>
            </a:r>
            <a:endParaRPr dirty="0">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dirty="0">
              <a:latin typeface="Aptos" panose="020B0004020202020204" pitchFamily="34" charset="0"/>
            </a:endParaRPr>
          </a:p>
          <a:p>
            <a:pPr marL="228600" lvl="0" indent="0" algn="l" rtl="0">
              <a:lnSpc>
                <a:spcPct val="80000"/>
              </a:lnSpc>
              <a:spcBef>
                <a:spcPts val="2200"/>
              </a:spcBef>
              <a:spcAft>
                <a:spcPts val="0"/>
              </a:spcAft>
              <a:buSzPts val="2400"/>
              <a:buNone/>
            </a:pPr>
            <a:endParaRPr dirty="0">
              <a:latin typeface="Aptos" panose="020B00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76"/>
          <p:cNvSpPr txBox="1">
            <a:spLocks noGrp="1"/>
          </p:cNvSpPr>
          <p:nvPr>
            <p:ph type="title"/>
          </p:nvPr>
        </p:nvSpPr>
        <p:spPr>
          <a:xfrm>
            <a:off x="611806" y="577721"/>
            <a:ext cx="11408872"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von Büromaterial</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555" name="Google Shape;555;p76"/>
          <p:cNvSpPr txBox="1">
            <a:spLocks noGrp="1"/>
          </p:cNvSpPr>
          <p:nvPr>
            <p:ph type="body" idx="1"/>
          </p:nvPr>
        </p:nvSpPr>
        <p:spPr>
          <a:xfrm>
            <a:off x="611806" y="1932262"/>
            <a:ext cx="4689104" cy="95406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dirty="0">
                <a:solidFill>
                  <a:srgbClr val="595959"/>
                </a:solidFill>
                <a:latin typeface="Aptos" panose="020B0004020202020204" pitchFamily="34" charset="0"/>
                <a:ea typeface="Play"/>
                <a:cs typeface="Play"/>
                <a:sym typeface="Play"/>
              </a:rPr>
              <a:t>Wichtigste Umweltauswirkungen </a:t>
            </a:r>
            <a:endParaRPr dirty="0">
              <a:latin typeface="Aptos" panose="020B0004020202020204" pitchFamily="34" charset="0"/>
            </a:endParaRPr>
          </a:p>
        </p:txBody>
      </p:sp>
      <p:grpSp>
        <p:nvGrpSpPr>
          <p:cNvPr id="556" name="Google Shape;556;p76"/>
          <p:cNvGrpSpPr/>
          <p:nvPr/>
        </p:nvGrpSpPr>
        <p:grpSpPr>
          <a:xfrm>
            <a:off x="785972" y="2987952"/>
            <a:ext cx="10399768" cy="3587823"/>
            <a:chOff x="0" y="840267"/>
            <a:chExt cx="10399768" cy="3587823"/>
          </a:xfrm>
        </p:grpSpPr>
        <p:sp>
          <p:nvSpPr>
            <p:cNvPr id="557" name="Google Shape;557;p76"/>
            <p:cNvSpPr/>
            <p:nvPr/>
          </p:nvSpPr>
          <p:spPr>
            <a:xfrm>
              <a:off x="0" y="965521"/>
              <a:ext cx="1788323" cy="1788323"/>
            </a:xfrm>
            <a:prstGeom prst="roundRect">
              <a:avLst>
                <a:gd name="adj" fmla="val 10000"/>
              </a:avLst>
            </a:prstGeom>
            <a:blipFill rotWithShape="1">
              <a:blip r:embed="rId3">
                <a:alphaModFix/>
              </a:blip>
              <a:stretch>
                <a:fillRect l="-26999" r="-26999"/>
              </a:stretch>
            </a:blip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58" name="Google Shape;558;p76"/>
            <p:cNvSpPr/>
            <p:nvPr/>
          </p:nvSpPr>
          <p:spPr>
            <a:xfrm>
              <a:off x="382055" y="2639767"/>
              <a:ext cx="1788323" cy="1788323"/>
            </a:xfrm>
            <a:prstGeom prst="roundRect">
              <a:avLst>
                <a:gd name="adj" fmla="val 10000"/>
              </a:avLst>
            </a:prstGeom>
            <a:gradFill>
              <a:gsLst>
                <a:gs pos="0">
                  <a:srgbClr val="FFC400"/>
                </a:gs>
                <a:gs pos="100000">
                  <a:srgbClr val="FFE466"/>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59" name="Google Shape;559;p76"/>
            <p:cNvSpPr txBox="1"/>
            <p:nvPr/>
          </p:nvSpPr>
          <p:spPr>
            <a:xfrm>
              <a:off x="434433" y="2692145"/>
              <a:ext cx="1683567" cy="168356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1" dirty="0">
                  <a:solidFill>
                    <a:schemeClr val="dk1"/>
                  </a:solidFill>
                  <a:latin typeface="Aptos" panose="020B0004020202020204" pitchFamily="34" charset="0"/>
                </a:rPr>
                <a:t>Ressourcen-verknappung und Entwaldung</a:t>
              </a:r>
              <a:r>
                <a:rPr lang="de-DE" sz="1800" b="1" i="0" u="none" strike="noStrike" cap="none" dirty="0">
                  <a:solidFill>
                    <a:schemeClr val="dk1"/>
                  </a:solidFill>
                  <a:latin typeface="Aptos" panose="020B0004020202020204" pitchFamily="34" charset="0"/>
                  <a:sym typeface="Arial"/>
                </a:rPr>
                <a:t> </a:t>
              </a:r>
              <a:endParaRPr dirty="0">
                <a:latin typeface="Aptos" panose="020B0004020202020204" pitchFamily="34" charset="0"/>
              </a:endParaRPr>
            </a:p>
          </p:txBody>
        </p:sp>
        <p:sp>
          <p:nvSpPr>
            <p:cNvPr id="560" name="Google Shape;560;p76"/>
            <p:cNvSpPr/>
            <p:nvPr/>
          </p:nvSpPr>
          <p:spPr>
            <a:xfrm>
              <a:off x="2116725" y="1644828"/>
              <a:ext cx="328402" cy="429709"/>
            </a:xfrm>
            <a:prstGeom prst="rightArrow">
              <a:avLst>
                <a:gd name="adj1" fmla="val 60000"/>
                <a:gd name="adj2" fmla="val 50000"/>
              </a:avLst>
            </a:prstGeom>
            <a:gradFill>
              <a:gsLst>
                <a:gs pos="0">
                  <a:srgbClr val="FFC400"/>
                </a:gs>
                <a:gs pos="100000">
                  <a:srgbClr val="FFE466"/>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1" name="Google Shape;561;p76"/>
            <p:cNvSpPr txBox="1"/>
            <p:nvPr/>
          </p:nvSpPr>
          <p:spPr>
            <a:xfrm>
              <a:off x="2116725" y="1730770"/>
              <a:ext cx="229881" cy="2578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500"/>
                <a:buFont typeface="Arial"/>
                <a:buNone/>
              </a:pPr>
              <a:endParaRPr sz="1500" b="0" i="0" u="none" strike="noStrike" cap="none">
                <a:solidFill>
                  <a:schemeClr val="lt1"/>
                </a:solidFill>
                <a:latin typeface="Aptos" panose="020B0004020202020204" pitchFamily="34" charset="0"/>
                <a:sym typeface="Arial"/>
              </a:endParaRPr>
            </a:p>
          </p:txBody>
        </p:sp>
        <p:sp>
          <p:nvSpPr>
            <p:cNvPr id="562" name="Google Shape;562;p76"/>
            <p:cNvSpPr/>
            <p:nvPr/>
          </p:nvSpPr>
          <p:spPr>
            <a:xfrm>
              <a:off x="2726615" y="965521"/>
              <a:ext cx="1788323" cy="1788323"/>
            </a:xfrm>
            <a:prstGeom prst="roundRect">
              <a:avLst>
                <a:gd name="adj" fmla="val 10000"/>
              </a:avLst>
            </a:prstGeom>
            <a:blipFill rotWithShape="1">
              <a:blip r:embed="rId4">
                <a:alphaModFix/>
              </a:blip>
              <a:stretch>
                <a:fillRect/>
              </a:stretch>
            </a:blip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3" name="Google Shape;563;p76"/>
            <p:cNvSpPr/>
            <p:nvPr/>
          </p:nvSpPr>
          <p:spPr>
            <a:xfrm>
              <a:off x="3232390" y="2572401"/>
              <a:ext cx="1788323" cy="1788323"/>
            </a:xfrm>
            <a:prstGeom prst="roundRect">
              <a:avLst>
                <a:gd name="adj" fmla="val 10000"/>
              </a:avLst>
            </a:prstGeom>
            <a:gradFill>
              <a:gsLst>
                <a:gs pos="0">
                  <a:srgbClr val="75F600"/>
                </a:gs>
                <a:gs pos="100000">
                  <a:srgbClr val="ADFF7C"/>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4" name="Google Shape;564;p76"/>
            <p:cNvSpPr txBox="1"/>
            <p:nvPr/>
          </p:nvSpPr>
          <p:spPr>
            <a:xfrm>
              <a:off x="3284768" y="2624779"/>
              <a:ext cx="1683567" cy="168356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1" dirty="0">
                  <a:solidFill>
                    <a:schemeClr val="dk1"/>
                  </a:solidFill>
                  <a:latin typeface="Aptos" panose="020B0004020202020204" pitchFamily="34" charset="0"/>
                </a:rPr>
                <a:t>Abfall-aufkommen</a:t>
              </a:r>
              <a:r>
                <a:rPr lang="de-DE" sz="1800" b="1" i="0" u="none" strike="noStrike" cap="none" dirty="0">
                  <a:solidFill>
                    <a:schemeClr val="dk1"/>
                  </a:solidFill>
                  <a:latin typeface="Aptos" panose="020B0004020202020204" pitchFamily="34" charset="0"/>
                  <a:sym typeface="Arial"/>
                </a:rPr>
                <a:t> </a:t>
              </a:r>
              <a:endParaRPr dirty="0">
                <a:latin typeface="Aptos" panose="020B0004020202020204" pitchFamily="34" charset="0"/>
              </a:endParaRPr>
            </a:p>
          </p:txBody>
        </p:sp>
        <p:sp>
          <p:nvSpPr>
            <p:cNvPr id="565" name="Google Shape;565;p76"/>
            <p:cNvSpPr/>
            <p:nvPr/>
          </p:nvSpPr>
          <p:spPr>
            <a:xfrm rot="-107477">
              <a:off x="4870220" y="1600193"/>
              <a:ext cx="355541" cy="429709"/>
            </a:xfrm>
            <a:prstGeom prst="rightArrow">
              <a:avLst>
                <a:gd name="adj1" fmla="val 60000"/>
                <a:gd name="adj2" fmla="val 50000"/>
              </a:avLst>
            </a:prstGeom>
            <a:gradFill>
              <a:gsLst>
                <a:gs pos="0">
                  <a:srgbClr val="1CE40D"/>
                </a:gs>
                <a:gs pos="100000">
                  <a:srgbClr val="87FF84"/>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6" name="Google Shape;566;p76"/>
            <p:cNvSpPr txBox="1"/>
            <p:nvPr/>
          </p:nvSpPr>
          <p:spPr>
            <a:xfrm rot="-107477">
              <a:off x="4870246" y="1687802"/>
              <a:ext cx="248879" cy="2578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500"/>
                <a:buFont typeface="Arial"/>
                <a:buNone/>
              </a:pPr>
              <a:endParaRPr sz="1500" b="0" i="0" u="none" strike="noStrike" cap="none">
                <a:solidFill>
                  <a:schemeClr val="lt1"/>
                </a:solidFill>
                <a:latin typeface="Aptos" panose="020B0004020202020204" pitchFamily="34" charset="0"/>
                <a:sym typeface="Arial"/>
              </a:endParaRPr>
            </a:p>
          </p:txBody>
        </p:sp>
        <p:sp>
          <p:nvSpPr>
            <p:cNvPr id="567" name="Google Shape;567;p76"/>
            <p:cNvSpPr/>
            <p:nvPr/>
          </p:nvSpPr>
          <p:spPr>
            <a:xfrm>
              <a:off x="5530275" y="877839"/>
              <a:ext cx="1788323" cy="1788323"/>
            </a:xfrm>
            <a:prstGeom prst="roundRect">
              <a:avLst>
                <a:gd name="adj" fmla="val 10000"/>
              </a:avLst>
            </a:prstGeom>
            <a:blipFill rotWithShape="1">
              <a:blip r:embed="rId5">
                <a:alphaModFix/>
              </a:blip>
              <a:stretch>
                <a:fillRect l="-27998" r="-27998"/>
              </a:stretch>
            </a:blip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8" name="Google Shape;568;p76"/>
            <p:cNvSpPr/>
            <p:nvPr/>
          </p:nvSpPr>
          <p:spPr>
            <a:xfrm>
              <a:off x="6105115" y="2406069"/>
              <a:ext cx="1788323" cy="1788323"/>
            </a:xfrm>
            <a:prstGeom prst="roundRect">
              <a:avLst>
                <a:gd name="adj" fmla="val 10000"/>
              </a:avLst>
            </a:prstGeom>
            <a:gradFill>
              <a:gsLst>
                <a:gs pos="0">
                  <a:srgbClr val="1BD056"/>
                </a:gs>
                <a:gs pos="100000">
                  <a:srgbClr val="8DFFA6"/>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69" name="Google Shape;569;p76"/>
            <p:cNvSpPr txBox="1"/>
            <p:nvPr/>
          </p:nvSpPr>
          <p:spPr>
            <a:xfrm>
              <a:off x="6157493" y="2458447"/>
              <a:ext cx="1683567" cy="168356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600" b="1" dirty="0">
                  <a:solidFill>
                    <a:schemeClr val="dk1"/>
                  </a:solidFill>
                  <a:latin typeface="Aptos" panose="020B0004020202020204" pitchFamily="34" charset="0"/>
                </a:rPr>
                <a:t>Umwelt-verschmutzung</a:t>
              </a:r>
              <a:endParaRPr sz="1200" dirty="0">
                <a:latin typeface="Aptos" panose="020B0004020202020204" pitchFamily="34" charset="0"/>
              </a:endParaRPr>
            </a:p>
          </p:txBody>
        </p:sp>
        <p:sp>
          <p:nvSpPr>
            <p:cNvPr id="570" name="Google Shape;570;p76"/>
            <p:cNvSpPr/>
            <p:nvPr/>
          </p:nvSpPr>
          <p:spPr>
            <a:xfrm rot="-46947">
              <a:off x="7655555" y="1538031"/>
              <a:ext cx="337003" cy="429709"/>
            </a:xfrm>
            <a:prstGeom prst="rightArrow">
              <a:avLst>
                <a:gd name="adj1" fmla="val 60000"/>
                <a:gd name="adj2" fmla="val 50000"/>
              </a:avLst>
            </a:prstGeom>
            <a:gradFill>
              <a:gsLst>
                <a:gs pos="0">
                  <a:srgbClr val="359DAD"/>
                </a:gs>
                <a:gs pos="100000">
                  <a:srgbClr val="A0E2F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71" name="Google Shape;571;p76"/>
            <p:cNvSpPr txBox="1"/>
            <p:nvPr/>
          </p:nvSpPr>
          <p:spPr>
            <a:xfrm rot="-46947">
              <a:off x="7655560" y="1624663"/>
              <a:ext cx="235902" cy="2578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500"/>
                <a:buFont typeface="Arial"/>
                <a:buNone/>
              </a:pPr>
              <a:endParaRPr sz="1500" b="0" i="0" u="none" strike="noStrike" cap="none">
                <a:solidFill>
                  <a:schemeClr val="lt1"/>
                </a:solidFill>
                <a:latin typeface="Aptos" panose="020B0004020202020204" pitchFamily="34" charset="0"/>
                <a:sym typeface="Arial"/>
              </a:endParaRPr>
            </a:p>
          </p:txBody>
        </p:sp>
        <p:sp>
          <p:nvSpPr>
            <p:cNvPr id="572" name="Google Shape;572;p76"/>
            <p:cNvSpPr/>
            <p:nvPr/>
          </p:nvSpPr>
          <p:spPr>
            <a:xfrm>
              <a:off x="8281376" y="840267"/>
              <a:ext cx="1788323" cy="1788323"/>
            </a:xfrm>
            <a:prstGeom prst="roundRect">
              <a:avLst>
                <a:gd name="adj" fmla="val 10000"/>
              </a:avLst>
            </a:prstGeom>
            <a:blipFill rotWithShape="1">
              <a:blip r:embed="rId6">
                <a:alphaModFix/>
              </a:blip>
              <a:stretch>
                <a:fillRect l="-9000" r="-9000"/>
              </a:stretch>
            </a:blip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73" name="Google Shape;573;p76"/>
            <p:cNvSpPr/>
            <p:nvPr/>
          </p:nvSpPr>
          <p:spPr>
            <a:xfrm>
              <a:off x="8611445" y="2406069"/>
              <a:ext cx="1788323" cy="1788323"/>
            </a:xfrm>
            <a:prstGeom prst="roundRect">
              <a:avLst>
                <a:gd name="adj" fmla="val 10000"/>
              </a:avLst>
            </a:prstGeom>
            <a:gradFill>
              <a:gsLst>
                <a:gs pos="0">
                  <a:srgbClr val="359DAD"/>
                </a:gs>
                <a:gs pos="100000">
                  <a:srgbClr val="A0E2F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574" name="Google Shape;574;p76"/>
            <p:cNvSpPr txBox="1"/>
            <p:nvPr/>
          </p:nvSpPr>
          <p:spPr>
            <a:xfrm>
              <a:off x="8663823" y="2458447"/>
              <a:ext cx="1683567" cy="168356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1" i="0" u="none" strike="noStrike" cap="none">
                  <a:solidFill>
                    <a:schemeClr val="dk1"/>
                  </a:solidFill>
                  <a:latin typeface="Aptos" panose="020B0004020202020204" pitchFamily="34" charset="0"/>
                  <a:sym typeface="Arial"/>
                </a:rPr>
                <a:t>CO2 Emission</a:t>
              </a:r>
              <a:r>
                <a:rPr lang="de-DE" sz="1800" b="1">
                  <a:solidFill>
                    <a:schemeClr val="dk1"/>
                  </a:solidFill>
                  <a:latin typeface="Aptos" panose="020B0004020202020204" pitchFamily="34" charset="0"/>
                </a:rPr>
                <a:t>en</a:t>
              </a:r>
              <a:r>
                <a:rPr lang="de-DE" sz="1800" b="1" i="0" u="none" strike="noStrike" cap="none">
                  <a:solidFill>
                    <a:schemeClr val="dk1"/>
                  </a:solidFill>
                  <a:latin typeface="Aptos" panose="020B0004020202020204" pitchFamily="34" charset="0"/>
                  <a:sym typeface="Arial"/>
                </a:rPr>
                <a:t> </a:t>
              </a:r>
              <a:endParaRPr>
                <a:latin typeface="Aptos" panose="020B0004020202020204" pitchFamily="34" charset="0"/>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77"/>
          <p:cNvSpPr txBox="1">
            <a:spLocks noGrp="1"/>
          </p:cNvSpPr>
          <p:nvPr>
            <p:ph type="title"/>
          </p:nvPr>
        </p:nvSpPr>
        <p:spPr>
          <a:xfrm>
            <a:off x="477331" y="1519422"/>
            <a:ext cx="7252040" cy="1549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Umwelterträglichkeit von Büromaterial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581" name="Google Shape;581;p77"/>
          <p:cNvSpPr txBox="1"/>
          <p:nvPr/>
        </p:nvSpPr>
        <p:spPr>
          <a:xfrm>
            <a:off x="477331" y="3250042"/>
            <a:ext cx="5663700" cy="3355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dirty="0">
                <a:solidFill>
                  <a:schemeClr val="dk1"/>
                </a:solidFill>
                <a:latin typeface="Aptos" panose="020B0004020202020204" pitchFamily="34" charset="0"/>
              </a:rPr>
              <a:t>Große Anzahl an Produkten, daher keine produktspezifischen sondern materialspezifische Kriterien.</a:t>
            </a:r>
            <a:endParaRPr sz="2400" dirty="0">
              <a:solidFill>
                <a:srgbClr val="718E47"/>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r>
              <a:rPr lang="de-DE" sz="2000" b="1" i="0" u="none" strike="noStrike" cap="none" dirty="0">
                <a:solidFill>
                  <a:schemeClr val="dk1"/>
                </a:solidFill>
                <a:latin typeface="Aptos" panose="020B0004020202020204" pitchFamily="34" charset="0"/>
                <a:sym typeface="Arial"/>
              </a:rPr>
              <a:t> </a:t>
            </a:r>
            <a:endParaRPr dirty="0">
              <a:latin typeface="Aptos" panose="020B0004020202020204" pitchFamily="34" charset="0"/>
            </a:endParaRPr>
          </a:p>
          <a:p>
            <a:pPr marL="0" marR="0" lvl="0" indent="0" algn="l" rtl="0">
              <a:lnSpc>
                <a:spcPct val="100000"/>
              </a:lnSpc>
              <a:spcBef>
                <a:spcPts val="0"/>
              </a:spcBef>
              <a:spcAft>
                <a:spcPts val="0"/>
              </a:spcAft>
              <a:buNone/>
            </a:pPr>
            <a:r>
              <a:rPr lang="de-DE" sz="2000" b="0" i="0" u="none" strike="noStrike" cap="none" dirty="0">
                <a:solidFill>
                  <a:schemeClr val="dk1"/>
                </a:solidFill>
                <a:latin typeface="Aptos" panose="020B0004020202020204" pitchFamily="34" charset="0"/>
                <a:sym typeface="Arial"/>
              </a:rPr>
              <a:t>Wir berücksichtigen daher:</a:t>
            </a:r>
            <a:endParaRPr dirty="0">
              <a:latin typeface="Aptos" panose="020B0004020202020204" pitchFamily="34" charset="0"/>
            </a:endParaRPr>
          </a:p>
          <a:p>
            <a:pPr marL="457200" marR="0" lvl="0" indent="-317500" algn="l" rtl="0">
              <a:lnSpc>
                <a:spcPct val="100000"/>
              </a:lnSpc>
              <a:spcBef>
                <a:spcPts val="0"/>
              </a:spcBef>
              <a:spcAft>
                <a:spcPts val="0"/>
              </a:spcAft>
              <a:buClr>
                <a:srgbClr val="006A93"/>
              </a:buClr>
              <a:buSzPts val="1400"/>
              <a:buFont typeface="Calibri"/>
              <a:buChar char="-"/>
            </a:pPr>
            <a:r>
              <a:rPr lang="de-DE" sz="1800" b="1" dirty="0">
                <a:solidFill>
                  <a:schemeClr val="accent4"/>
                </a:solidFill>
                <a:latin typeface="Aptos" panose="020B0004020202020204" pitchFamily="34" charset="0"/>
              </a:rPr>
              <a:t>Nachfüllbarkeit und Zerlegbarkeit</a:t>
            </a:r>
            <a:endParaRPr sz="1800" b="1" dirty="0">
              <a:solidFill>
                <a:schemeClr val="accent4"/>
              </a:solidFill>
              <a:latin typeface="Aptos" panose="020B0004020202020204" pitchFamily="34" charset="0"/>
            </a:endParaRPr>
          </a:p>
          <a:p>
            <a:pPr marL="457200" marR="0" lvl="0" indent="-317500" algn="l" rtl="0">
              <a:lnSpc>
                <a:spcPct val="100000"/>
              </a:lnSpc>
              <a:spcBef>
                <a:spcPts val="0"/>
              </a:spcBef>
              <a:spcAft>
                <a:spcPts val="0"/>
              </a:spcAft>
              <a:buClr>
                <a:srgbClr val="006A93"/>
              </a:buClr>
              <a:buSzPts val="1400"/>
              <a:buFont typeface="Calibri"/>
              <a:buChar char="-"/>
            </a:pPr>
            <a:r>
              <a:rPr lang="de-DE" sz="1800" b="1" dirty="0">
                <a:solidFill>
                  <a:schemeClr val="accent4"/>
                </a:solidFill>
                <a:latin typeface="Aptos" panose="020B0004020202020204" pitchFamily="34" charset="0"/>
              </a:rPr>
              <a:t>Anforderungen an Kunststoff</a:t>
            </a:r>
            <a:endParaRPr sz="1800" b="1" dirty="0">
              <a:solidFill>
                <a:schemeClr val="accent4"/>
              </a:solidFill>
              <a:latin typeface="Aptos" panose="020B0004020202020204" pitchFamily="34" charset="0"/>
            </a:endParaRPr>
          </a:p>
          <a:p>
            <a:pPr marL="457200" marR="0" lvl="0" indent="-317500" algn="l" rtl="0">
              <a:lnSpc>
                <a:spcPct val="100000"/>
              </a:lnSpc>
              <a:spcBef>
                <a:spcPts val="0"/>
              </a:spcBef>
              <a:spcAft>
                <a:spcPts val="0"/>
              </a:spcAft>
              <a:buClr>
                <a:srgbClr val="006A93"/>
              </a:buClr>
              <a:buSzPts val="1400"/>
              <a:buFont typeface="Calibri"/>
              <a:buChar char="-"/>
            </a:pPr>
            <a:r>
              <a:rPr lang="de-DE" sz="1800" b="1" dirty="0">
                <a:solidFill>
                  <a:schemeClr val="accent4"/>
                </a:solidFill>
                <a:latin typeface="Aptos" panose="020B0004020202020204" pitchFamily="34" charset="0"/>
              </a:rPr>
              <a:t>Anforderungen an Holz</a:t>
            </a:r>
            <a:endParaRPr sz="1800" b="1" dirty="0">
              <a:solidFill>
                <a:schemeClr val="accent4"/>
              </a:solidFill>
              <a:latin typeface="Aptos" panose="020B0004020202020204" pitchFamily="34" charset="0"/>
            </a:endParaRPr>
          </a:p>
          <a:p>
            <a:pPr marL="457200" marR="0" lvl="0" indent="-317500" algn="l" rtl="0">
              <a:lnSpc>
                <a:spcPct val="100000"/>
              </a:lnSpc>
              <a:spcBef>
                <a:spcPts val="0"/>
              </a:spcBef>
              <a:spcAft>
                <a:spcPts val="0"/>
              </a:spcAft>
              <a:buClr>
                <a:srgbClr val="006A93"/>
              </a:buClr>
              <a:buSzPts val="1400"/>
              <a:buFont typeface="Calibri"/>
              <a:buChar char="-"/>
            </a:pPr>
            <a:r>
              <a:rPr lang="de-DE" sz="1800" b="1" dirty="0">
                <a:solidFill>
                  <a:schemeClr val="accent4"/>
                </a:solidFill>
                <a:latin typeface="Aptos" panose="020B0004020202020204" pitchFamily="34" charset="0"/>
              </a:rPr>
              <a:t>Anforderungen an Papier / Karton</a:t>
            </a:r>
            <a:endParaRPr dirty="0">
              <a:solidFill>
                <a:srgbClr val="006A93"/>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p:txBody>
      </p:sp>
      <p:pic>
        <p:nvPicPr>
          <p:cNvPr id="582" name="Google Shape;582;p77" title="pexels-frans-van-heerden-201846-632470 (1).jpg"/>
          <p:cNvPicPr preferRelativeResize="0"/>
          <p:nvPr/>
        </p:nvPicPr>
        <p:blipFill>
          <a:blip r:embed="rId3">
            <a:alphaModFix/>
          </a:blip>
          <a:stretch>
            <a:fillRect/>
          </a:stretch>
        </p:blipFill>
        <p:spPr>
          <a:xfrm>
            <a:off x="6549390" y="2040368"/>
            <a:ext cx="5417820" cy="3605707"/>
          </a:xfrm>
          <a:prstGeom prst="rect">
            <a:avLst/>
          </a:prstGeom>
          <a:noFill/>
          <a:ln>
            <a:noFill/>
          </a:ln>
        </p:spPr>
      </p:pic>
      <p:sp>
        <p:nvSpPr>
          <p:cNvPr id="583" name="Google Shape;583;p77"/>
          <p:cNvSpPr txBox="1"/>
          <p:nvPr/>
        </p:nvSpPr>
        <p:spPr>
          <a:xfrm>
            <a:off x="6549400" y="5646075"/>
            <a:ext cx="50913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Foto Frans van Heerden: https://www.pexels.com/it-it/foto/foto-di-foglietti-adesivi-e-penne-colorate-rimescolate-sul-tavolo-632470/</a:t>
            </a:r>
            <a:endParaRPr sz="6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g3ce18c63468_0_338"/>
          <p:cNvSpPr txBox="1">
            <a:spLocks noGrp="1"/>
          </p:cNvSpPr>
          <p:nvPr>
            <p:ph type="title"/>
          </p:nvPr>
        </p:nvSpPr>
        <p:spPr>
          <a:xfrm>
            <a:off x="594360" y="1146530"/>
            <a:ext cx="11003400" cy="915000"/>
          </a:xfrm>
          <a:prstGeom prst="rect">
            <a:avLst/>
          </a:prstGeom>
          <a:noFill/>
          <a:ln>
            <a:noFill/>
          </a:ln>
        </p:spPr>
        <p:txBody>
          <a:bodyPr spcFirstLastPara="1" wrap="square" lIns="0" tIns="0" rIns="0" bIns="0" anchor="ctr" anchorCtr="0">
            <a:normAutofit/>
          </a:bodyPr>
          <a:lstStyle/>
          <a:p>
            <a:pPr marL="0" lvl="0" indent="0" algn="l" rtl="0">
              <a:spcBef>
                <a:spcPts val="0"/>
              </a:spcBef>
              <a:spcAft>
                <a:spcPts val="0"/>
              </a:spcAft>
              <a:buClr>
                <a:srgbClr val="3F3F3F"/>
              </a:buClr>
              <a:buSzPct val="122222"/>
              <a:buFont typeface="Play"/>
              <a:buNone/>
            </a:pPr>
            <a:r>
              <a:rPr lang="de-DE" sz="3600"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a:p>
            <a:pPr marL="0" lvl="0" indent="0" algn="l" rtl="0">
              <a:lnSpc>
                <a:spcPct val="80000"/>
              </a:lnSpc>
              <a:spcBef>
                <a:spcPts val="0"/>
              </a:spcBef>
              <a:spcAft>
                <a:spcPts val="0"/>
              </a:spcAft>
              <a:buClr>
                <a:srgbClr val="3F3F3F"/>
              </a:buClr>
              <a:buSzPct val="122222"/>
              <a:buFont typeface="Play"/>
              <a:buNone/>
            </a:pPr>
            <a:endParaRPr sz="3600" dirty="0">
              <a:latin typeface="Aptos Serif" panose="02020604070405020304" pitchFamily="18" charset="0"/>
              <a:ea typeface="Arial"/>
              <a:cs typeface="Aptos Serif" panose="02020604070405020304" pitchFamily="18" charset="0"/>
              <a:sym typeface="Arial"/>
            </a:endParaRPr>
          </a:p>
        </p:txBody>
      </p:sp>
      <p:sp>
        <p:nvSpPr>
          <p:cNvPr id="590" name="Google Shape;590;g3ce18c63468_0_338"/>
          <p:cNvSpPr txBox="1">
            <a:spLocks noGrp="1"/>
          </p:cNvSpPr>
          <p:nvPr>
            <p:ph type="body" idx="4294967295"/>
          </p:nvPr>
        </p:nvSpPr>
        <p:spPr>
          <a:xfrm>
            <a:off x="249504" y="2194795"/>
            <a:ext cx="5311200" cy="623400"/>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0"/>
              </a:spcBef>
              <a:spcAft>
                <a:spcPts val="600"/>
              </a:spcAft>
              <a:buClr>
                <a:srgbClr val="000000"/>
              </a:buClr>
              <a:buSzPts val="2800"/>
              <a:buNone/>
            </a:pPr>
            <a:r>
              <a:rPr lang="de-DE" sz="2600" b="1" dirty="0">
                <a:solidFill>
                  <a:srgbClr val="035854"/>
                </a:solidFill>
                <a:latin typeface="Aptos" panose="020B0004020202020204" pitchFamily="34" charset="0"/>
              </a:rPr>
              <a:t>Ökologische Nachhaltigkeit</a:t>
            </a:r>
            <a:endParaRPr sz="2600" b="1" i="0" u="none" strike="noStrike" cap="none" dirty="0">
              <a:solidFill>
                <a:srgbClr val="035854"/>
              </a:solidFill>
              <a:latin typeface="Aptos" panose="020B0004020202020204" pitchFamily="34" charset="0"/>
              <a:sym typeface="Arial"/>
            </a:endParaRPr>
          </a:p>
        </p:txBody>
      </p:sp>
      <p:grpSp>
        <p:nvGrpSpPr>
          <p:cNvPr id="591" name="Google Shape;591;g3ce18c63468_0_338"/>
          <p:cNvGrpSpPr/>
          <p:nvPr/>
        </p:nvGrpSpPr>
        <p:grpSpPr>
          <a:xfrm>
            <a:off x="536270" y="1692341"/>
            <a:ext cx="11119500" cy="5418700"/>
            <a:chOff x="0" y="0"/>
            <a:chExt cx="11119500" cy="5418700"/>
          </a:xfrm>
        </p:grpSpPr>
        <p:sp>
          <p:nvSpPr>
            <p:cNvPr id="592" name="Google Shape;592;g3ce18c63468_0_338"/>
            <p:cNvSpPr/>
            <p:nvPr/>
          </p:nvSpPr>
          <p:spPr>
            <a:xfrm>
              <a:off x="0" y="1625600"/>
              <a:ext cx="11119500" cy="2167500"/>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593" name="Google Shape;593;g3ce18c63468_0_338"/>
            <p:cNvSpPr/>
            <p:nvPr/>
          </p:nvSpPr>
          <p:spPr>
            <a:xfrm>
              <a:off x="615" y="0"/>
              <a:ext cx="2810400" cy="216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594" name="Google Shape;594;g3ce18c63468_0_338"/>
            <p:cNvSpPr/>
            <p:nvPr/>
          </p:nvSpPr>
          <p:spPr>
            <a:xfrm>
              <a:off x="2925165" y="3251200"/>
              <a:ext cx="2284500" cy="216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595" name="Google Shape;595;g3ce18c63468_0_338"/>
            <p:cNvSpPr txBox="1"/>
            <p:nvPr/>
          </p:nvSpPr>
          <p:spPr>
            <a:xfrm>
              <a:off x="2925165" y="3251200"/>
              <a:ext cx="2284500" cy="2167500"/>
            </a:xfrm>
            <a:prstGeom prst="rect">
              <a:avLst/>
            </a:prstGeom>
            <a:noFill/>
            <a:ln>
              <a:noFill/>
            </a:ln>
          </p:spPr>
          <p:txBody>
            <a:bodyPr spcFirstLastPara="1" wrap="square" lIns="170675" tIns="170675" rIns="170675" bIns="170675" anchor="t" anchorCtr="0">
              <a:noAutofit/>
            </a:bodyPr>
            <a:lstStyle/>
            <a:p>
              <a:pPr marL="0" marR="0" lvl="0" indent="0" algn="ctr" rtl="0">
                <a:lnSpc>
                  <a:spcPct val="90000"/>
                </a:lnSpc>
                <a:spcBef>
                  <a:spcPts val="0"/>
                </a:spcBef>
                <a:spcAft>
                  <a:spcPts val="0"/>
                </a:spcAft>
                <a:buClr>
                  <a:srgbClr val="000000"/>
                </a:buClr>
                <a:buSzPts val="2400"/>
                <a:buFont typeface="Arial"/>
                <a:buNone/>
              </a:pPr>
              <a:r>
                <a:rPr lang="de-DE" sz="2000" b="1" dirty="0">
                  <a:latin typeface="Aptos" panose="020B0004020202020204" pitchFamily="34" charset="0"/>
                </a:rPr>
                <a:t>Verpackungs-reduzierung und Recycling</a:t>
              </a:r>
              <a:r>
                <a:rPr lang="de-DE" sz="2000" b="1" i="0" u="none" strike="noStrike" cap="none" dirty="0">
                  <a:solidFill>
                    <a:srgbClr val="000000"/>
                  </a:solidFill>
                  <a:latin typeface="Aptos" panose="020B0004020202020204" pitchFamily="34" charset="0"/>
                  <a:sym typeface="Arial"/>
                </a:rPr>
                <a:t> </a:t>
              </a:r>
              <a:endParaRPr sz="1200" dirty="0">
                <a:latin typeface="Aptos" panose="020B0004020202020204" pitchFamily="34" charset="0"/>
              </a:endParaRPr>
            </a:p>
          </p:txBody>
        </p:sp>
        <p:sp>
          <p:nvSpPr>
            <p:cNvPr id="596" name="Google Shape;596;g3ce18c63468_0_338"/>
            <p:cNvSpPr/>
            <p:nvPr/>
          </p:nvSpPr>
          <p:spPr>
            <a:xfrm>
              <a:off x="3437590" y="2190509"/>
              <a:ext cx="1259700" cy="1037700"/>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597" name="Google Shape;597;g3ce18c63468_0_338"/>
            <p:cNvSpPr/>
            <p:nvPr/>
          </p:nvSpPr>
          <p:spPr>
            <a:xfrm>
              <a:off x="5323817" y="0"/>
              <a:ext cx="2284500" cy="216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598" name="Google Shape;598;g3ce18c63468_0_338"/>
            <p:cNvSpPr txBox="1"/>
            <p:nvPr/>
          </p:nvSpPr>
          <p:spPr>
            <a:xfrm>
              <a:off x="5323817" y="0"/>
              <a:ext cx="2284500" cy="2167500"/>
            </a:xfrm>
            <a:prstGeom prst="rect">
              <a:avLst/>
            </a:prstGeom>
            <a:noFill/>
            <a:ln>
              <a:noFill/>
            </a:ln>
          </p:spPr>
          <p:txBody>
            <a:bodyPr spcFirstLastPara="1" wrap="square" lIns="170675" tIns="170675" rIns="170675" bIns="170675" anchor="b" anchorCtr="0">
              <a:noAutofit/>
            </a:bodyPr>
            <a:lstStyle/>
            <a:p>
              <a:pPr marL="0" marR="0" lvl="0" indent="0" algn="ctr" rtl="0">
                <a:lnSpc>
                  <a:spcPct val="90000"/>
                </a:lnSpc>
                <a:spcBef>
                  <a:spcPts val="0"/>
                </a:spcBef>
                <a:spcAft>
                  <a:spcPts val="0"/>
                </a:spcAft>
                <a:buClr>
                  <a:srgbClr val="000000"/>
                </a:buClr>
                <a:buSzPts val="2400"/>
                <a:buFont typeface="Arial"/>
                <a:buNone/>
              </a:pPr>
              <a:r>
                <a:rPr lang="de-DE" sz="2000" b="1">
                  <a:latin typeface="Aptos" panose="020B0004020202020204" pitchFamily="34" charset="0"/>
                </a:rPr>
                <a:t>Produkte mit Ecolabel</a:t>
              </a:r>
              <a:endParaRPr sz="1200">
                <a:latin typeface="Aptos" panose="020B0004020202020204" pitchFamily="34" charset="0"/>
              </a:endParaRPr>
            </a:p>
          </p:txBody>
        </p:sp>
        <p:sp>
          <p:nvSpPr>
            <p:cNvPr id="599" name="Google Shape;599;g3ce18c63468_0_338"/>
            <p:cNvSpPr/>
            <p:nvPr/>
          </p:nvSpPr>
          <p:spPr>
            <a:xfrm>
              <a:off x="5812372" y="2206413"/>
              <a:ext cx="1307400" cy="1005900"/>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600" name="Google Shape;600;g3ce18c63468_0_338"/>
            <p:cNvSpPr/>
            <p:nvPr/>
          </p:nvSpPr>
          <p:spPr>
            <a:xfrm>
              <a:off x="7722468" y="3251200"/>
              <a:ext cx="2284500" cy="216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sp>
          <p:nvSpPr>
            <p:cNvPr id="601" name="Google Shape;601;g3ce18c63468_0_338"/>
            <p:cNvSpPr txBox="1"/>
            <p:nvPr/>
          </p:nvSpPr>
          <p:spPr>
            <a:xfrm>
              <a:off x="7722468" y="3251200"/>
              <a:ext cx="2284500" cy="2167500"/>
            </a:xfrm>
            <a:prstGeom prst="rect">
              <a:avLst/>
            </a:prstGeom>
            <a:noFill/>
            <a:ln>
              <a:noFill/>
            </a:ln>
          </p:spPr>
          <p:txBody>
            <a:bodyPr spcFirstLastPara="1" wrap="square" lIns="170675" tIns="170675" rIns="170675" bIns="170675" anchor="t" anchorCtr="0">
              <a:noAutofit/>
            </a:bodyPr>
            <a:lstStyle/>
            <a:p>
              <a:pPr marL="0" marR="0" lvl="0" indent="0" algn="ctr" rtl="0">
                <a:lnSpc>
                  <a:spcPct val="90000"/>
                </a:lnSpc>
                <a:spcBef>
                  <a:spcPts val="0"/>
                </a:spcBef>
                <a:spcAft>
                  <a:spcPts val="0"/>
                </a:spcAft>
                <a:buClr>
                  <a:srgbClr val="000000"/>
                </a:buClr>
                <a:buSzPts val="2400"/>
                <a:buFont typeface="Arial"/>
                <a:buNone/>
              </a:pPr>
              <a:r>
                <a:rPr lang="de-DE" sz="2000" b="1">
                  <a:latin typeface="Aptos" panose="020B0004020202020204" pitchFamily="34" charset="0"/>
                </a:rPr>
                <a:t>Gefährliche Inhaltsstoffe vermeiden</a:t>
              </a:r>
              <a:endParaRPr sz="2000" b="1" i="0" u="none" strike="noStrike" cap="none">
                <a:solidFill>
                  <a:srgbClr val="000000"/>
                </a:solidFill>
                <a:latin typeface="Aptos" panose="020B0004020202020204" pitchFamily="34" charset="0"/>
                <a:sym typeface="Arial"/>
              </a:endParaRPr>
            </a:p>
          </p:txBody>
        </p:sp>
        <p:sp>
          <p:nvSpPr>
            <p:cNvPr id="602" name="Google Shape;602;g3ce18c63468_0_338"/>
            <p:cNvSpPr/>
            <p:nvPr/>
          </p:nvSpPr>
          <p:spPr>
            <a:xfrm>
              <a:off x="8244788" y="2158704"/>
              <a:ext cx="1239900" cy="1101300"/>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latin typeface="Aptos" panose="020B0004020202020204" pitchFamily="34" charset="0"/>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83"/>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cs typeface="Aptos Serif" panose="02020604070405020304" pitchFamily="18" charset="0"/>
              </a:rPr>
              <a:t>3. Kriterien für Büromaterial </a:t>
            </a:r>
            <a:endParaRPr dirty="0">
              <a:latin typeface="Aptos Serif" panose="02020604070405020304" pitchFamily="18" charset="0"/>
              <a:cs typeface="Aptos Serif" panose="02020604070405020304" pitchFamily="18" charset="0"/>
            </a:endParaRPr>
          </a:p>
        </p:txBody>
      </p:sp>
      <p:pic>
        <p:nvPicPr>
          <p:cNvPr id="610" name="Google Shape;610;p83" title="pexels-cup-of-couple-6963622 (1).jpg"/>
          <p:cNvPicPr preferRelativeResize="0">
            <a:picLocks noGrp="1"/>
          </p:cNvPicPr>
          <p:nvPr>
            <p:ph type="pic" idx="2"/>
          </p:nvPr>
        </p:nvPicPr>
        <p:blipFill rotWithShape="1">
          <a:blip r:embed="rId3">
            <a:alphaModFix/>
          </a:blip>
          <a:srcRect t="9388" b="9397"/>
          <a:stretch/>
        </p:blipFill>
        <p:spPr>
          <a:xfrm>
            <a:off x="20" y="-11113"/>
            <a:ext cx="5628000" cy="6858000"/>
          </a:xfrm>
          <a:prstGeom prst="flowChartDelay">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616" name="Google Shape;616;g3ce18c63468_0_435"/>
          <p:cNvSpPr txBox="1">
            <a:spLocks noGrp="1"/>
          </p:cNvSpPr>
          <p:nvPr>
            <p:ph type="title"/>
          </p:nvPr>
        </p:nvSpPr>
        <p:spPr>
          <a:xfrm>
            <a:off x="623230" y="1700850"/>
            <a:ext cx="10042200" cy="1549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Nachfüllbarkeit und Zerlegbarkeit</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617" name="Google Shape;617;g3ce18c63468_0_435"/>
          <p:cNvSpPr txBox="1"/>
          <p:nvPr/>
        </p:nvSpPr>
        <p:spPr>
          <a:xfrm>
            <a:off x="477324" y="3250050"/>
            <a:ext cx="8476500" cy="2890751"/>
          </a:xfrm>
          <a:prstGeom prst="rect">
            <a:avLst/>
          </a:prstGeom>
          <a:noFill/>
          <a:ln>
            <a:noFill/>
          </a:ln>
        </p:spPr>
        <p:txBody>
          <a:bodyPr spcFirstLastPara="1" wrap="square" lIns="91425" tIns="45700" rIns="91425" bIns="45700" anchor="t" anchorCtr="0">
            <a:spAutoFit/>
          </a:bodyPr>
          <a:lstStyle/>
          <a:p>
            <a:pPr marL="76200" lvl="0" algn="l" rtl="0">
              <a:lnSpc>
                <a:spcPct val="115000"/>
              </a:lnSpc>
              <a:spcBef>
                <a:spcPts val="600"/>
              </a:spcBef>
              <a:spcAft>
                <a:spcPts val="0"/>
              </a:spcAft>
              <a:buClr>
                <a:srgbClr val="718E47"/>
              </a:buClr>
              <a:buSzPts val="2400"/>
            </a:pPr>
            <a:r>
              <a:rPr lang="de-DE" sz="2400" dirty="0">
                <a:solidFill>
                  <a:schemeClr val="tx1"/>
                </a:solidFill>
                <a:latin typeface="Aptos" panose="020B0004020202020204" pitchFamily="34" charset="0"/>
                <a:ea typeface="Calibri"/>
                <a:cs typeface="Calibri"/>
                <a:sym typeface="Calibri"/>
              </a:rPr>
              <a:t>Bewertungskriterien</a:t>
            </a:r>
            <a:endParaRPr sz="2400" dirty="0">
              <a:solidFill>
                <a:schemeClr val="tx1"/>
              </a:solidFill>
              <a:latin typeface="Aptos" panose="020B0004020202020204" pitchFamily="34" charset="0"/>
              <a:ea typeface="Calibri"/>
              <a:cs typeface="Calibri"/>
              <a:sym typeface="Calibri"/>
            </a:endParaRPr>
          </a:p>
          <a:p>
            <a:pPr marL="457200" lvl="0" indent="-349250" algn="l" rtl="0">
              <a:lnSpc>
                <a:spcPct val="115000"/>
              </a:lnSpc>
              <a:spcBef>
                <a:spcPts val="0"/>
              </a:spcBef>
              <a:spcAft>
                <a:spcPts val="0"/>
              </a:spcAft>
              <a:buClr>
                <a:srgbClr val="006A93"/>
              </a:buClr>
              <a:buSzPts val="1900"/>
              <a:buFont typeface="Calibri"/>
              <a:buChar char="-"/>
            </a:pPr>
            <a:r>
              <a:rPr lang="de-DE" sz="1900" dirty="0">
                <a:solidFill>
                  <a:schemeClr val="tx1"/>
                </a:solidFill>
                <a:latin typeface="Aptos" panose="020B0004020202020204" pitchFamily="34" charset="0"/>
                <a:ea typeface="Calibri"/>
                <a:cs typeface="Calibri"/>
                <a:sym typeface="Calibri"/>
              </a:rPr>
              <a:t>Sofern nachfüllbare Produktvarianten existieren, werden diese bevorzugt beschafft</a:t>
            </a:r>
            <a:endParaRPr sz="1900" dirty="0">
              <a:solidFill>
                <a:schemeClr val="tx1"/>
              </a:solidFill>
              <a:latin typeface="Aptos" panose="020B0004020202020204" pitchFamily="34" charset="0"/>
              <a:ea typeface="Calibri"/>
              <a:cs typeface="Calibri"/>
              <a:sym typeface="Calibri"/>
            </a:endParaRPr>
          </a:p>
          <a:p>
            <a:pPr marL="457200" lvl="0" indent="-349250" algn="l" rtl="0">
              <a:lnSpc>
                <a:spcPct val="115000"/>
              </a:lnSpc>
              <a:spcBef>
                <a:spcPts val="0"/>
              </a:spcBef>
              <a:spcAft>
                <a:spcPts val="0"/>
              </a:spcAft>
              <a:buClr>
                <a:srgbClr val="006A93"/>
              </a:buClr>
              <a:buSzPts val="1900"/>
              <a:buFont typeface="Calibri"/>
              <a:buChar char="-"/>
            </a:pPr>
            <a:r>
              <a:rPr lang="de-DE" sz="1900" dirty="0">
                <a:solidFill>
                  <a:schemeClr val="tx1"/>
                </a:solidFill>
                <a:latin typeface="Aptos" panose="020B0004020202020204" pitchFamily="34" charset="0"/>
                <a:ea typeface="Calibri"/>
                <a:cs typeface="Calibri"/>
                <a:sym typeface="Calibri"/>
              </a:rPr>
              <a:t>Sofern das Produkt aus mehreren Komponenten / Materialien besteht, soll es für ein verbessertes Recycling und verbesserte Reparaturfähigkeit leicht zerlegbar sein</a:t>
            </a:r>
            <a:endParaRPr sz="1900" dirty="0">
              <a:solidFill>
                <a:schemeClr val="tx1"/>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g3ce18c63468_0_456"/>
          <p:cNvSpPr txBox="1">
            <a:spLocks noGrp="1"/>
          </p:cNvSpPr>
          <p:nvPr>
            <p:ph type="title"/>
          </p:nvPr>
        </p:nvSpPr>
        <p:spPr>
          <a:xfrm>
            <a:off x="611800" y="1730050"/>
            <a:ext cx="10042200" cy="1549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Büroverbrauchsmaterialien aus Kunststoff</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624" name="Google Shape;624;g3ce18c63468_0_456"/>
          <p:cNvSpPr txBox="1"/>
          <p:nvPr/>
        </p:nvSpPr>
        <p:spPr>
          <a:xfrm>
            <a:off x="208400" y="3279250"/>
            <a:ext cx="12318600" cy="4172384"/>
          </a:xfrm>
          <a:prstGeom prst="rect">
            <a:avLst/>
          </a:prstGeom>
          <a:noFill/>
          <a:ln>
            <a:noFill/>
          </a:ln>
        </p:spPr>
        <p:txBody>
          <a:bodyPr spcFirstLastPara="1" wrap="square" lIns="91425" tIns="45700" rIns="91425" bIns="45700" anchor="t" anchorCtr="0">
            <a:spAutoFit/>
          </a:bodyPr>
          <a:lstStyle/>
          <a:p>
            <a:pPr marL="0" lvl="0" indent="0" algn="l" rtl="0">
              <a:lnSpc>
                <a:spcPct val="115000"/>
              </a:lnSpc>
              <a:spcBef>
                <a:spcPts val="600"/>
              </a:spcBef>
              <a:spcAft>
                <a:spcPts val="0"/>
              </a:spcAft>
              <a:buClr>
                <a:schemeClr val="dk1"/>
              </a:buClr>
              <a:buSzPts val="1100"/>
              <a:buFont typeface="Arial"/>
              <a:buNone/>
            </a:pPr>
            <a:r>
              <a:rPr lang="de-DE" sz="2400" dirty="0">
                <a:solidFill>
                  <a:schemeClr val="tx1"/>
                </a:solidFill>
                <a:latin typeface="Aptos" panose="020B0004020202020204" pitchFamily="34" charset="0"/>
                <a:ea typeface="Calibri"/>
                <a:cs typeface="Calibri"/>
                <a:sym typeface="Calibri"/>
              </a:rPr>
              <a:t>z.B. Stifte, Lineale, Scheren, Korrekturbänder oder Klebebänder</a:t>
            </a:r>
            <a:endParaRPr sz="2400" dirty="0">
              <a:solidFill>
                <a:schemeClr val="tx1"/>
              </a:solidFill>
              <a:latin typeface="Aptos" panose="020B0004020202020204" pitchFamily="34" charset="0"/>
              <a:ea typeface="Calibri"/>
              <a:cs typeface="Calibri"/>
              <a:sym typeface="Calibri"/>
            </a:endParaRPr>
          </a:p>
          <a:p>
            <a:pPr marL="0" lvl="0" indent="0" algn="l" rtl="0">
              <a:lnSpc>
                <a:spcPct val="115000"/>
              </a:lnSpc>
              <a:spcBef>
                <a:spcPts val="600"/>
              </a:spcBef>
              <a:spcAft>
                <a:spcPts val="0"/>
              </a:spcAft>
              <a:buClr>
                <a:schemeClr val="dk1"/>
              </a:buClr>
              <a:buSzPts val="1100"/>
              <a:buFont typeface="Arial"/>
              <a:buNone/>
            </a:pPr>
            <a:r>
              <a:rPr lang="de-DE" sz="2400" dirty="0">
                <a:solidFill>
                  <a:schemeClr val="tx1"/>
                </a:solidFill>
                <a:latin typeface="Aptos" panose="020B0004020202020204" pitchFamily="34" charset="0"/>
                <a:ea typeface="Calibri"/>
                <a:cs typeface="Calibri"/>
                <a:sym typeface="Calibri"/>
              </a:rPr>
              <a:t>Ausschluss von Schadstoffen (Mindestkriterien)</a:t>
            </a:r>
            <a:endParaRPr sz="24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50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Das Produkt darf kein PVC enthalten</a:t>
            </a:r>
            <a:endParaRPr sz="20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Das Produkt muss frei von Phthalaten, Organophosphaten und halogenierten organischen Verbindungen</a:t>
            </a:r>
            <a:endParaRPr sz="20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Enthaltene Kunststoffe müssen frei von den folgenden chemischen Stoffen oder deren Verbindungen sein</a:t>
            </a:r>
            <a:endParaRPr sz="2000" dirty="0">
              <a:solidFill>
                <a:schemeClr val="tx1"/>
              </a:solidFill>
              <a:latin typeface="Aptos" panose="020B0004020202020204" pitchFamily="34" charset="0"/>
              <a:ea typeface="Calibri"/>
              <a:cs typeface="Calibri"/>
              <a:sym typeface="Calibri"/>
            </a:endParaRPr>
          </a:p>
          <a:p>
            <a:pPr marL="0" lvl="0" indent="0" algn="l" rtl="0">
              <a:lnSpc>
                <a:spcPct val="115000"/>
              </a:lnSpc>
              <a:spcBef>
                <a:spcPts val="600"/>
              </a:spcBef>
              <a:spcAft>
                <a:spcPts val="0"/>
              </a:spcAft>
              <a:buClr>
                <a:schemeClr val="dk1"/>
              </a:buClr>
              <a:buSzPts val="1100"/>
              <a:buFont typeface="Arial"/>
              <a:buNone/>
            </a:pPr>
            <a:r>
              <a:rPr lang="de-DE" sz="2400" dirty="0">
                <a:solidFill>
                  <a:schemeClr val="tx1"/>
                </a:solidFill>
                <a:latin typeface="Aptos" panose="020B0004020202020204" pitchFamily="34" charset="0"/>
                <a:ea typeface="Calibri"/>
                <a:cs typeface="Calibri"/>
                <a:sym typeface="Calibri"/>
              </a:rPr>
              <a:t>Präferenz (Bewertungskriterium)</a:t>
            </a:r>
            <a:endParaRPr sz="24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50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Kunststoffteile sollen bevorzugt aus sortenreinem Polyethylen (PE), Polypropylen (PP) oder aus Recyclingkunststoff bestehen</a:t>
            </a:r>
            <a:endParaRPr sz="2000" dirty="0">
              <a:solidFill>
                <a:schemeClr val="tx1"/>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400" dirty="0">
              <a:solidFill>
                <a:schemeClr val="tx1"/>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000" b="0" i="0" u="none" strike="noStrike" cap="none" dirty="0">
              <a:solidFill>
                <a:schemeClr val="tx1"/>
              </a:solidFill>
              <a:latin typeface="Aptos" panose="020B0004020202020204" pitchFamily="34" charset="0"/>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g3ce18c63468_0_464"/>
          <p:cNvSpPr txBox="1">
            <a:spLocks noGrp="1"/>
          </p:cNvSpPr>
          <p:nvPr>
            <p:ph type="title"/>
          </p:nvPr>
        </p:nvSpPr>
        <p:spPr>
          <a:xfrm>
            <a:off x="623230" y="1730050"/>
            <a:ext cx="10042200" cy="1549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Anforderungen an Holz</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631" name="Google Shape;631;g3ce18c63468_0_464"/>
          <p:cNvSpPr txBox="1"/>
          <p:nvPr/>
        </p:nvSpPr>
        <p:spPr>
          <a:xfrm>
            <a:off x="208400" y="3279250"/>
            <a:ext cx="12318600" cy="2459094"/>
          </a:xfrm>
          <a:prstGeom prst="rect">
            <a:avLst/>
          </a:prstGeom>
          <a:noFill/>
          <a:ln>
            <a:noFill/>
          </a:ln>
        </p:spPr>
        <p:txBody>
          <a:bodyPr spcFirstLastPara="1" wrap="square" lIns="91425" tIns="45700" rIns="91425" bIns="45700" anchor="t" anchorCtr="0">
            <a:spAutoFit/>
          </a:bodyPr>
          <a:lstStyle/>
          <a:p>
            <a:pPr marL="457200" lvl="0" indent="-355600" algn="l" rtl="0">
              <a:lnSpc>
                <a:spcPct val="115000"/>
              </a:lnSpc>
              <a:spcBef>
                <a:spcPts val="600"/>
              </a:spcBef>
              <a:spcAft>
                <a:spcPts val="0"/>
              </a:spcAft>
              <a:buClr>
                <a:srgbClr val="006A93"/>
              </a:buClr>
              <a:buSzPts val="2000"/>
              <a:buFont typeface="Calibri"/>
              <a:buChar char="-"/>
            </a:pPr>
            <a:r>
              <a:rPr lang="de-DE" sz="2400" dirty="0">
                <a:solidFill>
                  <a:schemeClr val="tx1"/>
                </a:solidFill>
                <a:latin typeface="Aptos" panose="020B0004020202020204" pitchFamily="34" charset="0"/>
                <a:ea typeface="Calibri"/>
                <a:cs typeface="Calibri"/>
                <a:sym typeface="Calibri"/>
              </a:rPr>
              <a:t>z.B. Stifte, Pinsel, Lineale, Farbkästen, Stempel</a:t>
            </a:r>
            <a:endParaRPr sz="24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0"/>
              </a:spcBef>
              <a:spcAft>
                <a:spcPts val="0"/>
              </a:spcAft>
              <a:buClr>
                <a:srgbClr val="006A93"/>
              </a:buClr>
              <a:buSzPts val="2000"/>
              <a:buFont typeface="Calibri"/>
              <a:buChar char="-"/>
            </a:pPr>
            <a:r>
              <a:rPr lang="de-DE" sz="2400" dirty="0">
                <a:solidFill>
                  <a:schemeClr val="tx1"/>
                </a:solidFill>
                <a:latin typeface="Aptos" panose="020B0004020202020204" pitchFamily="34" charset="0"/>
                <a:ea typeface="Calibri"/>
                <a:cs typeface="Calibri"/>
                <a:sym typeface="Calibri"/>
              </a:rPr>
              <a:t>Herkunft des Holzes (Mindestkriterium)</a:t>
            </a:r>
            <a:endParaRPr sz="2400" dirty="0">
              <a:solidFill>
                <a:schemeClr val="tx1"/>
              </a:solidFill>
              <a:latin typeface="Aptos" panose="020B0004020202020204" pitchFamily="34" charset="0"/>
              <a:ea typeface="Calibri"/>
              <a:cs typeface="Calibri"/>
              <a:sym typeface="Calibri"/>
            </a:endParaRPr>
          </a:p>
          <a:p>
            <a:pPr marL="914400" lvl="1"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Das enthaltene Holz stammt zu 100% aus legalen Quellen und aus nachhaltiger Forstwirtschaft</a:t>
            </a:r>
            <a:endParaRPr sz="2000" dirty="0">
              <a:solidFill>
                <a:schemeClr val="tx1"/>
              </a:solidFill>
              <a:latin typeface="Aptos" panose="020B0004020202020204" pitchFamily="34" charset="0"/>
              <a:ea typeface="Calibri"/>
              <a:cs typeface="Calibri"/>
              <a:sym typeface="Calibri"/>
            </a:endParaRPr>
          </a:p>
          <a:p>
            <a:pPr marL="457200" lvl="0" indent="-355600" algn="l" rtl="0">
              <a:lnSpc>
                <a:spcPct val="115000"/>
              </a:lnSpc>
              <a:spcBef>
                <a:spcPts val="0"/>
              </a:spcBef>
              <a:spcAft>
                <a:spcPts val="0"/>
              </a:spcAft>
              <a:buClr>
                <a:srgbClr val="006A93"/>
              </a:buClr>
              <a:buSzPts val="2000"/>
              <a:buFont typeface="Calibri"/>
              <a:buChar char="-"/>
            </a:pPr>
            <a:r>
              <a:rPr lang="de-DE" sz="2400" dirty="0">
                <a:solidFill>
                  <a:schemeClr val="tx1"/>
                </a:solidFill>
                <a:latin typeface="Aptos" panose="020B0004020202020204" pitchFamily="34" charset="0"/>
                <a:ea typeface="Calibri"/>
                <a:cs typeface="Calibri"/>
                <a:sym typeface="Calibri"/>
              </a:rPr>
              <a:t>Behandlung des Holzes (Bewertungskriterien)</a:t>
            </a:r>
            <a:endParaRPr sz="2400" dirty="0">
              <a:solidFill>
                <a:schemeClr val="tx1"/>
              </a:solidFill>
              <a:latin typeface="Aptos" panose="020B0004020202020204" pitchFamily="34" charset="0"/>
              <a:ea typeface="Calibri"/>
              <a:cs typeface="Calibri"/>
              <a:sym typeface="Calibri"/>
            </a:endParaRPr>
          </a:p>
          <a:p>
            <a:pPr marL="914400" lvl="1"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Holzoberflächen sollen unbehandelt, geölt, gewachst oder mit Lack auf Wasserbasis behandelt sein</a:t>
            </a:r>
            <a:endParaRPr sz="2400" dirty="0">
              <a:solidFill>
                <a:schemeClr val="tx1"/>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000" b="0" i="0" u="none" strike="noStrike" cap="none" dirty="0">
              <a:solidFill>
                <a:schemeClr val="tx1"/>
              </a:solidFill>
              <a:latin typeface="Aptos" panose="020B0004020202020204" pitchFamily="34" charset="0"/>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3ce18c63468_0_471"/>
          <p:cNvSpPr txBox="1">
            <a:spLocks noGrp="1"/>
          </p:cNvSpPr>
          <p:nvPr>
            <p:ph type="title"/>
          </p:nvPr>
        </p:nvSpPr>
        <p:spPr>
          <a:xfrm>
            <a:off x="611800" y="1730050"/>
            <a:ext cx="10042200" cy="1549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Anforderungen Papier und Karton</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638" name="Google Shape;638;g3ce18c63468_0_471"/>
          <p:cNvSpPr txBox="1"/>
          <p:nvPr/>
        </p:nvSpPr>
        <p:spPr>
          <a:xfrm>
            <a:off x="208400" y="3279250"/>
            <a:ext cx="12318600" cy="2913600"/>
          </a:xfrm>
          <a:prstGeom prst="rect">
            <a:avLst/>
          </a:prstGeom>
          <a:noFill/>
          <a:ln>
            <a:noFill/>
          </a:ln>
        </p:spPr>
        <p:txBody>
          <a:bodyPr spcFirstLastPara="1" wrap="square" lIns="91425" tIns="45700" rIns="91425" bIns="45700" anchor="t" anchorCtr="0">
            <a:spAutoFit/>
          </a:bodyPr>
          <a:lstStyle/>
          <a:p>
            <a:pPr marL="457200" lvl="0" indent="-355600" algn="l" rtl="0">
              <a:lnSpc>
                <a:spcPct val="115000"/>
              </a:lnSpc>
              <a:spcBef>
                <a:spcPts val="600"/>
              </a:spcBef>
              <a:spcAft>
                <a:spcPts val="0"/>
              </a:spcAft>
              <a:buClr>
                <a:srgbClr val="006A93"/>
              </a:buClr>
              <a:buSzPts val="2000"/>
              <a:buFont typeface="Calibri"/>
              <a:buChar char="-"/>
            </a:pPr>
            <a:r>
              <a:rPr lang="de-DE" sz="2400" dirty="0">
                <a:solidFill>
                  <a:schemeClr val="tx1"/>
                </a:solidFill>
                <a:latin typeface="Aptos" panose="020B0004020202020204" pitchFamily="34" charset="0"/>
                <a:ea typeface="Calibri"/>
                <a:cs typeface="Calibri"/>
                <a:sym typeface="Calibri"/>
              </a:rPr>
              <a:t>Mindestkriterien</a:t>
            </a:r>
            <a:endParaRPr sz="2400" dirty="0">
              <a:solidFill>
                <a:schemeClr val="tx1"/>
              </a:solidFill>
              <a:latin typeface="Aptos" panose="020B0004020202020204" pitchFamily="34" charset="0"/>
              <a:ea typeface="Calibri"/>
              <a:cs typeface="Calibri"/>
              <a:sym typeface="Calibri"/>
            </a:endParaRPr>
          </a:p>
          <a:p>
            <a:pPr marL="914400" lvl="1"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Der im Produkt verwendete Karton muss zu mindestens 95% aus Recyclingpapier bestehen</a:t>
            </a:r>
            <a:endParaRPr sz="2000" dirty="0">
              <a:solidFill>
                <a:schemeClr val="tx1"/>
              </a:solidFill>
              <a:latin typeface="Aptos" panose="020B0004020202020204" pitchFamily="34" charset="0"/>
              <a:ea typeface="Calibri"/>
              <a:cs typeface="Calibri"/>
              <a:sym typeface="Calibri"/>
            </a:endParaRPr>
          </a:p>
          <a:p>
            <a:pPr marL="914400" lvl="1" indent="-355600" algn="l" rtl="0">
              <a:lnSpc>
                <a:spcPct val="115000"/>
              </a:lnSpc>
              <a:spcBef>
                <a:spcPts val="0"/>
              </a:spcBef>
              <a:spcAft>
                <a:spcPts val="0"/>
              </a:spcAft>
              <a:buClr>
                <a:srgbClr val="006A93"/>
              </a:buClr>
              <a:buSzPts val="2000"/>
              <a:buFont typeface="Calibri"/>
              <a:buChar char="-"/>
            </a:pPr>
            <a:r>
              <a:rPr lang="de-DE" sz="2000" dirty="0">
                <a:solidFill>
                  <a:schemeClr val="tx1"/>
                </a:solidFill>
                <a:latin typeface="Aptos" panose="020B0004020202020204" pitchFamily="34" charset="0"/>
                <a:ea typeface="Calibri"/>
                <a:cs typeface="Calibri"/>
                <a:sym typeface="Calibri"/>
              </a:rPr>
              <a:t>Ausschluss von</a:t>
            </a:r>
            <a:endParaRPr sz="2000" dirty="0">
              <a:solidFill>
                <a:schemeClr val="tx1"/>
              </a:solidFill>
              <a:latin typeface="Aptos" panose="020B0004020202020204" pitchFamily="34" charset="0"/>
              <a:ea typeface="Calibri"/>
              <a:cs typeface="Calibri"/>
              <a:sym typeface="Calibri"/>
            </a:endParaRPr>
          </a:p>
          <a:p>
            <a:pPr marL="1371600" lvl="2" indent="-355600" algn="l" rtl="0">
              <a:lnSpc>
                <a:spcPct val="115000"/>
              </a:lnSpc>
              <a:spcBef>
                <a:spcPts val="0"/>
              </a:spcBef>
              <a:spcAft>
                <a:spcPts val="0"/>
              </a:spcAft>
              <a:buClr>
                <a:srgbClr val="006A93"/>
              </a:buClr>
              <a:buSzPts val="2000"/>
              <a:buFont typeface="Calibri"/>
              <a:buChar char="-"/>
            </a:pPr>
            <a:r>
              <a:rPr lang="de-DE" sz="1800" dirty="0">
                <a:solidFill>
                  <a:schemeClr val="tx1"/>
                </a:solidFill>
                <a:latin typeface="Aptos" panose="020B0004020202020204" pitchFamily="34" charset="0"/>
                <a:ea typeface="Calibri"/>
                <a:cs typeface="Calibri"/>
                <a:sym typeface="Calibri"/>
              </a:rPr>
              <a:t>optischen Aufhellern</a:t>
            </a:r>
            <a:endParaRPr sz="1800" dirty="0">
              <a:solidFill>
                <a:schemeClr val="tx1"/>
              </a:solidFill>
              <a:latin typeface="Aptos" panose="020B0004020202020204" pitchFamily="34" charset="0"/>
              <a:ea typeface="Calibri"/>
              <a:cs typeface="Calibri"/>
              <a:sym typeface="Calibri"/>
            </a:endParaRPr>
          </a:p>
          <a:p>
            <a:pPr marL="1371600" lvl="2" indent="-355600" algn="l" rtl="0">
              <a:lnSpc>
                <a:spcPct val="115000"/>
              </a:lnSpc>
              <a:spcBef>
                <a:spcPts val="0"/>
              </a:spcBef>
              <a:spcAft>
                <a:spcPts val="0"/>
              </a:spcAft>
              <a:buClr>
                <a:srgbClr val="006A93"/>
              </a:buClr>
              <a:buSzPts val="2000"/>
              <a:buFont typeface="Calibri"/>
              <a:buChar char="-"/>
            </a:pPr>
            <a:r>
              <a:rPr lang="de-DE" sz="1800" dirty="0">
                <a:solidFill>
                  <a:schemeClr val="tx1"/>
                </a:solidFill>
                <a:latin typeface="Aptos" panose="020B0004020202020204" pitchFamily="34" charset="0"/>
                <a:ea typeface="Calibri"/>
                <a:cs typeface="Calibri"/>
                <a:sym typeface="Calibri"/>
              </a:rPr>
              <a:t>Farbmittel (Pigmente oder Farbstoffe) , die Quecksilber-, Blei-, Cadmium- oder Chrom (VI)-Verbindungen als konstitutionelle Bestandteile enthalten</a:t>
            </a:r>
            <a:endParaRPr sz="1800" dirty="0">
              <a:solidFill>
                <a:schemeClr val="tx1"/>
              </a:solidFill>
              <a:latin typeface="Aptos" panose="020B0004020202020204" pitchFamily="34" charset="0"/>
              <a:ea typeface="Calibri"/>
              <a:cs typeface="Calibri"/>
              <a:sym typeface="Calibri"/>
            </a:endParaRPr>
          </a:p>
          <a:p>
            <a:pPr marL="1371600" lvl="2" indent="-355600" algn="l" rtl="0">
              <a:lnSpc>
                <a:spcPct val="115000"/>
              </a:lnSpc>
              <a:spcBef>
                <a:spcPts val="0"/>
              </a:spcBef>
              <a:spcAft>
                <a:spcPts val="0"/>
              </a:spcAft>
              <a:buClr>
                <a:srgbClr val="006A93"/>
              </a:buClr>
              <a:buSzPts val="2000"/>
              <a:buFont typeface="Calibri"/>
              <a:buChar char="-"/>
            </a:pPr>
            <a:r>
              <a:rPr lang="de-DE" sz="1800" dirty="0" err="1">
                <a:solidFill>
                  <a:schemeClr val="tx1"/>
                </a:solidFill>
                <a:latin typeface="Aptos" panose="020B0004020202020204" pitchFamily="34" charset="0"/>
                <a:ea typeface="Calibri"/>
                <a:cs typeface="Calibri"/>
                <a:sym typeface="Calibri"/>
              </a:rPr>
              <a:t>Diisobutylphthalat</a:t>
            </a:r>
            <a:r>
              <a:rPr lang="de-DE" sz="1800" dirty="0">
                <a:solidFill>
                  <a:schemeClr val="tx1"/>
                </a:solidFill>
                <a:latin typeface="Aptos" panose="020B0004020202020204" pitchFamily="34" charset="0"/>
                <a:ea typeface="Calibri"/>
                <a:cs typeface="Calibri"/>
                <a:sym typeface="Calibri"/>
              </a:rPr>
              <a:t> (DIBP)-haltigen Klebstoffe bei der Herstellung</a:t>
            </a:r>
            <a:endParaRPr sz="2400" dirty="0">
              <a:solidFill>
                <a:schemeClr val="tx1"/>
              </a:solidFill>
              <a:latin typeface="Aptos" panose="020B0004020202020204" pitchFamily="34" charset="0"/>
              <a:ea typeface="Calibri"/>
              <a:cs typeface="Calibri"/>
              <a:sym typeface="Calibri"/>
            </a:endParaRPr>
          </a:p>
          <a:p>
            <a:pPr marL="0" marR="0" lvl="0" indent="0" algn="l" rtl="0">
              <a:lnSpc>
                <a:spcPct val="100000"/>
              </a:lnSpc>
              <a:spcBef>
                <a:spcPts val="0"/>
              </a:spcBef>
              <a:spcAft>
                <a:spcPts val="0"/>
              </a:spcAft>
              <a:buNone/>
            </a:pPr>
            <a:endParaRPr sz="2000" b="0" i="0" u="none" strike="noStrike" cap="none" dirty="0">
              <a:solidFill>
                <a:schemeClr val="tx1"/>
              </a:solidFill>
              <a:latin typeface="Aptos" panose="020B000402020202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30"/>
          <p:cNvSpPr txBox="1">
            <a:spLocks noGrp="1"/>
          </p:cNvSpPr>
          <p:nvPr>
            <p:ph type="title"/>
          </p:nvPr>
        </p:nvSpPr>
        <p:spPr>
          <a:xfrm>
            <a:off x="607449" y="1702473"/>
            <a:ext cx="6050958" cy="172652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Auswirkungen der Textil- und Lederproduktion</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23" name="Google Shape;123;p30"/>
          <p:cNvSpPr txBox="1">
            <a:spLocks noGrp="1"/>
          </p:cNvSpPr>
          <p:nvPr>
            <p:ph type="body" idx="1"/>
          </p:nvPr>
        </p:nvSpPr>
        <p:spPr>
          <a:xfrm>
            <a:off x="608814" y="3236725"/>
            <a:ext cx="90504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800" b="1" i="0" u="none" strike="noStrike" cap="none">
                <a:solidFill>
                  <a:srgbClr val="595959"/>
                </a:solidFill>
                <a:latin typeface="Aptos" panose="020B0004020202020204" pitchFamily="34" charset="0"/>
                <a:ea typeface="Play"/>
                <a:cs typeface="Play"/>
                <a:sym typeface="Play"/>
              </a:rPr>
              <a:t>Wichtigste soziale Auswirkungen </a:t>
            </a:r>
            <a:endParaRPr>
              <a:latin typeface="Aptos" panose="020B0004020202020204" pitchFamily="34" charset="0"/>
            </a:endParaRPr>
          </a:p>
        </p:txBody>
      </p:sp>
      <p:sp>
        <p:nvSpPr>
          <p:cNvPr id="124" name="Google Shape;124;p30"/>
          <p:cNvSpPr txBox="1"/>
          <p:nvPr/>
        </p:nvSpPr>
        <p:spPr>
          <a:xfrm>
            <a:off x="627248" y="4035433"/>
            <a:ext cx="5739399"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35854"/>
                </a:solidFill>
                <a:latin typeface="Aptos" panose="020B0004020202020204" pitchFamily="34" charset="0"/>
                <a:ea typeface="Roboto"/>
                <a:cs typeface="Roboto"/>
                <a:sym typeface="Roboto"/>
              </a:rPr>
              <a:t>Ausbeuterische Arbeitspraktiken: </a:t>
            </a:r>
            <a:r>
              <a:rPr lang="de-DE" sz="2000" b="0" i="0" u="none" strike="noStrike" cap="none" dirty="0">
                <a:solidFill>
                  <a:srgbClr val="035854"/>
                </a:solidFill>
                <a:latin typeface="Aptos" panose="020B0004020202020204" pitchFamily="34" charset="0"/>
                <a:ea typeface="Roboto"/>
                <a:cs typeface="Roboto"/>
                <a:sym typeface="Roboto"/>
              </a:rPr>
              <a:t>Niedrige Löhne, lange Arbeitszeiten, unsichere Arbeitsbedingungen und Kinderarbeit</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125" name="Google Shape;125;p30"/>
          <p:cNvSpPr/>
          <p:nvPr/>
        </p:nvSpPr>
        <p:spPr>
          <a:xfrm>
            <a:off x="607449" y="5227279"/>
            <a:ext cx="5644761" cy="70784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Geschlechterungleichheit und mangelnde Transparenz</a:t>
            </a:r>
            <a:r>
              <a:rPr lang="de-DE" sz="2000" b="1" i="0" u="none" strike="noStrike" cap="none" dirty="0">
                <a:solidFill>
                  <a:srgbClr val="035854"/>
                </a:solidFill>
                <a:latin typeface="Aptos" panose="020B0004020202020204" pitchFamily="34" charset="0"/>
                <a:ea typeface="Roboto"/>
                <a:cs typeface="Roboto"/>
                <a:sym typeface="Roboto"/>
              </a:rPr>
              <a:t>  </a:t>
            </a:r>
            <a:endParaRPr dirty="0">
              <a:latin typeface="Aptos" panose="020B0004020202020204" pitchFamily="34" charset="0"/>
            </a:endParaRPr>
          </a:p>
        </p:txBody>
      </p:sp>
      <p:sp>
        <p:nvSpPr>
          <p:cNvPr id="126" name="Google Shape;126;p30"/>
          <p:cNvSpPr/>
          <p:nvPr/>
        </p:nvSpPr>
        <p:spPr>
          <a:xfrm>
            <a:off x="607449" y="6033705"/>
            <a:ext cx="9642900" cy="40006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35854"/>
              </a:buClr>
              <a:buSzPts val="2000"/>
              <a:buFont typeface="Arial"/>
              <a:buNone/>
            </a:pPr>
            <a:r>
              <a:rPr lang="de-DE" sz="2000" b="1" i="0" u="none" strike="noStrike" cap="none" dirty="0">
                <a:solidFill>
                  <a:srgbClr val="035854"/>
                </a:solidFill>
                <a:latin typeface="Aptos" panose="020B0004020202020204" pitchFamily="34" charset="0"/>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Gesundheitliche Probleme </a:t>
            </a:r>
            <a:endParaRPr sz="2000" b="1" i="0" u="none" strike="noStrike" cap="none" dirty="0">
              <a:solidFill>
                <a:srgbClr val="035854"/>
              </a:solidFill>
              <a:latin typeface="Aptos" panose="020B0004020202020204" pitchFamily="34" charset="0"/>
              <a:ea typeface="Roboto"/>
              <a:cs typeface="Roboto"/>
              <a:sym typeface="Roboto"/>
            </a:endParaRPr>
          </a:p>
        </p:txBody>
      </p:sp>
      <p:pic>
        <p:nvPicPr>
          <p:cNvPr id="127" name="Google Shape;127;p30" descr="Cuore con pulsazioni con riempimento a tinta unita"/>
          <p:cNvPicPr preferRelativeResize="0"/>
          <p:nvPr/>
        </p:nvPicPr>
        <p:blipFill rotWithShape="1">
          <a:blip r:embed="rId3">
            <a:alphaModFix/>
          </a:blip>
          <a:srcRect/>
          <a:stretch/>
        </p:blipFill>
        <p:spPr>
          <a:xfrm>
            <a:off x="104494" y="5980240"/>
            <a:ext cx="522828" cy="522828"/>
          </a:xfrm>
          <a:prstGeom prst="rect">
            <a:avLst/>
          </a:prstGeom>
          <a:noFill/>
          <a:ln>
            <a:noFill/>
          </a:ln>
        </p:spPr>
      </p:pic>
      <p:pic>
        <p:nvPicPr>
          <p:cNvPr id="128" name="Google Shape;128;p30" descr="Femmina con riempimento a tinta unita"/>
          <p:cNvPicPr preferRelativeResize="0"/>
          <p:nvPr/>
        </p:nvPicPr>
        <p:blipFill rotWithShape="1">
          <a:blip r:embed="rId4">
            <a:alphaModFix/>
          </a:blip>
          <a:srcRect/>
          <a:stretch/>
        </p:blipFill>
        <p:spPr>
          <a:xfrm>
            <a:off x="130934" y="5297126"/>
            <a:ext cx="506890" cy="506890"/>
          </a:xfrm>
          <a:prstGeom prst="rect">
            <a:avLst/>
          </a:prstGeom>
          <a:noFill/>
          <a:ln>
            <a:noFill/>
          </a:ln>
        </p:spPr>
      </p:pic>
      <p:pic>
        <p:nvPicPr>
          <p:cNvPr id="129" name="Google Shape;129;p30" descr="Utenti contorno"/>
          <p:cNvPicPr preferRelativeResize="0"/>
          <p:nvPr/>
        </p:nvPicPr>
        <p:blipFill rotWithShape="1">
          <a:blip r:embed="rId5">
            <a:alphaModFix/>
          </a:blip>
          <a:srcRect/>
          <a:stretch/>
        </p:blipFill>
        <p:spPr>
          <a:xfrm>
            <a:off x="53467" y="4212941"/>
            <a:ext cx="573781" cy="573781"/>
          </a:xfrm>
          <a:prstGeom prst="rect">
            <a:avLst/>
          </a:prstGeom>
          <a:noFill/>
          <a:ln>
            <a:noFill/>
          </a:ln>
        </p:spPr>
      </p:pic>
      <p:pic>
        <p:nvPicPr>
          <p:cNvPr id="2" name="Google Shape;120;p30" title="pexels-cottonbro-3738075 (1).jpg">
            <a:extLst>
              <a:ext uri="{FF2B5EF4-FFF2-40B4-BE49-F238E27FC236}">
                <a16:creationId xmlns:a16="http://schemas.microsoft.com/office/drawing/2014/main" id="{23EE327C-0A62-A661-107F-8B23DFB267EC}"/>
              </a:ext>
            </a:extLst>
          </p:cNvPr>
          <p:cNvPicPr preferRelativeResize="0"/>
          <p:nvPr/>
        </p:nvPicPr>
        <p:blipFill rotWithShape="1">
          <a:blip r:embed="rId6">
            <a:alphaModFix/>
          </a:blip>
          <a:srcRect t="16213" b="16206"/>
          <a:stretch/>
        </p:blipFill>
        <p:spPr>
          <a:xfrm>
            <a:off x="6452602" y="0"/>
            <a:ext cx="5739398" cy="5819459"/>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644" name="Google Shape;644;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cs typeface="Aptos Serif" panose="02020604070405020304" pitchFamily="18" charset="0"/>
              </a:rPr>
              <a:t>Vielen Dank!</a:t>
            </a:r>
            <a:endParaRPr dirty="0">
              <a:latin typeface="Aptos Serif" panose="02020604070405020304" pitchFamily="18" charset="0"/>
              <a:cs typeface="Aptos Serif" panose="02020604070405020304" pitchFamily="18" charset="0"/>
            </a:endParaRPr>
          </a:p>
        </p:txBody>
      </p:sp>
      <p:pic>
        <p:nvPicPr>
          <p:cNvPr id="645" name="Google Shape;645;p15" descr="Ein Bild, das Text, Schrift, Screenshot, Grafiken enthält.&#10;&#10;Automatisch generierte Beschreibung"/>
          <p:cNvPicPr preferRelativeResize="0"/>
          <p:nvPr/>
        </p:nvPicPr>
        <p:blipFill rotWithShape="1">
          <a:blip r:embed="rId3">
            <a:alphaModFix/>
          </a:blip>
          <a:srcRect/>
          <a:stretch/>
        </p:blipFill>
        <p:spPr>
          <a:xfrm>
            <a:off x="6603102" y="4920802"/>
            <a:ext cx="5273749" cy="1904297"/>
          </a:xfrm>
          <a:prstGeom prst="rect">
            <a:avLst/>
          </a:prstGeom>
          <a:noFill/>
          <a:ln>
            <a:noFill/>
          </a:ln>
        </p:spPr>
      </p:pic>
      <p:pic>
        <p:nvPicPr>
          <p:cNvPr id="2" name="Grafik 1">
            <a:extLst>
              <a:ext uri="{FF2B5EF4-FFF2-40B4-BE49-F238E27FC236}">
                <a16:creationId xmlns:a16="http://schemas.microsoft.com/office/drawing/2014/main" id="{3468CA10-1C66-0990-6260-B1ED669465C9}"/>
              </a:ext>
            </a:extLst>
          </p:cNvPr>
          <p:cNvPicPr>
            <a:picLocks noChangeAspect="1"/>
          </p:cNvPicPr>
          <p:nvPr/>
        </p:nvPicPr>
        <p:blipFill>
          <a:blip r:embed="rId4"/>
          <a:stretch>
            <a:fillRect/>
          </a:stretch>
        </p:blipFill>
        <p:spPr>
          <a:xfrm>
            <a:off x="121920" y="5107315"/>
            <a:ext cx="4084320" cy="163372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31"/>
          <p:cNvSpPr txBox="1">
            <a:spLocks noGrp="1"/>
          </p:cNvSpPr>
          <p:nvPr>
            <p:ph type="title"/>
          </p:nvPr>
        </p:nvSpPr>
        <p:spPr>
          <a:xfrm>
            <a:off x="594360" y="563931"/>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b="1"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p:txBody>
      </p:sp>
      <p:sp>
        <p:nvSpPr>
          <p:cNvPr id="136" name="Google Shape;136;p31"/>
          <p:cNvSpPr txBox="1">
            <a:spLocks noGrp="1"/>
          </p:cNvSpPr>
          <p:nvPr>
            <p:ph type="body" idx="4294967295"/>
          </p:nvPr>
        </p:nvSpPr>
        <p:spPr>
          <a:xfrm>
            <a:off x="305897" y="1558975"/>
            <a:ext cx="5311140" cy="623473"/>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0"/>
              </a:spcBef>
              <a:spcAft>
                <a:spcPts val="600"/>
              </a:spcAft>
              <a:buClr>
                <a:srgbClr val="000000"/>
              </a:buClr>
              <a:buSzPts val="2800"/>
              <a:buNone/>
            </a:pPr>
            <a:r>
              <a:rPr lang="de-DE" sz="2600" b="1" i="0" u="none" strike="noStrike" cap="none" dirty="0">
                <a:solidFill>
                  <a:srgbClr val="035854"/>
                </a:solidFill>
                <a:latin typeface="Aptos" panose="020B0004020202020204" pitchFamily="34" charset="0"/>
              </a:rPr>
              <a:t>Ökologische Nachhaltigkeit</a:t>
            </a:r>
            <a:endParaRPr sz="2600" b="1" i="0" u="none" strike="noStrike" cap="none" dirty="0">
              <a:solidFill>
                <a:srgbClr val="035854"/>
              </a:solidFill>
              <a:latin typeface="Aptos" panose="020B0004020202020204" pitchFamily="34" charset="0"/>
            </a:endParaRPr>
          </a:p>
        </p:txBody>
      </p:sp>
      <p:grpSp>
        <p:nvGrpSpPr>
          <p:cNvPr id="137" name="Google Shape;137;p31"/>
          <p:cNvGrpSpPr/>
          <p:nvPr/>
        </p:nvGrpSpPr>
        <p:grpSpPr>
          <a:xfrm>
            <a:off x="553055" y="1554554"/>
            <a:ext cx="11119460" cy="5418666"/>
            <a:chOff x="0" y="0"/>
            <a:chExt cx="11119460" cy="5418666"/>
          </a:xfrm>
        </p:grpSpPr>
        <p:sp>
          <p:nvSpPr>
            <p:cNvPr id="138" name="Google Shape;138;p31"/>
            <p:cNvSpPr/>
            <p:nvPr/>
          </p:nvSpPr>
          <p:spPr>
            <a:xfrm>
              <a:off x="0" y="1625600"/>
              <a:ext cx="11119460" cy="2167466"/>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39" name="Google Shape;139;p31"/>
            <p:cNvSpPr/>
            <p:nvPr/>
          </p:nvSpPr>
          <p:spPr>
            <a:xfrm>
              <a:off x="5008"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0" name="Google Shape;140;p31"/>
            <p:cNvSpPr txBox="1"/>
            <p:nvPr/>
          </p:nvSpPr>
          <p:spPr>
            <a:xfrm>
              <a:off x="5008" y="0"/>
              <a:ext cx="2409035" cy="2167466"/>
            </a:xfrm>
            <a:prstGeom prst="rect">
              <a:avLst/>
            </a:prstGeom>
            <a:noFill/>
            <a:ln>
              <a:noFill/>
            </a:ln>
          </p:spPr>
          <p:txBody>
            <a:bodyPr spcFirstLastPara="1" wrap="square" lIns="177800" tIns="177800" rIns="177800" bIns="177800" anchor="b"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dirty="0">
                  <a:latin typeface="Aptos" panose="020B0004020202020204" pitchFamily="34" charset="0"/>
                </a:rPr>
                <a:t>Reduktion von </a:t>
              </a:r>
              <a:r>
                <a:rPr lang="de-DE" sz="2000" b="1" i="0" u="none" strike="noStrike" cap="none" dirty="0">
                  <a:solidFill>
                    <a:srgbClr val="000000"/>
                  </a:solidFill>
                  <a:latin typeface="Aptos" panose="020B0004020202020204" pitchFamily="34" charset="0"/>
                  <a:sym typeface="Arial"/>
                </a:rPr>
                <a:t>CO2 </a:t>
              </a:r>
              <a:r>
                <a:rPr lang="de-DE" sz="2000" b="1" dirty="0">
                  <a:latin typeface="Aptos" panose="020B0004020202020204" pitchFamily="34" charset="0"/>
                </a:rPr>
                <a:t>E</a:t>
              </a:r>
              <a:r>
                <a:rPr lang="de-DE" sz="2000" b="1" i="0" u="none" strike="noStrike" cap="none" dirty="0">
                  <a:solidFill>
                    <a:srgbClr val="000000"/>
                  </a:solidFill>
                  <a:latin typeface="Aptos" panose="020B0004020202020204" pitchFamily="34" charset="0"/>
                  <a:sym typeface="Arial"/>
                </a:rPr>
                <a:t>mission</a:t>
              </a:r>
              <a:r>
                <a:rPr lang="de-DE" sz="2000" b="1" dirty="0">
                  <a:latin typeface="Aptos" panose="020B0004020202020204" pitchFamily="34" charset="0"/>
                </a:rPr>
                <a:t>en</a:t>
              </a:r>
              <a:endParaRPr sz="2000" b="1" i="0" u="none" strike="noStrike" cap="none" dirty="0">
                <a:solidFill>
                  <a:srgbClr val="000000"/>
                </a:solidFill>
                <a:latin typeface="Aptos" panose="020B0004020202020204" pitchFamily="34" charset="0"/>
                <a:sym typeface="Arial"/>
              </a:endParaRPr>
            </a:p>
          </p:txBody>
        </p:sp>
        <p:sp>
          <p:nvSpPr>
            <p:cNvPr id="141" name="Google Shape;141;p31"/>
            <p:cNvSpPr/>
            <p:nvPr/>
          </p:nvSpPr>
          <p:spPr>
            <a:xfrm>
              <a:off x="531055" y="2190512"/>
              <a:ext cx="1356942" cy="1037642"/>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2" name="Google Shape;142;p31"/>
            <p:cNvSpPr/>
            <p:nvPr/>
          </p:nvSpPr>
          <p:spPr>
            <a:xfrm>
              <a:off x="2534495"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3" name="Google Shape;143;p31"/>
            <p:cNvSpPr txBox="1"/>
            <p:nvPr/>
          </p:nvSpPr>
          <p:spPr>
            <a:xfrm>
              <a:off x="2534495" y="3251200"/>
              <a:ext cx="2409035" cy="2167466"/>
            </a:xfrm>
            <a:prstGeom prst="rect">
              <a:avLst/>
            </a:prstGeom>
            <a:noFill/>
            <a:ln>
              <a:noFill/>
            </a:ln>
          </p:spPr>
          <p:txBody>
            <a:bodyPr spcFirstLastPara="1" wrap="square" lIns="177800" tIns="177800" rIns="177800" bIns="177800" anchor="t"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dirty="0">
                  <a:latin typeface="Aptos" panose="020B0004020202020204" pitchFamily="34" charset="0"/>
                </a:rPr>
                <a:t>Nachhaltige Material-beschaffung</a:t>
              </a:r>
              <a:endParaRPr sz="1100" dirty="0">
                <a:latin typeface="Aptos" panose="020B0004020202020204" pitchFamily="34" charset="0"/>
              </a:endParaRPr>
            </a:p>
          </p:txBody>
        </p:sp>
        <p:sp>
          <p:nvSpPr>
            <p:cNvPr id="144" name="Google Shape;144;p31"/>
            <p:cNvSpPr/>
            <p:nvPr/>
          </p:nvSpPr>
          <p:spPr>
            <a:xfrm>
              <a:off x="3109223" y="2190509"/>
              <a:ext cx="1259579" cy="1037647"/>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5" name="Google Shape;145;p31"/>
            <p:cNvSpPr/>
            <p:nvPr/>
          </p:nvSpPr>
          <p:spPr>
            <a:xfrm>
              <a:off x="5063982"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6" name="Google Shape;146;p31"/>
            <p:cNvSpPr txBox="1"/>
            <p:nvPr/>
          </p:nvSpPr>
          <p:spPr>
            <a:xfrm>
              <a:off x="5063982" y="0"/>
              <a:ext cx="2409035" cy="2167466"/>
            </a:xfrm>
            <a:prstGeom prst="rect">
              <a:avLst/>
            </a:prstGeom>
            <a:noFill/>
            <a:ln>
              <a:noFill/>
            </a:ln>
          </p:spPr>
          <p:txBody>
            <a:bodyPr spcFirstLastPara="1" wrap="square" lIns="177800" tIns="177800" rIns="177800" bIns="177800" anchor="b"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dirty="0">
                  <a:latin typeface="Aptos" panose="020B0004020202020204" pitchFamily="34" charset="0"/>
                </a:rPr>
                <a:t>Wasser- und Energie-einsparung</a:t>
              </a:r>
              <a:endParaRPr sz="2000" b="1" i="0" u="none" strike="noStrike" cap="none" dirty="0">
                <a:solidFill>
                  <a:srgbClr val="000000"/>
                </a:solidFill>
                <a:latin typeface="Aptos" panose="020B0004020202020204" pitchFamily="34" charset="0"/>
                <a:sym typeface="Arial"/>
              </a:endParaRPr>
            </a:p>
          </p:txBody>
        </p:sp>
        <p:sp>
          <p:nvSpPr>
            <p:cNvPr id="147" name="Google Shape;147;p31"/>
            <p:cNvSpPr/>
            <p:nvPr/>
          </p:nvSpPr>
          <p:spPr>
            <a:xfrm>
              <a:off x="5614841" y="2206413"/>
              <a:ext cx="1307318" cy="1005840"/>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8" name="Google Shape;148;p31"/>
            <p:cNvSpPr/>
            <p:nvPr/>
          </p:nvSpPr>
          <p:spPr>
            <a:xfrm>
              <a:off x="7593470"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sp>
          <p:nvSpPr>
            <p:cNvPr id="149" name="Google Shape;149;p31"/>
            <p:cNvSpPr txBox="1"/>
            <p:nvPr/>
          </p:nvSpPr>
          <p:spPr>
            <a:xfrm>
              <a:off x="7593470" y="3251200"/>
              <a:ext cx="2409035" cy="2167466"/>
            </a:xfrm>
            <a:prstGeom prst="rect">
              <a:avLst/>
            </a:prstGeom>
            <a:noFill/>
            <a:ln>
              <a:noFill/>
            </a:ln>
          </p:spPr>
          <p:txBody>
            <a:bodyPr spcFirstLastPara="1" wrap="square" lIns="177800" tIns="177800" rIns="177800" bIns="177800" anchor="t" anchorCtr="0">
              <a:noAutofit/>
            </a:bodyPr>
            <a:lstStyle/>
            <a:p>
              <a:pPr marL="0" marR="0" lvl="0" indent="0" algn="ctr" rtl="0">
                <a:lnSpc>
                  <a:spcPct val="90000"/>
                </a:lnSpc>
                <a:spcBef>
                  <a:spcPts val="0"/>
                </a:spcBef>
                <a:spcAft>
                  <a:spcPts val="0"/>
                </a:spcAft>
                <a:buClr>
                  <a:srgbClr val="000000"/>
                </a:buClr>
                <a:buSzPts val="2500"/>
                <a:buFont typeface="Arial"/>
                <a:buNone/>
              </a:pPr>
              <a:r>
                <a:rPr lang="de-DE" sz="2000" b="1">
                  <a:latin typeface="Aptos" panose="020B0004020202020204" pitchFamily="34" charset="0"/>
                </a:rPr>
                <a:t>Reduktion gefährlicher Chemikalien</a:t>
              </a:r>
              <a:endParaRPr sz="2000" b="1" i="0" u="none" strike="noStrike" cap="none">
                <a:solidFill>
                  <a:srgbClr val="000000"/>
                </a:solidFill>
                <a:latin typeface="Aptos" panose="020B0004020202020204" pitchFamily="34" charset="0"/>
                <a:sym typeface="Arial"/>
              </a:endParaRPr>
            </a:p>
          </p:txBody>
        </p:sp>
        <p:sp>
          <p:nvSpPr>
            <p:cNvPr id="150" name="Google Shape;150;p31"/>
            <p:cNvSpPr/>
            <p:nvPr/>
          </p:nvSpPr>
          <p:spPr>
            <a:xfrm>
              <a:off x="8178092" y="2158704"/>
              <a:ext cx="1239791" cy="1101257"/>
            </a:xfrm>
            <a:prstGeom prst="ellipse">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a:latin typeface="Aptos" panose="020B0004020202020204"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2"/>
          <p:cNvSpPr txBox="1">
            <a:spLocks noGrp="1"/>
          </p:cNvSpPr>
          <p:nvPr>
            <p:ph type="title"/>
          </p:nvPr>
        </p:nvSpPr>
        <p:spPr>
          <a:xfrm>
            <a:off x="594360" y="269709"/>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b="1" dirty="0">
                <a:latin typeface="Aptos Serif" panose="02020604070405020304" pitchFamily="18" charset="0"/>
                <a:cs typeface="Aptos Serif" panose="02020604070405020304" pitchFamily="18" charset="0"/>
              </a:rPr>
              <a:t>2. Strategische Ziele für eine nachhaltige Beschaffung</a:t>
            </a:r>
            <a:endParaRPr sz="3600" dirty="0">
              <a:latin typeface="Aptos Serif" panose="02020604070405020304" pitchFamily="18" charset="0"/>
              <a:cs typeface="Aptos Serif" panose="02020604070405020304" pitchFamily="18" charset="0"/>
            </a:endParaRPr>
          </a:p>
        </p:txBody>
      </p:sp>
      <p:sp>
        <p:nvSpPr>
          <p:cNvPr id="157" name="Google Shape;157;p32"/>
          <p:cNvSpPr txBox="1"/>
          <p:nvPr/>
        </p:nvSpPr>
        <p:spPr>
          <a:xfrm>
            <a:off x="255475" y="1558975"/>
            <a:ext cx="5311140" cy="623473"/>
          </a:xfrm>
          <a:prstGeom prst="rect">
            <a:avLst/>
          </a:prstGeom>
          <a:noFill/>
          <a:ln>
            <a:noFill/>
          </a:ln>
        </p:spPr>
        <p:txBody>
          <a:bodyPr spcFirstLastPara="1" wrap="square" lIns="91425" tIns="45700" rIns="91425" bIns="45700" anchor="t" anchorCtr="0">
            <a:normAutofit/>
          </a:bodyPr>
          <a:lstStyle/>
          <a:p>
            <a:pPr marL="228600" marR="0" lvl="0" indent="0" algn="l" rtl="0">
              <a:lnSpc>
                <a:spcPct val="90000"/>
              </a:lnSpc>
              <a:spcBef>
                <a:spcPts val="0"/>
              </a:spcBef>
              <a:spcAft>
                <a:spcPts val="600"/>
              </a:spcAft>
              <a:buClr>
                <a:srgbClr val="000000"/>
              </a:buClr>
              <a:buSzPts val="2800"/>
              <a:buFont typeface="Arial"/>
              <a:buNone/>
            </a:pPr>
            <a:r>
              <a:rPr lang="de-DE" sz="2600" b="1" i="0" u="none" strike="noStrike" cap="none" dirty="0">
                <a:solidFill>
                  <a:srgbClr val="035854"/>
                </a:solidFill>
                <a:latin typeface="Aptos" panose="020B0004020202020204" pitchFamily="34" charset="0"/>
                <a:sym typeface="Arial"/>
              </a:rPr>
              <a:t>Soziale Verantwortung</a:t>
            </a:r>
            <a:endParaRPr sz="2600" b="1" i="0" u="none" strike="noStrike" cap="none" dirty="0">
              <a:solidFill>
                <a:srgbClr val="035854"/>
              </a:solidFill>
              <a:latin typeface="Aptos" panose="020B0004020202020204" pitchFamily="34" charset="0"/>
              <a:sym typeface="Arial"/>
            </a:endParaRPr>
          </a:p>
        </p:txBody>
      </p:sp>
      <p:grpSp>
        <p:nvGrpSpPr>
          <p:cNvPr id="158" name="Google Shape;158;p32"/>
          <p:cNvGrpSpPr/>
          <p:nvPr/>
        </p:nvGrpSpPr>
        <p:grpSpPr>
          <a:xfrm>
            <a:off x="553055" y="1554554"/>
            <a:ext cx="11119460" cy="5418666"/>
            <a:chOff x="0" y="0"/>
            <a:chExt cx="11119460" cy="5418666"/>
          </a:xfrm>
        </p:grpSpPr>
        <p:sp>
          <p:nvSpPr>
            <p:cNvPr id="159" name="Google Shape;159;p32"/>
            <p:cNvSpPr/>
            <p:nvPr/>
          </p:nvSpPr>
          <p:spPr>
            <a:xfrm>
              <a:off x="0" y="1625600"/>
              <a:ext cx="11119460" cy="2167466"/>
            </a:xfrm>
            <a:prstGeom prst="notched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0" name="Google Shape;160;p32"/>
            <p:cNvSpPr/>
            <p:nvPr/>
          </p:nvSpPr>
          <p:spPr>
            <a:xfrm>
              <a:off x="5008"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1" name="Google Shape;161;p32"/>
            <p:cNvSpPr txBox="1"/>
            <p:nvPr/>
          </p:nvSpPr>
          <p:spPr>
            <a:xfrm>
              <a:off x="5008" y="0"/>
              <a:ext cx="2409035" cy="2167466"/>
            </a:xfrm>
            <a:prstGeom prst="rect">
              <a:avLst/>
            </a:prstGeom>
            <a:noFill/>
            <a:ln>
              <a:noFill/>
            </a:ln>
          </p:spPr>
          <p:txBody>
            <a:bodyPr spcFirstLastPara="1" wrap="square" lIns="227575" tIns="227575" rIns="227575" bIns="227575" anchor="b"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i="0" u="none" strike="noStrike" cap="none" dirty="0">
                  <a:solidFill>
                    <a:srgbClr val="000000"/>
                  </a:solidFill>
                  <a:latin typeface="Aptos" panose="020B0004020202020204" pitchFamily="34" charset="0"/>
                  <a:sym typeface="Arial"/>
                </a:rPr>
                <a:t>Faire </a:t>
              </a:r>
              <a:r>
                <a:rPr lang="de-DE" sz="2000" b="1" dirty="0">
                  <a:latin typeface="Aptos" panose="020B0004020202020204" pitchFamily="34" charset="0"/>
                </a:rPr>
                <a:t>Arbeits-praktiken</a:t>
              </a:r>
              <a:endParaRPr sz="1050" dirty="0">
                <a:latin typeface="Aptos" panose="020B0004020202020204" pitchFamily="34" charset="0"/>
              </a:endParaRPr>
            </a:p>
          </p:txBody>
        </p:sp>
        <p:sp>
          <p:nvSpPr>
            <p:cNvPr id="162" name="Google Shape;162;p32"/>
            <p:cNvSpPr/>
            <p:nvPr/>
          </p:nvSpPr>
          <p:spPr>
            <a:xfrm>
              <a:off x="531055" y="2190512"/>
              <a:ext cx="1356942" cy="1037642"/>
            </a:xfrm>
            <a:prstGeom prst="ellipse">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3" name="Google Shape;163;p32"/>
            <p:cNvSpPr/>
            <p:nvPr/>
          </p:nvSpPr>
          <p:spPr>
            <a:xfrm>
              <a:off x="2534495"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4" name="Google Shape;164;p32"/>
            <p:cNvSpPr txBox="1"/>
            <p:nvPr/>
          </p:nvSpPr>
          <p:spPr>
            <a:xfrm>
              <a:off x="2534495" y="3251200"/>
              <a:ext cx="2409035" cy="2167466"/>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i="0" u="none" strike="noStrike" cap="none" dirty="0">
                  <a:solidFill>
                    <a:srgbClr val="000000"/>
                  </a:solidFill>
                  <a:latin typeface="Aptos" panose="020B0004020202020204" pitchFamily="34" charset="0"/>
                  <a:sym typeface="Arial"/>
                </a:rPr>
                <a:t>S</a:t>
              </a:r>
              <a:r>
                <a:rPr lang="de-DE" sz="2000" b="1" dirty="0">
                  <a:latin typeface="Aptos" panose="020B0004020202020204" pitchFamily="34" charset="0"/>
                </a:rPr>
                <a:t>ichere Arbeits-bedingungen</a:t>
              </a:r>
              <a:endParaRPr sz="2000" b="1" i="0" u="none" strike="noStrike" cap="none" dirty="0">
                <a:solidFill>
                  <a:srgbClr val="000000"/>
                </a:solidFill>
                <a:latin typeface="Aptos" panose="020B0004020202020204" pitchFamily="34" charset="0"/>
                <a:sym typeface="Arial"/>
              </a:endParaRPr>
            </a:p>
          </p:txBody>
        </p:sp>
        <p:sp>
          <p:nvSpPr>
            <p:cNvPr id="165" name="Google Shape;165;p32"/>
            <p:cNvSpPr/>
            <p:nvPr/>
          </p:nvSpPr>
          <p:spPr>
            <a:xfrm>
              <a:off x="3109223" y="2190509"/>
              <a:ext cx="1259579" cy="1037647"/>
            </a:xfrm>
            <a:prstGeom prst="ellipse">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6" name="Google Shape;166;p32"/>
            <p:cNvSpPr/>
            <p:nvPr/>
          </p:nvSpPr>
          <p:spPr>
            <a:xfrm>
              <a:off x="5063982" y="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7" name="Google Shape;167;p32"/>
            <p:cNvSpPr txBox="1"/>
            <p:nvPr/>
          </p:nvSpPr>
          <p:spPr>
            <a:xfrm>
              <a:off x="5063982" y="0"/>
              <a:ext cx="2409035" cy="2167466"/>
            </a:xfrm>
            <a:prstGeom prst="rect">
              <a:avLst/>
            </a:prstGeom>
            <a:noFill/>
            <a:ln>
              <a:noFill/>
            </a:ln>
          </p:spPr>
          <p:txBody>
            <a:bodyPr spcFirstLastPara="1" wrap="square" lIns="227575" tIns="227575" rIns="227575" bIns="227575" anchor="b"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Geschlechter-gerechtigkeit und Inklusion</a:t>
              </a:r>
              <a:r>
                <a:rPr lang="de-DE" sz="2000" b="1" i="0" u="none" strike="noStrike" cap="none" dirty="0">
                  <a:solidFill>
                    <a:srgbClr val="000000"/>
                  </a:solidFill>
                  <a:latin typeface="Aptos" panose="020B0004020202020204" pitchFamily="34" charset="0"/>
                  <a:sym typeface="Arial"/>
                </a:rPr>
                <a:t> </a:t>
              </a:r>
              <a:endParaRPr sz="1050" dirty="0">
                <a:latin typeface="Aptos" panose="020B0004020202020204" pitchFamily="34" charset="0"/>
              </a:endParaRPr>
            </a:p>
          </p:txBody>
        </p:sp>
        <p:sp>
          <p:nvSpPr>
            <p:cNvPr id="168" name="Google Shape;168;p32"/>
            <p:cNvSpPr/>
            <p:nvPr/>
          </p:nvSpPr>
          <p:spPr>
            <a:xfrm>
              <a:off x="5614841" y="2206413"/>
              <a:ext cx="1307318" cy="1005840"/>
            </a:xfrm>
            <a:prstGeom prst="ellipse">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69" name="Google Shape;169;p32"/>
            <p:cNvSpPr/>
            <p:nvPr/>
          </p:nvSpPr>
          <p:spPr>
            <a:xfrm>
              <a:off x="7593470" y="3251200"/>
              <a:ext cx="2409035" cy="216746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sp>
          <p:nvSpPr>
            <p:cNvPr id="170" name="Google Shape;170;p32"/>
            <p:cNvSpPr txBox="1"/>
            <p:nvPr/>
          </p:nvSpPr>
          <p:spPr>
            <a:xfrm>
              <a:off x="7593470" y="3251200"/>
              <a:ext cx="2409035" cy="2167466"/>
            </a:xfrm>
            <a:prstGeom prst="rect">
              <a:avLst/>
            </a:prstGeom>
            <a:noFill/>
            <a:ln>
              <a:noFill/>
            </a:ln>
          </p:spPr>
          <p:txBody>
            <a:bodyPr spcFirstLastPara="1" wrap="square" lIns="227575" tIns="227575" rIns="227575" bIns="227575"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1" dirty="0">
                  <a:latin typeface="Aptos" panose="020B0004020202020204" pitchFamily="34" charset="0"/>
                </a:rPr>
                <a:t>Arbeitnehmer-rechte und angemessene Löhne</a:t>
              </a:r>
              <a:endParaRPr sz="2000" b="1" i="0" u="none" strike="noStrike" cap="none" dirty="0">
                <a:solidFill>
                  <a:srgbClr val="000000"/>
                </a:solidFill>
                <a:latin typeface="Aptos" panose="020B0004020202020204" pitchFamily="34" charset="0"/>
                <a:sym typeface="Arial"/>
              </a:endParaRPr>
            </a:p>
          </p:txBody>
        </p:sp>
        <p:sp>
          <p:nvSpPr>
            <p:cNvPr id="171" name="Google Shape;171;p32"/>
            <p:cNvSpPr/>
            <p:nvPr/>
          </p:nvSpPr>
          <p:spPr>
            <a:xfrm>
              <a:off x="8178092" y="2158704"/>
              <a:ext cx="1239791" cy="1101257"/>
            </a:xfrm>
            <a:prstGeom prst="ellipse">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50">
                <a:latin typeface="Aptos" panose="020B0004020202020204"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7"/>
          <p:cNvSpPr txBox="1">
            <a:spLocks noGrp="1"/>
          </p:cNvSpPr>
          <p:nvPr>
            <p:ph type="title"/>
          </p:nvPr>
        </p:nvSpPr>
        <p:spPr>
          <a:xfrm>
            <a:off x="594360" y="1074974"/>
            <a:ext cx="605095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Textilien und Leder </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77" name="Google Shape;177;p37"/>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fontScale="92500" lnSpcReduction="20000"/>
          </a:bodyPr>
          <a:lstStyle/>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Die EU-Kriterien</a:t>
            </a:r>
            <a:r>
              <a:rPr lang="de-DE" b="1" dirty="0">
                <a:latin typeface="Aptos" panose="020B0004020202020204" pitchFamily="34" charset="0"/>
              </a:rPr>
              <a:t> für umweltorientierte öffentliche Beschaffung (GPP) </a:t>
            </a:r>
            <a:r>
              <a:rPr lang="de-DE" dirty="0">
                <a:latin typeface="Aptos" panose="020B0004020202020204" pitchFamily="34" charset="0"/>
              </a:rPr>
              <a:t>sollen es öffentlichen Stellen erleichtern, Waren, Dienstleistungen und Bauleistungen mit geringeren Umweltauswirkungen zu erwerben.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Die Kriterien sind unterteilt in </a:t>
            </a:r>
            <a:r>
              <a:rPr lang="de-DE" b="1" dirty="0">
                <a:latin typeface="Aptos" panose="020B0004020202020204" pitchFamily="34" charset="0"/>
              </a:rPr>
              <a:t>Eignungskriterien, technische Spezifikationen, Zuschlagskriterien und Vertragsbedingungen.</a:t>
            </a:r>
            <a:endParaRPr b="1" dirty="0">
              <a:latin typeface="Aptos" panose="020B0004020202020204" pitchFamily="34" charset="0"/>
            </a:endParaRPr>
          </a:p>
        </p:txBody>
      </p:sp>
      <p:pic>
        <p:nvPicPr>
          <p:cNvPr id="178" name="Google Shape;178;p37" title="pexels-teona-swift-6850497.jpg"/>
          <p:cNvPicPr preferRelativeResize="0">
            <a:picLocks noGrp="1"/>
          </p:cNvPicPr>
          <p:nvPr>
            <p:ph type="pic" idx="2"/>
          </p:nvPr>
        </p:nvPicPr>
        <p:blipFill rotWithShape="1">
          <a:blip r:embed="rId3">
            <a:alphaModFix/>
          </a:blip>
          <a:srcRect t="7763" b="7763"/>
          <a:stretch/>
        </p:blipFill>
        <p:spPr>
          <a:xfrm flipH="1">
            <a:off x="6733500" y="0"/>
            <a:ext cx="5458500" cy="6858000"/>
          </a:xfrm>
          <a:prstGeom prst="flowChartDelay">
            <a:avLst/>
          </a:prstGeom>
          <a:solidFill>
            <a:srgbClr val="87C3CD"/>
          </a:solidFill>
          <a:ln>
            <a:noFill/>
          </a:ln>
        </p:spPr>
      </p:pic>
      <p:sp>
        <p:nvSpPr>
          <p:cNvPr id="179" name="Google Shape;179;p37"/>
          <p:cNvSpPr txBox="1"/>
          <p:nvPr/>
        </p:nvSpPr>
        <p:spPr>
          <a:xfrm>
            <a:off x="4431500" y="6581100"/>
            <a:ext cx="36465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600">
                <a:solidFill>
                  <a:srgbClr val="000000"/>
                </a:solidFill>
                <a:latin typeface="Roboto"/>
                <a:ea typeface="Roboto"/>
                <a:cs typeface="Roboto"/>
                <a:sym typeface="Roboto"/>
              </a:rPr>
              <a:t>Photo by Teona Swift: https://www.pexels.com/it-it/foto/luce-leggero-soleggiato-creativo-6850497/</a:t>
            </a:r>
            <a:endParaRPr sz="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8"/>
          <p:cNvSpPr txBox="1">
            <a:spLocks noGrp="1"/>
          </p:cNvSpPr>
          <p:nvPr>
            <p:ph type="title"/>
          </p:nvPr>
        </p:nvSpPr>
        <p:spPr>
          <a:xfrm>
            <a:off x="655901" y="57530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EU-GPP-Kriterien für Textilien </a:t>
            </a:r>
            <a:br>
              <a:rPr lang="de-DE" dirty="0">
                <a:latin typeface="Aptos Serif" panose="02020604070405020304" pitchFamily="18" charset="0"/>
                <a:cs typeface="Aptos Serif" panose="02020604070405020304" pitchFamily="18" charset="0"/>
              </a:rPr>
            </a:br>
            <a:r>
              <a:rPr lang="de-DE" dirty="0">
                <a:latin typeface="Aptos Serif" panose="02020604070405020304" pitchFamily="18" charset="0"/>
                <a:cs typeface="Aptos Serif" panose="02020604070405020304" pitchFamily="18" charset="0"/>
              </a:rPr>
              <a:t>und Leder</a:t>
            </a:r>
            <a:endParaRPr dirty="0">
              <a:latin typeface="Aptos Serif" panose="02020604070405020304" pitchFamily="18" charset="0"/>
              <a:cs typeface="Aptos Serif" panose="02020604070405020304" pitchFamily="18" charset="0"/>
            </a:endParaRPr>
          </a:p>
        </p:txBody>
      </p:sp>
      <p:sp>
        <p:nvSpPr>
          <p:cNvPr id="185" name="Google Shape;185;p38"/>
          <p:cNvSpPr txBox="1">
            <a:spLocks noGrp="1"/>
          </p:cNvSpPr>
          <p:nvPr>
            <p:ph type="body" idx="1"/>
          </p:nvPr>
        </p:nvSpPr>
        <p:spPr>
          <a:xfrm>
            <a:off x="858740" y="2249752"/>
            <a:ext cx="4931797" cy="752475"/>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162"/>
              <a:buFont typeface="Arial"/>
              <a:buNone/>
            </a:pPr>
            <a:r>
              <a:rPr lang="de-DE" b="1" dirty="0">
                <a:solidFill>
                  <a:srgbClr val="035854"/>
                </a:solidFill>
                <a:latin typeface="Aptos" panose="020B0004020202020204" pitchFamily="34" charset="0"/>
              </a:rPr>
              <a:t>Anforderungen an Lieferanten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162"/>
              <a:buFont typeface="Arial"/>
              <a:buNone/>
            </a:pPr>
            <a:endParaRPr b="1" dirty="0">
              <a:solidFill>
                <a:srgbClr val="035854"/>
              </a:solidFill>
              <a:latin typeface="Aptos" panose="020B0004020202020204" pitchFamily="34" charset="0"/>
            </a:endParaRPr>
          </a:p>
        </p:txBody>
      </p:sp>
      <p:sp>
        <p:nvSpPr>
          <p:cNvPr id="186" name="Google Shape;186;p38"/>
          <p:cNvSpPr txBox="1">
            <a:spLocks noGrp="1"/>
          </p:cNvSpPr>
          <p:nvPr>
            <p:ph type="body" idx="2"/>
          </p:nvPr>
        </p:nvSpPr>
        <p:spPr>
          <a:xfrm>
            <a:off x="655901" y="3735175"/>
            <a:ext cx="4490827" cy="2230093"/>
          </a:xfrm>
          <a:prstGeom prst="rect">
            <a:avLst/>
          </a:prstGeom>
          <a:noFill/>
          <a:ln>
            <a:noFill/>
          </a:ln>
        </p:spPr>
        <p:txBody>
          <a:bodyPr spcFirstLastPara="1" wrap="square" lIns="0" tIns="45700" rIns="0" bIns="0" anchor="t" anchorCtr="0">
            <a:normAutofit lnSpcReduction="10000"/>
          </a:bodyPr>
          <a:lstStyle/>
          <a:p>
            <a:pPr marL="457200" lvl="0" indent="-228600" algn="l" rtl="0">
              <a:lnSpc>
                <a:spcPct val="90000"/>
              </a:lnSpc>
              <a:spcBef>
                <a:spcPts val="1800"/>
              </a:spcBef>
              <a:spcAft>
                <a:spcPts val="0"/>
              </a:spcAft>
              <a:buClr>
                <a:srgbClr val="3F3F3F"/>
              </a:buClr>
              <a:buSzPts val="2000"/>
              <a:buFont typeface="Arial"/>
              <a:buNone/>
            </a:pPr>
            <a:r>
              <a:rPr lang="de-DE" b="1" dirty="0">
                <a:solidFill>
                  <a:srgbClr val="397D88"/>
                </a:solidFill>
                <a:latin typeface="Aptos" panose="020B0004020202020204" pitchFamily="34" charset="0"/>
              </a:rPr>
              <a:t>Rückverfolgbarkeit von Textilfasern</a:t>
            </a:r>
            <a:br>
              <a:rPr lang="de-DE" dirty="0">
                <a:latin typeface="Aptos" panose="020B0004020202020204" pitchFamily="34" charset="0"/>
              </a:rPr>
            </a:br>
            <a:r>
              <a:rPr lang="de-DE" b="1" dirty="0">
                <a:latin typeface="Aptos" panose="020B0004020202020204" pitchFamily="34" charset="0"/>
              </a:rPr>
              <a:t>Systeme zur Rückverfolgung der Herkunft</a:t>
            </a:r>
            <a:r>
              <a:rPr lang="de-DE" dirty="0">
                <a:latin typeface="Aptos" panose="020B0004020202020204" pitchFamily="34" charset="0"/>
              </a:rPr>
              <a:t>, des Inhalts und der Produktionsprozesse von natürlichen und synthetischen Fasern, unterstützt durch Aufzeichnungen und Zertifizierungen durch Dritte.</a:t>
            </a:r>
            <a:endParaRPr dirty="0">
              <a:latin typeface="Aptos" panose="020B0004020202020204" pitchFamily="34" charset="0"/>
            </a:endParaRPr>
          </a:p>
        </p:txBody>
      </p:sp>
      <p:sp>
        <p:nvSpPr>
          <p:cNvPr id="187" name="Google Shape;187;p38"/>
          <p:cNvSpPr txBox="1"/>
          <p:nvPr/>
        </p:nvSpPr>
        <p:spPr>
          <a:xfrm>
            <a:off x="6056162" y="3735175"/>
            <a:ext cx="4980248" cy="2230094"/>
          </a:xfrm>
          <a:prstGeom prst="rect">
            <a:avLst/>
          </a:prstGeom>
          <a:noFill/>
          <a:ln>
            <a:noFill/>
          </a:ln>
        </p:spPr>
        <p:txBody>
          <a:bodyPr spcFirstLastPara="1" wrap="square" lIns="0" tIns="45700" rIns="0" bIns="0" anchor="t" anchorCtr="0">
            <a:normAutofit/>
          </a:bodyPr>
          <a:lstStyle/>
          <a:p>
            <a:pPr marL="457200" marR="0" lvl="0" indent="-228600" algn="l" rtl="0">
              <a:lnSpc>
                <a:spcPct val="90000"/>
              </a:lnSpc>
              <a:spcBef>
                <a:spcPts val="1800"/>
              </a:spcBef>
              <a:spcAft>
                <a:spcPts val="0"/>
              </a:spcAft>
              <a:buClr>
                <a:srgbClr val="3F3F3F"/>
              </a:buClr>
              <a:buSzPts val="2000"/>
              <a:buFont typeface="Arial"/>
              <a:buNone/>
            </a:pPr>
            <a:r>
              <a:rPr lang="de-DE" sz="2000" b="1" i="0" u="none" strike="noStrike" cap="none" dirty="0">
                <a:solidFill>
                  <a:srgbClr val="397D88"/>
                </a:solidFill>
                <a:latin typeface="Aptos" panose="020B0004020202020204" pitchFamily="34" charset="0"/>
                <a:sym typeface="Arial"/>
              </a:rPr>
              <a:t>Chemikalienmanagement</a:t>
            </a:r>
            <a:br>
              <a:rPr lang="de-DE" sz="2000" b="0" i="0" u="none" strike="noStrike" cap="none" dirty="0">
                <a:solidFill>
                  <a:srgbClr val="3F3F3F"/>
                </a:solidFill>
                <a:latin typeface="Aptos" panose="020B0004020202020204" pitchFamily="34" charset="0"/>
                <a:sym typeface="Arial"/>
              </a:rPr>
            </a:br>
            <a:r>
              <a:rPr lang="de-DE" sz="2000" b="0" i="0" u="none" strike="noStrike" cap="none" dirty="0">
                <a:solidFill>
                  <a:srgbClr val="3F3F3F"/>
                </a:solidFill>
                <a:latin typeface="Aptos" panose="020B0004020202020204" pitchFamily="34" charset="0"/>
                <a:sym typeface="Arial"/>
              </a:rPr>
              <a:t>Implementierung einer </a:t>
            </a:r>
            <a:r>
              <a:rPr lang="de-DE" sz="2000" b="1" i="0" u="none" strike="noStrike" cap="none" dirty="0">
                <a:solidFill>
                  <a:srgbClr val="3F3F3F"/>
                </a:solidFill>
                <a:latin typeface="Aptos" panose="020B0004020202020204" pitchFamily="34" charset="0"/>
                <a:sym typeface="Arial"/>
              </a:rPr>
              <a:t>Liste </a:t>
            </a:r>
            <a:r>
              <a:rPr lang="de-DE" sz="2000" b="1" dirty="0">
                <a:solidFill>
                  <a:srgbClr val="3F3F3F"/>
                </a:solidFill>
                <a:latin typeface="Aptos" panose="020B0004020202020204" pitchFamily="34" charset="0"/>
              </a:rPr>
              <a:t>b</a:t>
            </a:r>
            <a:r>
              <a:rPr lang="de-DE" sz="2000" b="1" i="0" u="none" strike="noStrike" cap="none" dirty="0">
                <a:solidFill>
                  <a:srgbClr val="3F3F3F"/>
                </a:solidFill>
                <a:latin typeface="Aptos" panose="020B0004020202020204" pitchFamily="34" charset="0"/>
                <a:sym typeface="Arial"/>
              </a:rPr>
              <a:t>eschränkt zulässiger Stoffe (</a:t>
            </a:r>
            <a:r>
              <a:rPr lang="de-DE" sz="2000" b="1" i="0" u="none" strike="noStrike" cap="none" dirty="0" err="1">
                <a:solidFill>
                  <a:srgbClr val="3F3F3F"/>
                </a:solidFill>
                <a:latin typeface="Aptos" panose="020B0004020202020204" pitchFamily="34" charset="0"/>
                <a:sym typeface="Arial"/>
              </a:rPr>
              <a:t>R</a:t>
            </a:r>
            <a:r>
              <a:rPr lang="de-DE" sz="2000" b="1" dirty="0" err="1">
                <a:solidFill>
                  <a:srgbClr val="3F3F3F"/>
                </a:solidFill>
                <a:latin typeface="Aptos" panose="020B0004020202020204" pitchFamily="34" charset="0"/>
              </a:rPr>
              <a:t>estricted</a:t>
            </a:r>
            <a:r>
              <a:rPr lang="de-DE" sz="2000" b="1" dirty="0">
                <a:solidFill>
                  <a:srgbClr val="3F3F3F"/>
                </a:solidFill>
                <a:latin typeface="Aptos" panose="020B0004020202020204" pitchFamily="34" charset="0"/>
              </a:rPr>
              <a:t> </a:t>
            </a:r>
            <a:r>
              <a:rPr lang="de-DE" sz="2000" b="1" dirty="0" err="1">
                <a:solidFill>
                  <a:srgbClr val="3F3F3F"/>
                </a:solidFill>
                <a:latin typeface="Aptos" panose="020B0004020202020204" pitchFamily="34" charset="0"/>
              </a:rPr>
              <a:t>Substances</a:t>
            </a:r>
            <a:r>
              <a:rPr lang="de-DE" sz="2000" b="1" dirty="0">
                <a:solidFill>
                  <a:srgbClr val="3F3F3F"/>
                </a:solidFill>
                <a:latin typeface="Aptos" panose="020B0004020202020204" pitchFamily="34" charset="0"/>
              </a:rPr>
              <a:t> List, R</a:t>
            </a:r>
            <a:r>
              <a:rPr lang="de-DE" sz="2000" b="1" i="0" u="none" strike="noStrike" cap="none" dirty="0">
                <a:solidFill>
                  <a:srgbClr val="3F3F3F"/>
                </a:solidFill>
                <a:latin typeface="Aptos" panose="020B0004020202020204" pitchFamily="34" charset="0"/>
                <a:sym typeface="Arial"/>
              </a:rPr>
              <a:t>SL)</a:t>
            </a:r>
            <a:r>
              <a:rPr lang="de-DE" sz="2000" b="0" i="0" u="none" strike="noStrike" cap="none" dirty="0">
                <a:solidFill>
                  <a:srgbClr val="3F3F3F"/>
                </a:solidFill>
                <a:latin typeface="Aptos" panose="020B0004020202020204" pitchFamily="34" charset="0"/>
                <a:sym typeface="Arial"/>
              </a:rPr>
              <a:t>, Kommunikation mit Produktionsstätten, Überwachung der Einhaltung (Produkte und Standorte) und Prüfung durch </a:t>
            </a:r>
            <a:r>
              <a:rPr lang="de-DE" sz="2000" b="1" i="0" u="none" strike="noStrike" cap="none" dirty="0">
                <a:solidFill>
                  <a:srgbClr val="3F3F3F"/>
                </a:solidFill>
                <a:latin typeface="Aptos" panose="020B0004020202020204" pitchFamily="34" charset="0"/>
                <a:sym typeface="Arial"/>
              </a:rPr>
              <a:t>akkreditierte Stellen.</a:t>
            </a:r>
            <a:endParaRPr dirty="0">
              <a:latin typeface="Aptos" panose="020B0004020202020204" pitchFamily="34" charset="0"/>
            </a:endParaRPr>
          </a:p>
        </p:txBody>
      </p:sp>
      <p:sp>
        <p:nvSpPr>
          <p:cNvPr id="188" name="Google Shape;188;p38"/>
          <p:cNvSpPr txBox="1"/>
          <p:nvPr/>
        </p:nvSpPr>
        <p:spPr>
          <a:xfrm>
            <a:off x="985214" y="3061302"/>
            <a:ext cx="832302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1" i="0" u="none" strike="noStrike" cap="none" dirty="0">
                <a:solidFill>
                  <a:srgbClr val="397D88"/>
                </a:solidFill>
                <a:latin typeface="Aptos" panose="020B0004020202020204" pitchFamily="34" charset="0"/>
                <a:sym typeface="Arial"/>
              </a:rPr>
              <a:t>Bieter müssen Ressourcen, Fachwissen und dokumentierte Systeme für folgende Bereiche nachweisen:</a:t>
            </a:r>
            <a:endParaRPr sz="1800" b="0" i="0" u="none" strike="noStrike" cap="none" dirty="0">
              <a:solidFill>
                <a:srgbClr val="397D88"/>
              </a:solidFill>
              <a:latin typeface="Aptos" panose="020B0004020202020204" pitchFamily="34" charset="0"/>
              <a:sym typeface="Arial"/>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3842</Words>
  <Application>Microsoft Macintosh PowerPoint</Application>
  <PresentationFormat>Breitbild</PresentationFormat>
  <Paragraphs>405</Paragraphs>
  <Slides>50</Slides>
  <Notes>50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50</vt:i4>
      </vt:variant>
    </vt:vector>
  </HeadingPairs>
  <TitlesOfParts>
    <vt:vector size="58" baseType="lpstr">
      <vt:lpstr>Aptos Serif</vt:lpstr>
      <vt:lpstr>Play</vt:lpstr>
      <vt:lpstr>Courier New</vt:lpstr>
      <vt:lpstr>Arial</vt:lpstr>
      <vt:lpstr>Roboto</vt:lpstr>
      <vt:lpstr>Aptos</vt:lpstr>
      <vt:lpstr>Calibri</vt:lpstr>
      <vt:lpstr>Benutzerdefiniert</vt:lpstr>
      <vt:lpstr>PowerPoint-Präsentation</vt:lpstr>
      <vt:lpstr>Agenda</vt:lpstr>
      <vt:lpstr>Agenda – Textilien &amp; Leder</vt:lpstr>
      <vt:lpstr>1. Auswirkungen der Textil- und Lederproduktion </vt:lpstr>
      <vt:lpstr>1. Auswirkungen der Textil- und Lederproduktion </vt:lpstr>
      <vt:lpstr>2. Strategische Ziele für eine nachhaltige Beschaffung</vt:lpstr>
      <vt:lpstr>2. Strategische Ziele für eine nachhaltige Beschaffung</vt:lpstr>
      <vt:lpstr>3. EU-GPP-Kriterien für Textilien und Leder  </vt:lpstr>
      <vt:lpstr>3. EU-GPP-Kriterien für Textilien  und Leder</vt:lpstr>
      <vt:lpstr>3. EU-GPP-Kriterien für Textilien und Leder</vt:lpstr>
      <vt:lpstr>3. EU-GPP-Kriterien für Textilien und Leder</vt:lpstr>
      <vt:lpstr>3. EU-GPP-Kriterien für Textilien und Leder</vt:lpstr>
      <vt:lpstr>3. EU-GPP-Kriterien für Textilien und Leder</vt:lpstr>
      <vt:lpstr>Soziale Kriterien</vt:lpstr>
      <vt:lpstr>4. Einhaltung der ILO Kernarbeitsnormen</vt:lpstr>
      <vt:lpstr>4. Nachweis der Einhaltung</vt:lpstr>
      <vt:lpstr>4. Nachweis der Einhaltung</vt:lpstr>
      <vt:lpstr>Quellen</vt:lpstr>
      <vt:lpstr>Agenda – IKT-Ausstattung </vt:lpstr>
      <vt:lpstr>1. Auswirkungen auf Umwelt und Gesellschaft von IKT-Geräten  </vt:lpstr>
      <vt:lpstr>1. Auswirkungen auf Umwelt und Gesellschaft von IKT-Geräten  </vt:lpstr>
      <vt:lpstr>2. Strategische Ziele für eine nachhaltige Beschaffung</vt:lpstr>
      <vt:lpstr>2. Strategische Ziele für eine nachhaltige Beschaffung</vt:lpstr>
      <vt:lpstr>3. EU-GPP-Kriterien für IKT-Ausrüstung  </vt:lpstr>
      <vt:lpstr>3. EU-GPP-Kriterien für Computer, Monitore, Tablets und Smartphones</vt:lpstr>
      <vt:lpstr>3. EU-GPP-Kriterien für Rechenzentren, Serverräume und Cloud-Dienste</vt:lpstr>
      <vt:lpstr>4. Soziale Kriterien</vt:lpstr>
      <vt:lpstr>4. Nachweise I </vt:lpstr>
      <vt:lpstr>4. Nachweise II </vt:lpstr>
      <vt:lpstr>Quellen</vt:lpstr>
      <vt:lpstr>Agenda – Reinigungsmittel und -dienstleistungen </vt:lpstr>
      <vt:lpstr>1. Auswirkungen auf Umwelt und Gesellschaft von Reinigungsmittel und -dienstleistungen  </vt:lpstr>
      <vt:lpstr>1. Auswirkungen auf Umwelt und Gesellschaft von Reinigungsmittel und -dienstleistungen  </vt:lpstr>
      <vt:lpstr>2. Strategische Ziele für eine nachhaltige Beschaffung</vt:lpstr>
      <vt:lpstr>2. Strategische Ziele für eine nachhaltige Beschaffung</vt:lpstr>
      <vt:lpstr>3. EU-GPP-Kriterien für Gebäudereinigungs- dienste  </vt:lpstr>
      <vt:lpstr>3. EU-GPP-Kriterien für Gebäudereinigungsdienste</vt:lpstr>
      <vt:lpstr>3. EU-GPP-Kriterien für Gebäudereinigungsdienste</vt:lpstr>
      <vt:lpstr>3. EU-GPP-Kriterien für Gebäudereinigungsdienste</vt:lpstr>
      <vt:lpstr>Quellen</vt:lpstr>
      <vt:lpstr>Agenda – Büromaterial </vt:lpstr>
      <vt:lpstr>1. Auswirkungen von Büromaterial </vt:lpstr>
      <vt:lpstr>1. Umwelterträglichkeit von Büromaterial  </vt:lpstr>
      <vt:lpstr>2. Strategische Ziele für eine nachhaltige Beschaffung </vt:lpstr>
      <vt:lpstr>3. Kriterien für Büromaterial </vt:lpstr>
      <vt:lpstr>3. Nachfüllbarkeit und Zerlegbarkeit </vt:lpstr>
      <vt:lpstr>3. Büroverbrauchsmaterialien aus Kunststoff </vt:lpstr>
      <vt:lpstr>3. Anforderungen an Holz </vt:lpstr>
      <vt:lpstr>3. Anforderungen Papier und Karton </vt:lpstr>
      <vt:lpstr>Vielen Dank!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Henrieta Winklhofer</cp:lastModifiedBy>
  <cp:revision>1</cp:revision>
  <dcterms:created xsi:type="dcterms:W3CDTF">2024-09-16T10:50:40Z</dcterms:created>
  <dcterms:modified xsi:type="dcterms:W3CDTF">2026-04-30T07:48:32Z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0x010100255B8ECBF0E41D4F84283CBD4EE3A7A4</vt:lpwstr>
  </property>
  <property fmtid="{D5CDD505-2E9C-101B-9397-08002B2CF9AE}" pid="3" name="MediaServiceImageTags">
    <vt:lpwstr/>
  </property>
</Properties>
</file>