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embeddedFontLst>
    <p:embeddedFont>
      <p:font typeface="Aptos Serif" panose="02020604070405020304" pitchFamily="18" charset="0"/>
      <p:regular r:id="rId34"/>
      <p:bold r:id="rId35"/>
      <p:italic r:id="rId36"/>
      <p:boldItalic r:id="rId37"/>
    </p:embeddedFont>
    <p:embeddedFont>
      <p:font typeface="Play"/>
      <p:regular r:id="rId38"/>
      <p:bold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0" roundtripDataSignature="AMtx7mjuQi5Mktht9JKdfZGY4NYuzcuXw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vien Füh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/>
    <p:restoredTop sz="94718"/>
  </p:normalViewPr>
  <p:slideViewPr>
    <p:cSldViewPr snapToGrid="0">
      <p:cViewPr varScale="1">
        <p:scale>
          <a:sx n="113" d="100"/>
          <a:sy n="113" d="100"/>
        </p:scale>
        <p:origin x="4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customschemas.google.com/relationships/presentationmetadata" Target="meta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haeller\Desktop\Grafik%20Vergleich%20Allzweckreinige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AT" sz="1800" b="0" i="0" u="none" strike="noStrike" baseline="0" dirty="0">
                <a:effectLst/>
                <a:latin typeface="Aptos" panose="020B0004020202020204" pitchFamily="34" charset="0"/>
              </a:rPr>
              <a:t>Umweltwirkungen von 1.000 kg Kopierpapier, </a:t>
            </a:r>
            <a:br>
              <a:rPr lang="de-AT" sz="1800" b="0" i="0" u="none" strike="noStrike" baseline="0" dirty="0">
                <a:effectLst/>
                <a:latin typeface="Aptos" panose="020B0004020202020204" pitchFamily="34" charset="0"/>
              </a:rPr>
            </a:br>
            <a:r>
              <a:rPr lang="de-AT" sz="1800" b="0" i="0" u="none" strike="noStrike" baseline="0" dirty="0">
                <a:effectLst/>
                <a:latin typeface="Aptos" panose="020B0004020202020204" pitchFamily="34" charset="0"/>
              </a:rPr>
              <a:t>Vergleich Papier aus Primärfasern und Recyclingpapier</a:t>
            </a:r>
            <a:r>
              <a:rPr lang="de-AT" sz="1800" b="0" i="0" u="none" strike="noStrike" baseline="0" dirty="0">
                <a:latin typeface="Aptos" panose="020B0004020202020204" pitchFamily="34" charset="0"/>
              </a:rPr>
              <a:t> </a:t>
            </a:r>
            <a:endParaRPr lang="de-AT" sz="1800" dirty="0">
              <a:latin typeface="Aptos" panose="020B0004020202020204" pitchFamily="34" charset="0"/>
            </a:endParaRPr>
          </a:p>
        </c:rich>
      </c:tx>
      <c:layout>
        <c:manualLayout>
          <c:xMode val="edge"/>
          <c:yMode val="edge"/>
          <c:x val="0.23324726952990527"/>
          <c:y val="6.674128969172970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AT"/>
        </a:p>
      </c:txPr>
    </c:title>
    <c:autoTitleDeleted val="0"/>
    <c:plotArea>
      <c:layout>
        <c:manualLayout>
          <c:layoutTarget val="inner"/>
          <c:xMode val="edge"/>
          <c:yMode val="edge"/>
          <c:x val="8.7629267161794061E-2"/>
          <c:y val="0.24350506384852483"/>
          <c:w val="0.88345380329036138"/>
          <c:h val="0.553970119653141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Tabelle1!$K$3</c:f>
              <c:strCache>
                <c:ptCount val="1"/>
                <c:pt idx="0">
                  <c:v>Primärfaser Durchschnitt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Tabelle1!$J$4:$J$6</c:f>
              <c:strCache>
                <c:ptCount val="3"/>
                <c:pt idx="0">
                  <c:v>Klimawandel</c:v>
                </c:pt>
                <c:pt idx="1">
                  <c:v>Versauerung</c:v>
                </c:pt>
                <c:pt idx="2">
                  <c:v>Feinstaub</c:v>
                </c:pt>
              </c:strCache>
            </c:strRef>
          </c:cat>
          <c:val>
            <c:numRef>
              <c:f>Tabelle1!$K$4:$K$6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F6-4C73-AA12-73228C2E95DB}"/>
            </c:ext>
          </c:extLst>
        </c:ser>
        <c:ser>
          <c:idx val="1"/>
          <c:order val="1"/>
          <c:tx>
            <c:strRef>
              <c:f>Tabelle1!$L$3</c:f>
              <c:strCache>
                <c:ptCount val="1"/>
                <c:pt idx="0">
                  <c:v>Recyclingfaser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Tabelle1!$J$4:$J$6</c:f>
              <c:strCache>
                <c:ptCount val="3"/>
                <c:pt idx="0">
                  <c:v>Klimawandel</c:v>
                </c:pt>
                <c:pt idx="1">
                  <c:v>Versauerung</c:v>
                </c:pt>
                <c:pt idx="2">
                  <c:v>Feinstaub</c:v>
                </c:pt>
              </c:strCache>
            </c:strRef>
          </c:cat>
          <c:val>
            <c:numRef>
              <c:f>Tabelle1!$L$4:$L$6</c:f>
              <c:numCache>
                <c:formatCode>0%</c:formatCode>
                <c:ptCount val="3"/>
                <c:pt idx="0">
                  <c:v>0.85</c:v>
                </c:pt>
                <c:pt idx="1">
                  <c:v>0.62</c:v>
                </c:pt>
                <c:pt idx="2">
                  <c:v>0.56000000000000005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F6-4C73-AA12-73228C2E95D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86495536"/>
        <c:axId val="1186493616"/>
      </c:barChart>
      <c:catAx>
        <c:axId val="118649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de-DE"/>
          </a:p>
        </c:txPr>
        <c:crossAx val="1186493616"/>
        <c:crosses val="autoZero"/>
        <c:auto val="1"/>
        <c:lblAlgn val="ctr"/>
        <c:lblOffset val="100"/>
        <c:noMultiLvlLbl val="0"/>
      </c:catAx>
      <c:valAx>
        <c:axId val="118649361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de-DE"/>
          </a:p>
        </c:txPr>
        <c:crossAx val="1186495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373970209559767"/>
          <c:y val="0.89927292774004308"/>
          <c:w val="0.51252038881575135"/>
          <c:h val="7.43069929997191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5-07-14T11:03:50.788" idx="1">
    <p:pos x="6000" y="0"/>
    <p:text>Hier vielleicht tatsächlich ein Beispiel nennen? Möbel?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ommentPostId="AAABnVr3KlQ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6ef4af8784_1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g36ef4af8784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1" name="Google Shape;201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2" name="Google Shape;202;p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0" name="Google Shape;220;p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7" name="Google Shape;237;p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6ef4af8784_1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g36ef4af8784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6ef4af8784_1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g36ef4af8784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2" name="Google Shape;282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3" name="Google Shape;283;p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" name="Google Shape;290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1" name="Google Shape;291;p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0" name="Google Shape;300;p4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6ef4af8784_1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g36ef4af8784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6ef4af8784_1_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g36ef4af8784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8" name="Google Shape;328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p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8" name="Google Shape;348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1200">
                <a:solidFill>
                  <a:srgbClr val="323F4F"/>
                </a:solidFill>
              </a:rPr>
              <a:t>Quelle Bild: Ecolab https://de-at.ecolab.com/offerings/liquid-dishmachine-products/professional-dishwasher-liquid-rinse-aids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9" name="Google Shape;349;p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3" name="Google Shape;123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6ef4af8784_1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g36ef4af8784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2" name="Google Shape;372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8" name="Google Shape;148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1">
  <p:cSld name="Titel 1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/>
          <p:nvPr/>
        </p:nvSpPr>
        <p:spPr>
          <a:xfrm rot="10800000">
            <a:off x="332000" y="4831776"/>
            <a:ext cx="4356925" cy="4052448"/>
          </a:xfrm>
          <a:prstGeom prst="pie">
            <a:avLst>
              <a:gd name="adj1" fmla="val 0"/>
              <a:gd name="adj2" fmla="val 1080160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7"/>
          <p:cNvSpPr txBox="1"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8" name="Google Shape;18;p17"/>
          <p:cNvCxnSpPr/>
          <p:nvPr/>
        </p:nvCxnSpPr>
        <p:spPr>
          <a:xfrm>
            <a:off x="6309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" name="Google Shape;19;p17"/>
          <p:cNvSpPr/>
          <p:nvPr/>
        </p:nvSpPr>
        <p:spPr>
          <a:xfrm rot="10800000">
            <a:off x="-1304496" y="5613097"/>
            <a:ext cx="2624490" cy="2489806"/>
          </a:xfrm>
          <a:prstGeom prst="pie">
            <a:avLst>
              <a:gd name="adj1" fmla="val 5413995"/>
              <a:gd name="adj2" fmla="val 10826281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7"/>
          <p:cNvSpPr/>
          <p:nvPr/>
        </p:nvSpPr>
        <p:spPr>
          <a:xfrm rot="-5400000">
            <a:off x="-1055890" y="818688"/>
            <a:ext cx="2127278" cy="2127278"/>
          </a:xfrm>
          <a:prstGeom prst="pie">
            <a:avLst>
              <a:gd name="adj1" fmla="val 0"/>
              <a:gd name="adj2" fmla="val 1085180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inhalt und Tabelle">
  <p:cSld name="Titelinhalt und Tabelle">
    <p:bg>
      <p:bgPr>
        <a:solidFill>
          <a:schemeClr val="l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6"/>
          <p:cNvSpPr txBox="1">
            <a:spLocks noGrp="1"/>
          </p:cNvSpPr>
          <p:nvPr>
            <p:ph type="title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3" name="Google Shape;83;p26"/>
          <p:cNvCxnSpPr/>
          <p:nvPr/>
        </p:nvCxnSpPr>
        <p:spPr>
          <a:xfrm>
            <a:off x="3670935" y="631317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4" name="Google Shape;84;p26"/>
          <p:cNvSpPr txBox="1">
            <a:spLocks noGrp="1"/>
          </p:cNvSpPr>
          <p:nvPr>
            <p:ph type="body" idx="1"/>
          </p:nvPr>
        </p:nvSpPr>
        <p:spPr>
          <a:xfrm>
            <a:off x="603885" y="584005"/>
            <a:ext cx="2825115" cy="399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6"/>
          <p:cNvSpPr txBox="1">
            <a:spLocks noGrp="1"/>
          </p:cNvSpPr>
          <p:nvPr>
            <p:ph type="body" idx="2"/>
          </p:nvPr>
        </p:nvSpPr>
        <p:spPr>
          <a:xfrm>
            <a:off x="3670934" y="584005"/>
            <a:ext cx="7926705" cy="399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6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87" name="Google Shape;87;p26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8" name="Google Shape;88;p26"/>
          <p:cNvGrpSpPr/>
          <p:nvPr/>
        </p:nvGrpSpPr>
        <p:grpSpPr>
          <a:xfrm rot="-5400000">
            <a:off x="-1340601" y="4196010"/>
            <a:ext cx="3053166" cy="2270813"/>
            <a:chOff x="4881398" y="2159825"/>
            <a:chExt cx="3881604" cy="2778984"/>
          </a:xfrm>
        </p:grpSpPr>
        <p:sp>
          <p:nvSpPr>
            <p:cNvPr id="89" name="Google Shape;89;p26"/>
            <p:cNvSpPr/>
            <p:nvPr/>
          </p:nvSpPr>
          <p:spPr>
            <a:xfrm>
              <a:off x="6424812" y="2159825"/>
              <a:ext cx="2338190" cy="2338190"/>
            </a:xfrm>
            <a:prstGeom prst="pie">
              <a:avLst>
                <a:gd name="adj1" fmla="val 0"/>
                <a:gd name="adj2" fmla="val 1079561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6"/>
            <p:cNvSpPr/>
            <p:nvPr/>
          </p:nvSpPr>
          <p:spPr>
            <a:xfrm>
              <a:off x="4881398" y="2622831"/>
              <a:ext cx="1393345" cy="1412178"/>
            </a:xfrm>
            <a:prstGeom prst="pie">
              <a:avLst>
                <a:gd name="adj1" fmla="val 0"/>
                <a:gd name="adj2" fmla="val 10851802"/>
              </a:avLst>
            </a:prstGeom>
            <a:solidFill>
              <a:srgbClr val="64B1B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6"/>
            <p:cNvSpPr/>
            <p:nvPr/>
          </p:nvSpPr>
          <p:spPr>
            <a:xfrm>
              <a:off x="5871703" y="4132729"/>
              <a:ext cx="806080" cy="80608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zwei Inhalte">
  <p:cSld name="Titel und zwei Inhalte"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7"/>
          <p:cNvSpPr txBox="1">
            <a:spLocks noGrp="1"/>
          </p:cNvSpPr>
          <p:nvPr>
            <p:ph type="title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4" name="Google Shape;94;p27"/>
          <p:cNvCxnSpPr/>
          <p:nvPr/>
        </p:nvCxnSpPr>
        <p:spPr>
          <a:xfrm>
            <a:off x="594360" y="214884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5" name="Google Shape;95;p27"/>
          <p:cNvSpPr txBox="1">
            <a:spLocks noGrp="1"/>
          </p:cNvSpPr>
          <p:nvPr>
            <p:ph type="body" idx="1"/>
          </p:nvPr>
        </p:nvSpPr>
        <p:spPr>
          <a:xfrm>
            <a:off x="595523" y="2676525"/>
            <a:ext cx="5746750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27"/>
          <p:cNvSpPr txBox="1">
            <a:spLocks noGrp="1"/>
          </p:cNvSpPr>
          <p:nvPr>
            <p:ph type="body" idx="2"/>
          </p:nvPr>
        </p:nvSpPr>
        <p:spPr>
          <a:xfrm>
            <a:off x="7620000" y="2676525"/>
            <a:ext cx="3947160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•"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27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7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99" name="Google Shape;99;p27"/>
          <p:cNvSpPr/>
          <p:nvPr/>
        </p:nvSpPr>
        <p:spPr>
          <a:xfrm>
            <a:off x="9879382" y="-1169095"/>
            <a:ext cx="2338190" cy="2338190"/>
          </a:xfrm>
          <a:prstGeom prst="pie">
            <a:avLst>
              <a:gd name="adj1" fmla="val 0"/>
              <a:gd name="adj2" fmla="val 1079561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7"/>
          <p:cNvSpPr/>
          <p:nvPr/>
        </p:nvSpPr>
        <p:spPr>
          <a:xfrm>
            <a:off x="8335968" y="-706089"/>
            <a:ext cx="1393345" cy="1412178"/>
          </a:xfrm>
          <a:prstGeom prst="pie">
            <a:avLst>
              <a:gd name="adj1" fmla="val 0"/>
              <a:gd name="adj2" fmla="val 10851802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7"/>
          <p:cNvSpPr/>
          <p:nvPr/>
        </p:nvSpPr>
        <p:spPr>
          <a:xfrm>
            <a:off x="9762833" y="493293"/>
            <a:ext cx="806080" cy="806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nanzierung">
  <p:cSld name="Finanzierung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9"/>
          <p:cNvSpPr txBox="1">
            <a:spLocks noGrp="1"/>
          </p:cNvSpPr>
          <p:nvPr>
            <p:ph type="body" idx="1"/>
          </p:nvPr>
        </p:nvSpPr>
        <p:spPr>
          <a:xfrm>
            <a:off x="2179161" y="3113786"/>
            <a:ext cx="4749959" cy="2036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4" name="Google Shape;104;p29" descr="Ein Bild, das Screenshot, Schrift, Text, Electric Blue (Farbe)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41071" y="2129065"/>
            <a:ext cx="3150689" cy="872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1">
  <p:cSld name="Agenda 1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/>
          <p:nvPr/>
        </p:nvSpPr>
        <p:spPr>
          <a:xfrm>
            <a:off x="9879382" y="-1169095"/>
            <a:ext cx="2338190" cy="2338190"/>
          </a:xfrm>
          <a:prstGeom prst="pie">
            <a:avLst>
              <a:gd name="adj1" fmla="val 0"/>
              <a:gd name="adj2" fmla="val 1079561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8"/>
          <p:cNvSpPr txBox="1"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body" idx="1"/>
          </p:nvPr>
        </p:nvSpPr>
        <p:spPr>
          <a:xfrm>
            <a:off x="594359" y="2281918"/>
            <a:ext cx="6787747" cy="3708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>
            <a:lvl1pPr marL="457200" lvl="0" indent="-228600" algn="l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  <a:defRPr sz="2400" b="1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7" name="Google Shape;27;p18"/>
          <p:cNvCxnSpPr/>
          <p:nvPr/>
        </p:nvCxnSpPr>
        <p:spPr>
          <a:xfrm>
            <a:off x="594360" y="2148840"/>
            <a:ext cx="2130552" cy="0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" name="Google Shape;28;p18"/>
          <p:cNvSpPr/>
          <p:nvPr/>
        </p:nvSpPr>
        <p:spPr>
          <a:xfrm>
            <a:off x="8076007" y="-706089"/>
            <a:ext cx="1393345" cy="1412178"/>
          </a:xfrm>
          <a:prstGeom prst="pie">
            <a:avLst>
              <a:gd name="adj1" fmla="val 0"/>
              <a:gd name="adj2" fmla="val 10851802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8"/>
          <p:cNvSpPr/>
          <p:nvPr/>
        </p:nvSpPr>
        <p:spPr>
          <a:xfrm>
            <a:off x="9723419" y="301731"/>
            <a:ext cx="846741" cy="808715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zwei Inhalte 2">
  <p:cSld name="Titel und zwei Inhalte 2"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3"/>
          <p:cNvSpPr txBox="1"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3"/>
          <p:cNvSpPr txBox="1">
            <a:spLocks noGrp="1"/>
          </p:cNvSpPr>
          <p:nvPr>
            <p:ph type="body" idx="1"/>
          </p:nvPr>
        </p:nvSpPr>
        <p:spPr>
          <a:xfrm>
            <a:off x="594360" y="2676525"/>
            <a:ext cx="4490827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body" idx="2"/>
          </p:nvPr>
        </p:nvSpPr>
        <p:spPr>
          <a:xfrm>
            <a:off x="5881898" y="2676525"/>
            <a:ext cx="4490827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3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6" name="Google Shape;36;p23"/>
          <p:cNvCxnSpPr/>
          <p:nvPr/>
        </p:nvCxnSpPr>
        <p:spPr>
          <a:xfrm>
            <a:off x="594360" y="214884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7" name="Google Shape;37;p23"/>
          <p:cNvSpPr/>
          <p:nvPr/>
        </p:nvSpPr>
        <p:spPr>
          <a:xfrm>
            <a:off x="9879382" y="-1169095"/>
            <a:ext cx="2338190" cy="2338190"/>
          </a:xfrm>
          <a:prstGeom prst="pie">
            <a:avLst>
              <a:gd name="adj1" fmla="val 0"/>
              <a:gd name="adj2" fmla="val 10795612"/>
            </a:avLst>
          </a:prstGeom>
          <a:solidFill>
            <a:srgbClr val="AFD7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3"/>
          <p:cNvSpPr/>
          <p:nvPr/>
        </p:nvSpPr>
        <p:spPr>
          <a:xfrm>
            <a:off x="8335968" y="-706089"/>
            <a:ext cx="1393345" cy="1412178"/>
          </a:xfrm>
          <a:prstGeom prst="pie">
            <a:avLst>
              <a:gd name="adj1" fmla="val 0"/>
              <a:gd name="adj2" fmla="val 1085180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3"/>
          <p:cNvSpPr/>
          <p:nvPr/>
        </p:nvSpPr>
        <p:spPr>
          <a:xfrm>
            <a:off x="9624160" y="313424"/>
            <a:ext cx="1157486" cy="11574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inhalt und Bild">
  <p:cSld name="Titelinhalt und Bild">
    <p:bg>
      <p:bgPr>
        <a:solidFill>
          <a:schemeClr val="l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5"/>
          <p:cNvSpPr txBox="1">
            <a:spLocks noGrp="1"/>
          </p:cNvSpPr>
          <p:nvPr>
            <p:ph type="title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body" idx="1"/>
          </p:nvPr>
        </p:nvSpPr>
        <p:spPr>
          <a:xfrm>
            <a:off x="594360" y="3279579"/>
            <a:ext cx="5044440" cy="299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43" name="Google Shape;43;p25"/>
          <p:cNvCxnSpPr/>
          <p:nvPr/>
        </p:nvCxnSpPr>
        <p:spPr>
          <a:xfrm>
            <a:off x="594360" y="2997459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" name="Google Shape;44;p25"/>
          <p:cNvSpPr>
            <a:spLocks noGrp="1"/>
          </p:cNvSpPr>
          <p:nvPr>
            <p:ph type="pic" idx="2"/>
          </p:nvPr>
        </p:nvSpPr>
        <p:spPr>
          <a:xfrm flipH="1">
            <a:off x="6733505" y="0"/>
            <a:ext cx="5458495" cy="6858000"/>
          </a:xfrm>
          <a:prstGeom prst="flowChartDelay">
            <a:avLst/>
          </a:prstGeom>
          <a:solidFill>
            <a:srgbClr val="87C3CD"/>
          </a:solidFill>
          <a:ln>
            <a:noFill/>
          </a:ln>
        </p:spPr>
      </p:sp>
      <p:sp>
        <p:nvSpPr>
          <p:cNvPr id="45" name="Google Shape;45;p25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elle 2">
  <p:cSld name="Tabelle 2">
    <p:bg>
      <p:bgPr>
        <a:solidFill>
          <a:schemeClr val="lt1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8"/>
          <p:cNvSpPr txBox="1">
            <a:spLocks noGrp="1"/>
          </p:cNvSpPr>
          <p:nvPr>
            <p:ph type="title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8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50" name="Google Shape;50;p28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51" name="Google Shape;51;p28"/>
          <p:cNvCxnSpPr/>
          <p:nvPr/>
        </p:nvCxnSpPr>
        <p:spPr>
          <a:xfrm>
            <a:off x="594360" y="214884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3">
  <p:cSld name="Titel 3">
    <p:bg>
      <p:bgPr>
        <a:solidFill>
          <a:schemeClr val="lt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0"/>
          <p:cNvSpPr txBox="1">
            <a:spLocks noGrp="1"/>
          </p:cNvSpPr>
          <p:nvPr>
            <p:ph type="ctrTitle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0"/>
          <p:cNvSpPr txBox="1">
            <a:spLocks noGrp="1"/>
          </p:cNvSpPr>
          <p:nvPr>
            <p:ph type="body" idx="1"/>
          </p:nvPr>
        </p:nvSpPr>
        <p:spPr>
          <a:xfrm>
            <a:off x="594360" y="4549552"/>
            <a:ext cx="548640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b="1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2pPr>
            <a:lvl3pPr marL="1371600" lvl="2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3pPr>
            <a:lvl4pPr marL="1828800" lvl="3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4pPr>
            <a:lvl5pPr marL="2286000" lvl="4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55" name="Google Shape;55;p20"/>
          <p:cNvCxnSpPr/>
          <p:nvPr/>
        </p:nvCxnSpPr>
        <p:spPr>
          <a:xfrm>
            <a:off x="594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6" name="Google Shape;56;p20"/>
          <p:cNvSpPr/>
          <p:nvPr/>
        </p:nvSpPr>
        <p:spPr>
          <a:xfrm>
            <a:off x="10879755" y="-1244903"/>
            <a:ext cx="2624490" cy="2489806"/>
          </a:xfrm>
          <a:prstGeom prst="pie">
            <a:avLst>
              <a:gd name="adj1" fmla="val 5413995"/>
              <a:gd name="adj2" fmla="val 1082628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20"/>
          <p:cNvSpPr/>
          <p:nvPr/>
        </p:nvSpPr>
        <p:spPr>
          <a:xfrm>
            <a:off x="6210036" y="-1896488"/>
            <a:ext cx="3792975" cy="3792975"/>
          </a:xfrm>
          <a:prstGeom prst="pie">
            <a:avLst>
              <a:gd name="adj1" fmla="val 0"/>
              <a:gd name="adj2" fmla="val 1085180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0"/>
          <p:cNvSpPr/>
          <p:nvPr/>
        </p:nvSpPr>
        <p:spPr>
          <a:xfrm rot="5400000">
            <a:off x="10295512" y="1532512"/>
            <a:ext cx="3792975" cy="3792975"/>
          </a:xfrm>
          <a:prstGeom prst="pie">
            <a:avLst>
              <a:gd name="adj1" fmla="val 0"/>
              <a:gd name="adj2" fmla="val 10837603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2">
  <p:cSld name="Titel 2"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1"/>
          <p:cNvSpPr txBox="1">
            <a:spLocks noGrp="1"/>
          </p:cNvSpPr>
          <p:nvPr>
            <p:ph type="ctrTitle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body" idx="1"/>
          </p:nvPr>
        </p:nvSpPr>
        <p:spPr>
          <a:xfrm>
            <a:off x="6299835" y="4568602"/>
            <a:ext cx="548640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b="1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2pPr>
            <a:lvl3pPr marL="1371600" lvl="2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3pPr>
            <a:lvl4pPr marL="1828800" lvl="3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4pPr>
            <a:lvl5pPr marL="2286000" lvl="4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2" name="Google Shape;62;p21"/>
          <p:cNvCxnSpPr/>
          <p:nvPr/>
        </p:nvCxnSpPr>
        <p:spPr>
          <a:xfrm>
            <a:off x="6309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0" y="-11113"/>
            <a:ext cx="5628068" cy="6858000"/>
          </a:xfrm>
          <a:prstGeom prst="flowChartDelay">
            <a:avLst/>
          </a:prstGeom>
          <a:solidFill>
            <a:srgbClr val="87C3CD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">
  <p:cSld name="Titel">
    <p:bg>
      <p:bgPr>
        <a:solidFill>
          <a:schemeClr val="l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2"/>
          <p:cNvSpPr txBox="1"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6" name="Google Shape;66;p22"/>
          <p:cNvCxnSpPr/>
          <p:nvPr/>
        </p:nvCxnSpPr>
        <p:spPr>
          <a:xfrm>
            <a:off x="6309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7" name="Google Shape;67;p22"/>
          <p:cNvSpPr txBox="1">
            <a:spLocks noGrp="1"/>
          </p:cNvSpPr>
          <p:nvPr>
            <p:ph type="body" idx="1"/>
          </p:nvPr>
        </p:nvSpPr>
        <p:spPr>
          <a:xfrm>
            <a:off x="6309905" y="4549552"/>
            <a:ext cx="548640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b="1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2pPr>
            <a:lvl3pPr marL="1371600" lvl="2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3pPr>
            <a:lvl4pPr marL="1828800" lvl="3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4pPr>
            <a:lvl5pPr marL="2286000" lvl="4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22"/>
          <p:cNvSpPr/>
          <p:nvPr/>
        </p:nvSpPr>
        <p:spPr>
          <a:xfrm rot="-5400000">
            <a:off x="-1994302" y="2784058"/>
            <a:ext cx="3988604" cy="4143593"/>
          </a:xfrm>
          <a:prstGeom prst="pie">
            <a:avLst>
              <a:gd name="adj1" fmla="val 0"/>
              <a:gd name="adj2" fmla="val 1079561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22"/>
          <p:cNvSpPr/>
          <p:nvPr/>
        </p:nvSpPr>
        <p:spPr>
          <a:xfrm rot="10800000">
            <a:off x="1657654" y="5606713"/>
            <a:ext cx="2376839" cy="2502573"/>
          </a:xfrm>
          <a:prstGeom prst="pie">
            <a:avLst>
              <a:gd name="adj1" fmla="val 0"/>
              <a:gd name="adj2" fmla="val 10851802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2"/>
          <p:cNvSpPr/>
          <p:nvPr/>
        </p:nvSpPr>
        <p:spPr>
          <a:xfrm rot="-8153822">
            <a:off x="691437" y="2439793"/>
            <a:ext cx="1375053" cy="140689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 ">
  <p:cSld name="Titel und Inhalt ">
    <p:bg>
      <p:bgPr>
        <a:solidFill>
          <a:schemeClr val="lt1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4"/>
          <p:cNvSpPr txBox="1">
            <a:spLocks noGrp="1"/>
          </p:cNvSpPr>
          <p:nvPr>
            <p:ph type="title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3" name="Google Shape;73;p24"/>
          <p:cNvCxnSpPr/>
          <p:nvPr/>
        </p:nvCxnSpPr>
        <p:spPr>
          <a:xfrm>
            <a:off x="6347460" y="631317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>
            <a:off x="603885" y="457201"/>
            <a:ext cx="5198269" cy="230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AutoNum type="arabicPeriod"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AutoNum type="alphaLcPeriod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AutoNum type="arabicParenR"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None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AutoNum type="arabicPeriod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body" idx="2"/>
          </p:nvPr>
        </p:nvSpPr>
        <p:spPr>
          <a:xfrm>
            <a:off x="594360" y="2810595"/>
            <a:ext cx="5198269" cy="3319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/>
          <p:nvPr/>
        </p:nvSpPr>
        <p:spPr>
          <a:xfrm>
            <a:off x="8601559" y="-1416132"/>
            <a:ext cx="2848220" cy="2848220"/>
          </a:xfrm>
          <a:prstGeom prst="pie">
            <a:avLst>
              <a:gd name="adj1" fmla="val 0"/>
              <a:gd name="adj2" fmla="val 1079561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24"/>
          <p:cNvSpPr/>
          <p:nvPr/>
        </p:nvSpPr>
        <p:spPr>
          <a:xfrm>
            <a:off x="6179401" y="-908076"/>
            <a:ext cx="1807674" cy="1832107"/>
          </a:xfrm>
          <a:prstGeom prst="pie">
            <a:avLst>
              <a:gd name="adj1" fmla="val 0"/>
              <a:gd name="adj2" fmla="val 10851802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4"/>
          <p:cNvSpPr/>
          <p:nvPr/>
        </p:nvSpPr>
        <p:spPr>
          <a:xfrm>
            <a:off x="7827282" y="1627027"/>
            <a:ext cx="1307555" cy="1307555"/>
          </a:xfrm>
          <a:prstGeom prst="ellipse">
            <a:avLst/>
          </a:prstGeom>
          <a:solidFill>
            <a:srgbClr val="CBE2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body" idx="1"/>
          </p:nvPr>
        </p:nvSpPr>
        <p:spPr>
          <a:xfrm>
            <a:off x="594360" y="1825625"/>
            <a:ext cx="1100328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title"/>
          </p:nvPr>
        </p:nvSpPr>
        <p:spPr>
          <a:xfrm>
            <a:off x="594360" y="365125"/>
            <a:ext cx="1100328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14" name="Google Shape;14;p16" descr="Logo ProCure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0419633" y="5890912"/>
            <a:ext cx="1307555" cy="71385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jp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11" Type="http://schemas.openxmlformats.org/officeDocument/2006/relationships/image" Target="../media/image19.png"/><Relationship Id="rId5" Type="http://schemas.openxmlformats.org/officeDocument/2006/relationships/image" Target="../media/image13.jpg"/><Relationship Id="rId10" Type="http://schemas.openxmlformats.org/officeDocument/2006/relationships/image" Target="../media/image18.png"/><Relationship Id="rId4" Type="http://schemas.openxmlformats.org/officeDocument/2006/relationships/image" Target="../media/image12.jpg"/><Relationship Id="rId9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" descr="Ein Bild, das Text, Schrift, Screenshot, Grafiken enthält.&#10;&#10;Automatisch generierte Beschreibu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24224" y="4870612"/>
            <a:ext cx="5273749" cy="190429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"/>
          <p:cNvSpPr txBox="1"/>
          <p:nvPr/>
        </p:nvSpPr>
        <p:spPr>
          <a:xfrm>
            <a:off x="6215995" y="1504903"/>
            <a:ext cx="588210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 i="0" u="none" strike="noStrike" cap="none" dirty="0">
                <a:solidFill>
                  <a:srgbClr val="3F3F3F"/>
                </a:solidFill>
                <a:latin typeface="Aptos Serif" panose="02020604070405020304" pitchFamily="18" charset="0"/>
                <a:ea typeface="Play"/>
                <a:cs typeface="Aptos Serif" panose="02020604070405020304" pitchFamily="18" charset="0"/>
                <a:sym typeface="Play"/>
              </a:rPr>
              <a:t>Vorteile einer nachhaltigen Beschaffung und Informationen zu deren Umsetzung</a:t>
            </a:r>
            <a:endParaRPr sz="1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pic>
        <p:nvPicPr>
          <p:cNvPr id="112" name="Google Shape;112;p1" descr="Ein Bild, das Screenshot, Grafiken, Schrift, Grafikdesign enthält.&#10;&#10;Automatisch generierte Beschreibu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55002" y="2068287"/>
            <a:ext cx="3409143" cy="1861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fik 2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ED848DEA-C811-7C20-E8F7-7C4F5F88AB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27" y="4952434"/>
            <a:ext cx="4242506" cy="169700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6ef4af8784_1_7"/>
          <p:cNvSpPr txBox="1">
            <a:spLocks noGrp="1"/>
          </p:cNvSpPr>
          <p:nvPr>
            <p:ph type="ctrTitle"/>
          </p:nvPr>
        </p:nvSpPr>
        <p:spPr>
          <a:xfrm>
            <a:off x="6309904" y="411479"/>
            <a:ext cx="54864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</a:pPr>
            <a:r>
              <a:rPr lang="de-DE" sz="5400" dirty="0">
                <a:latin typeface="Aptos Serif" panose="02020604070405020304" pitchFamily="18" charset="0"/>
                <a:cs typeface="Aptos Serif" panose="02020604070405020304" pitchFamily="18" charset="0"/>
              </a:rPr>
              <a:t>Vier Möglichkeiten der Beschaffung</a:t>
            </a:r>
            <a:endParaRPr sz="54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6"/>
          <p:cNvSpPr txBox="1">
            <a:spLocks noGrp="1"/>
          </p:cNvSpPr>
          <p:nvPr>
            <p:ph type="title"/>
          </p:nvPr>
        </p:nvSpPr>
        <p:spPr>
          <a:xfrm>
            <a:off x="594360" y="987216"/>
            <a:ext cx="6835584" cy="23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Vier Möglichkeiten der Beschaffung</a:t>
            </a:r>
            <a:b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</a:br>
            <a:endParaRPr dirty="0">
              <a:solidFill>
                <a:schemeClr val="accent4"/>
              </a:solidFill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205" name="Google Shape;205;p36"/>
          <p:cNvSpPr txBox="1">
            <a:spLocks noGrp="1"/>
          </p:cNvSpPr>
          <p:nvPr>
            <p:ph type="body" idx="1"/>
          </p:nvPr>
        </p:nvSpPr>
        <p:spPr>
          <a:xfrm>
            <a:off x="381000" y="3205717"/>
            <a:ext cx="11430000" cy="30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de-DE" sz="2800" dirty="0">
                <a:latin typeface="Aptos" panose="020B0004020202020204" pitchFamily="34" charset="0"/>
              </a:rPr>
              <a:t>1. Beschaffung unterhalb der Schwelle für Ausschreibungen:</a:t>
            </a:r>
            <a:br>
              <a:rPr lang="de-DE" sz="2800" dirty="0">
                <a:latin typeface="Aptos" panose="020B0004020202020204" pitchFamily="34" charset="0"/>
              </a:rPr>
            </a:br>
            <a:r>
              <a:rPr lang="de-DE" sz="2800" dirty="0">
                <a:latin typeface="Aptos" panose="020B0004020202020204" pitchFamily="34" charset="0"/>
              </a:rPr>
              <a:t> Vereinfachte Verfahren</a:t>
            </a: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rPr lang="de-DE" sz="2800" dirty="0">
                <a:latin typeface="Aptos" panose="020B0004020202020204" pitchFamily="34" charset="0"/>
              </a:rPr>
              <a:t>2. Durchführung von Ausschreibungen</a:t>
            </a: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rPr lang="de-DE" sz="2800" dirty="0">
                <a:latin typeface="Aptos" panose="020B0004020202020204" pitchFamily="34" charset="0"/>
              </a:rPr>
              <a:t>3. Beschaffung über eine zentrale Beschaffungsstelle</a:t>
            </a: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ts val="2000"/>
              <a:buNone/>
            </a:pPr>
            <a:r>
              <a:rPr lang="de-DE" sz="2800" dirty="0">
                <a:latin typeface="Aptos" panose="020B0004020202020204" pitchFamily="34" charset="0"/>
              </a:rPr>
              <a:t>4. Gemeinsame Beschaffung mit anderen Gemeinden</a:t>
            </a:r>
            <a:endParaRPr dirty="0">
              <a:latin typeface="Aptos" panose="020B0004020202020204" pitchFamily="34" charset="0"/>
            </a:endParaRPr>
          </a:p>
        </p:txBody>
      </p:sp>
      <p:pic>
        <p:nvPicPr>
          <p:cNvPr id="206" name="Google Shape;206;p36" descr="Ein Bild, das Text, Kreis, Screenshot, Cartoon enthält.&#10;&#10;KI-generierte Inhalte können fehlerhaft sein."/>
          <p:cNvPicPr preferRelativeResize="0"/>
          <p:nvPr/>
        </p:nvPicPr>
        <p:blipFill rotWithShape="1">
          <a:blip r:embed="rId3">
            <a:alphaModFix/>
          </a:blip>
          <a:srcRect t="20698" b="22659"/>
          <a:stretch/>
        </p:blipFill>
        <p:spPr>
          <a:xfrm>
            <a:off x="6413500" y="206234"/>
            <a:ext cx="5689600" cy="3222766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6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7"/>
          <p:cNvSpPr txBox="1">
            <a:spLocks noGrp="1"/>
          </p:cNvSpPr>
          <p:nvPr>
            <p:ph type="title"/>
          </p:nvPr>
        </p:nvSpPr>
        <p:spPr>
          <a:xfrm>
            <a:off x="594358" y="368441"/>
            <a:ext cx="10664191" cy="23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1. Beschaffung unterhalb der Schwelle für Ausschreibungen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213" name="Google Shape;213;p37"/>
          <p:cNvSpPr txBox="1">
            <a:spLocks noGrp="1"/>
          </p:cNvSpPr>
          <p:nvPr>
            <p:ph type="body" idx="1"/>
          </p:nvPr>
        </p:nvSpPr>
        <p:spPr>
          <a:xfrm>
            <a:off x="594358" y="3279579"/>
            <a:ext cx="8433527" cy="299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pPr>
            <a:r>
              <a:rPr lang="de-DE" sz="2800" dirty="0">
                <a:latin typeface="Aptos" panose="020B0004020202020204" pitchFamily="34" charset="0"/>
              </a:rPr>
              <a:t>Liegt der Wert einer Beschaffung unter der Schwelle für Ausschreibungen, kann ein Direktkauf oder ein vereinfachtes Verfahren angewendet werden.</a:t>
            </a:r>
            <a:endParaRPr dirty="0">
              <a:latin typeface="Aptos" panose="020B0004020202020204" pitchFamily="34" charset="0"/>
            </a:endParaRPr>
          </a:p>
        </p:txBody>
      </p:sp>
      <p:pic>
        <p:nvPicPr>
          <p:cNvPr id="214" name="Google Shape;214;p37" descr="Ein Bild, das Geburtstagstorte, Darstellung enthält.&#10;&#10;KI-generierte Inhalte können fehlerhaft sein."/>
          <p:cNvPicPr preferRelativeResize="0"/>
          <p:nvPr/>
        </p:nvPicPr>
        <p:blipFill rotWithShape="1">
          <a:blip r:embed="rId3">
            <a:alphaModFix/>
          </a:blip>
          <a:srcRect l="17244" r="3162" b="-2"/>
          <a:stretch/>
        </p:blipFill>
        <p:spPr>
          <a:xfrm>
            <a:off x="8850336" y="1206820"/>
            <a:ext cx="3714197" cy="4729936"/>
          </a:xfrm>
          <a:prstGeom prst="flowChartDelay">
            <a:avLst/>
          </a:prstGeom>
          <a:noFill/>
          <a:ln>
            <a:noFill/>
          </a:ln>
        </p:spPr>
      </p:pic>
      <p:sp>
        <p:nvSpPr>
          <p:cNvPr id="215" name="Google Shape;215;p37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12</a:t>
            </a:fld>
            <a:endParaRPr/>
          </a:p>
        </p:txBody>
      </p:sp>
      <p:sp>
        <p:nvSpPr>
          <p:cNvPr id="216" name="Google Shape;216;p37"/>
          <p:cNvSpPr txBox="1"/>
          <p:nvPr/>
        </p:nvSpPr>
        <p:spPr>
          <a:xfrm>
            <a:off x="493121" y="5131891"/>
            <a:ext cx="8636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0" i="1" u="none" strike="noStrike" cap="none" dirty="0">
                <a:solidFill>
                  <a:srgbClr val="7A931F"/>
                </a:solidFill>
                <a:latin typeface="Aptos" panose="020B0004020202020204" pitchFamily="34" charset="0"/>
                <a:sym typeface="Arial"/>
              </a:rPr>
              <a:t>Beim Direktkauf und bei vereinfachten Verfahren gibt es zahlreiche Möglichkeiten, nachhaltige Produkte oder Dienstleistungen zu beschaffen.</a:t>
            </a:r>
            <a:endParaRPr sz="2400" b="0" i="1" u="none" strike="noStrike" cap="none" dirty="0">
              <a:solidFill>
                <a:srgbClr val="7A931F"/>
              </a:solidFill>
              <a:latin typeface="Aptos" panose="020B00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8"/>
          <p:cNvSpPr txBox="1">
            <a:spLocks noGrp="1"/>
          </p:cNvSpPr>
          <p:nvPr>
            <p:ph type="title"/>
          </p:nvPr>
        </p:nvSpPr>
        <p:spPr>
          <a:xfrm>
            <a:off x="594360" y="458251"/>
            <a:ext cx="7901033" cy="23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2. Durchführung einer Ausschreibung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223" name="Google Shape;223;p38"/>
          <p:cNvSpPr txBox="1">
            <a:spLocks noGrp="1"/>
          </p:cNvSpPr>
          <p:nvPr>
            <p:ph type="body" idx="1"/>
          </p:nvPr>
        </p:nvSpPr>
        <p:spPr>
          <a:xfrm>
            <a:off x="594360" y="3200916"/>
            <a:ext cx="11235690" cy="3276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 fontScale="85000" lnSpcReduction="2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ct val="71301"/>
              <a:buNone/>
            </a:pPr>
            <a:r>
              <a:rPr lang="de-DE" sz="3300" b="0" dirty="0">
                <a:latin typeface="Aptos" panose="020B0004020202020204" pitchFamily="34" charset="0"/>
              </a:rPr>
              <a:t>Möglichkeiten, Nachhaltigkeitskriterien in der Ausschreibung zu berücksichtigen:</a:t>
            </a:r>
            <a:endParaRPr dirty="0">
              <a:latin typeface="Aptos" panose="020B0004020202020204" pitchFamily="34" charset="0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ct val="71301"/>
              <a:buFont typeface="Arial"/>
              <a:buChar char="•"/>
            </a:pPr>
            <a:r>
              <a:rPr lang="de-DE" sz="3300" b="0" dirty="0">
                <a:latin typeface="Aptos" panose="020B0004020202020204" pitchFamily="34" charset="0"/>
              </a:rPr>
              <a:t>Technische Spezifikationen</a:t>
            </a:r>
            <a:endParaRPr dirty="0">
              <a:latin typeface="Aptos" panose="020B0004020202020204" pitchFamily="34" charset="0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ct val="71301"/>
              <a:buFont typeface="Arial"/>
              <a:buChar char="•"/>
            </a:pPr>
            <a:r>
              <a:rPr lang="de-DE" sz="3300" b="0" dirty="0">
                <a:latin typeface="Aptos" panose="020B0004020202020204" pitchFamily="34" charset="0"/>
              </a:rPr>
              <a:t>Zuschlagskriterien</a:t>
            </a:r>
            <a:endParaRPr dirty="0">
              <a:latin typeface="Aptos" panose="020B0004020202020204" pitchFamily="34" charset="0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ct val="71301"/>
              <a:buFont typeface="Arial"/>
              <a:buChar char="•"/>
            </a:pPr>
            <a:r>
              <a:rPr lang="de-DE" sz="3300" b="0" dirty="0">
                <a:latin typeface="Aptos" panose="020B0004020202020204" pitchFamily="34" charset="0"/>
              </a:rPr>
              <a:t>Vertragsbedingungen</a:t>
            </a:r>
            <a:endParaRPr dirty="0">
              <a:latin typeface="Aptos" panose="020B0004020202020204" pitchFamily="34" charset="0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ct val="71301"/>
              <a:buFont typeface="Arial"/>
              <a:buChar char="•"/>
            </a:pPr>
            <a:r>
              <a:rPr lang="de-DE" sz="3300" b="0" dirty="0">
                <a:latin typeface="Aptos" panose="020B0004020202020204" pitchFamily="34" charset="0"/>
              </a:rPr>
              <a:t>Eignungskriterien</a:t>
            </a:r>
            <a:endParaRPr dirty="0">
              <a:latin typeface="Aptos" panose="020B00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SzPct val="213903"/>
              <a:buNone/>
            </a:pPr>
            <a:endParaRPr sz="1100" b="0" dirty="0"/>
          </a:p>
        </p:txBody>
      </p:sp>
      <p:pic>
        <p:nvPicPr>
          <p:cNvPr id="224" name="Google Shape;224;p38" descr="Ein Bild, das Cartoon, Clipart enthält.&#10;&#10;KI-generierte Inhalte können fehlerhaft sein."/>
          <p:cNvPicPr preferRelativeResize="0"/>
          <p:nvPr/>
        </p:nvPicPr>
        <p:blipFill rotWithShape="1">
          <a:blip r:embed="rId3">
            <a:alphaModFix/>
          </a:blip>
          <a:srcRect l="12979" r="7425" b="-2"/>
          <a:stretch/>
        </p:blipFill>
        <p:spPr>
          <a:xfrm>
            <a:off x="7747121" y="-882602"/>
            <a:ext cx="4219101" cy="5409446"/>
          </a:xfrm>
          <a:prstGeom prst="flowChartDelay">
            <a:avLst/>
          </a:prstGeom>
          <a:noFill/>
          <a:ln>
            <a:noFill/>
          </a:ln>
        </p:spPr>
      </p:pic>
      <p:sp>
        <p:nvSpPr>
          <p:cNvPr id="225" name="Google Shape;225;p38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9"/>
          <p:cNvSpPr txBox="1">
            <a:spLocks noGrp="1"/>
          </p:cNvSpPr>
          <p:nvPr>
            <p:ph type="title"/>
          </p:nvPr>
        </p:nvSpPr>
        <p:spPr>
          <a:xfrm>
            <a:off x="594360" y="434002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3. Beschaffung über eine zentrale Beschaffungsstelle</a:t>
            </a:r>
            <a:endParaRPr sz="4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pic>
        <p:nvPicPr>
          <p:cNvPr id="231" name="Google Shape;231;p39"/>
          <p:cNvPicPr preferRelativeResize="0"/>
          <p:nvPr/>
        </p:nvPicPr>
        <p:blipFill rotWithShape="1">
          <a:blip r:embed="rId3">
            <a:alphaModFix/>
          </a:blip>
          <a:srcRect l="958" t="8061" r="1018" b="5737"/>
          <a:stretch/>
        </p:blipFill>
        <p:spPr>
          <a:xfrm>
            <a:off x="7120393" y="1700638"/>
            <a:ext cx="4709657" cy="2329689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9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14</a:t>
            </a:fld>
            <a:endParaRPr/>
          </a:p>
        </p:txBody>
      </p:sp>
      <p:sp>
        <p:nvSpPr>
          <p:cNvPr id="233" name="Google Shape;233;p39"/>
          <p:cNvSpPr txBox="1">
            <a:spLocks noGrp="1"/>
          </p:cNvSpPr>
          <p:nvPr>
            <p:ph type="body" idx="1"/>
          </p:nvPr>
        </p:nvSpPr>
        <p:spPr>
          <a:xfrm>
            <a:off x="594360" y="3947886"/>
            <a:ext cx="11235690" cy="2841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342900" lvl="0" indent="-34290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•"/>
            </a:pPr>
            <a:r>
              <a:rPr lang="de-DE" sz="3000" b="0" dirty="0">
                <a:solidFill>
                  <a:srgbClr val="3F3F3F"/>
                </a:solidFill>
                <a:latin typeface="Aptos" panose="020B0004020202020204" pitchFamily="34" charset="0"/>
              </a:rPr>
              <a:t>Zentrale Beschaffungsstellen bieten in der Regel Produkte und Dienstleistungen aus Rahmenvereinbarungen an.</a:t>
            </a:r>
            <a:endParaRPr dirty="0">
              <a:latin typeface="Aptos" panose="020B0004020202020204" pitchFamily="34" charset="0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•"/>
            </a:pPr>
            <a:r>
              <a:rPr lang="de-DE" sz="3000" b="0" dirty="0">
                <a:solidFill>
                  <a:srgbClr val="3F3F3F"/>
                </a:solidFill>
                <a:latin typeface="Aptos" panose="020B0004020202020204" pitchFamily="34" charset="0"/>
              </a:rPr>
              <a:t>Prüfen Sie, ob nachhaltige Lösungen angeboten werden.</a:t>
            </a:r>
            <a:endParaRPr dirty="0">
              <a:latin typeface="Aptos" panose="020B0004020202020204" pitchFamily="34" charset="0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•"/>
            </a:pPr>
            <a:r>
              <a:rPr lang="de-DE" sz="3000" b="0" dirty="0">
                <a:solidFill>
                  <a:srgbClr val="3F3F3F"/>
                </a:solidFill>
                <a:latin typeface="Aptos" panose="020B0004020202020204" pitchFamily="34" charset="0"/>
              </a:rPr>
              <a:t>Teilweise sind nachhaltige Angebote markiert.</a:t>
            </a:r>
            <a:endParaRPr dirty="0">
              <a:latin typeface="Aptos" panose="020B0004020202020204" pitchFamily="34" charset="0"/>
            </a:endParaRPr>
          </a:p>
          <a:p>
            <a:pPr marL="342900" lvl="0" indent="-215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</a:pPr>
            <a:endParaRPr sz="2800" b="0" dirty="0">
              <a:solidFill>
                <a:srgbClr val="3F3F3F"/>
              </a:solidFill>
            </a:endParaRPr>
          </a:p>
          <a:p>
            <a:pPr marL="342900" lvl="0" indent="-215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</a:pPr>
            <a:endParaRPr sz="2800" b="0" dirty="0">
              <a:solidFill>
                <a:srgbClr val="3F3F3F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2500"/>
              </a:spcBef>
              <a:spcAft>
                <a:spcPts val="0"/>
              </a:spcAft>
              <a:buSzPts val="2400"/>
              <a:buNone/>
            </a:pPr>
            <a:endParaRPr sz="1100" b="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0"/>
          <p:cNvSpPr txBox="1">
            <a:spLocks noGrp="1"/>
          </p:cNvSpPr>
          <p:nvPr>
            <p:ph type="title"/>
          </p:nvPr>
        </p:nvSpPr>
        <p:spPr>
          <a:xfrm>
            <a:off x="594360" y="308344"/>
            <a:ext cx="8244840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4. Gemeinsame Beschaffung mit anderen Gemeinden</a:t>
            </a:r>
            <a:endParaRPr sz="4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240" name="Google Shape;240;p40"/>
          <p:cNvSpPr txBox="1">
            <a:spLocks noGrp="1"/>
          </p:cNvSpPr>
          <p:nvPr>
            <p:ph type="body" idx="1"/>
          </p:nvPr>
        </p:nvSpPr>
        <p:spPr>
          <a:xfrm>
            <a:off x="594360" y="2281918"/>
            <a:ext cx="11481526" cy="4267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Vorteile der gemeinsamen Beschaffung:</a:t>
            </a:r>
            <a:endParaRPr dirty="0">
              <a:latin typeface="Aptos" panose="020B0004020202020204" pitchFamily="34" charset="0"/>
            </a:endParaRPr>
          </a:p>
          <a:p>
            <a:pPr marL="5715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Nachhaltigkeitskriterien können einfacher durchgesetzt werden, da Lieferanten eher bereit sind, Anforderungen zu erfüllen (z. B. Anteil an Recyclingmaterial), wenn die Verträge finanziell attraktiv sind.</a:t>
            </a:r>
            <a:endParaRPr dirty="0">
              <a:latin typeface="Aptos" panose="020B0004020202020204" pitchFamily="34" charset="0"/>
            </a:endParaRPr>
          </a:p>
          <a:p>
            <a:pPr marL="5715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Die Preise sind besser, wenn Produkte oder Dienstleistungen in größeren Mengen beschafft werden.</a:t>
            </a:r>
            <a:endParaRPr dirty="0">
              <a:latin typeface="Aptos" panose="020B0004020202020204" pitchFamily="34" charset="0"/>
            </a:endParaRPr>
          </a:p>
          <a:p>
            <a:pPr marL="5715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ts val="2400"/>
              <a:buFont typeface="Arial"/>
              <a:buChar char="•"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Die Effizienz der Beschaffungsprozesse kann gesteigert und die Verwaltungskosten können reduziert werden.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241" name="Google Shape;241;p40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6ef4af8784_1_11"/>
          <p:cNvSpPr txBox="1">
            <a:spLocks noGrp="1"/>
          </p:cNvSpPr>
          <p:nvPr>
            <p:ph type="ctrTitle"/>
          </p:nvPr>
        </p:nvSpPr>
        <p:spPr>
          <a:xfrm>
            <a:off x="6309904" y="411479"/>
            <a:ext cx="54864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</a:pPr>
            <a:r>
              <a:rPr lang="de-DE" sz="5400" dirty="0">
                <a:latin typeface="Aptos Serif" panose="02020604070405020304" pitchFamily="18" charset="0"/>
                <a:cs typeface="Aptos Serif" panose="02020604070405020304" pitchFamily="18" charset="0"/>
              </a:rPr>
              <a:t>Gütezeichen als Hilfsmittel</a:t>
            </a:r>
            <a:endParaRPr sz="54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1"/>
          <p:cNvSpPr txBox="1">
            <a:spLocks noGrp="1"/>
          </p:cNvSpPr>
          <p:nvPr>
            <p:ph type="title"/>
          </p:nvPr>
        </p:nvSpPr>
        <p:spPr>
          <a:xfrm>
            <a:off x="594350" y="312184"/>
            <a:ext cx="7725561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Gütezeichen als Hilfsmittel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pic>
        <p:nvPicPr>
          <p:cNvPr id="252" name="Google Shape;252;p41" descr="Europäisches Umweltzeichen – Wikipe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4360" y="3093963"/>
            <a:ext cx="974873" cy="974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41" descr="Österreichisches Umweltzeiche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01080" y="3049441"/>
            <a:ext cx="974872" cy="97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41" descr="Blauer Engel | Das deutsche Umweltzeiche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75952" y="2973241"/>
            <a:ext cx="2007084" cy="1129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41" descr="NF environnement - papier | écocons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15449" y="3049441"/>
            <a:ext cx="1332324" cy="974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41" descr="Cradle to Cradle Certified Tyman International products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79620" y="3093963"/>
            <a:ext cx="885825" cy="8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41"/>
          <p:cNvSpPr txBox="1"/>
          <p:nvPr/>
        </p:nvSpPr>
        <p:spPr>
          <a:xfrm>
            <a:off x="594350" y="2310925"/>
            <a:ext cx="67878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chemeClr val="accent4"/>
                </a:solidFill>
                <a:latin typeface="Aptos" panose="020B0004020202020204" pitchFamily="34" charset="0"/>
                <a:sym typeface="Arial"/>
              </a:rPr>
              <a:t>Gütezeichen breit angelegter </a:t>
            </a:r>
            <a:r>
              <a:rPr lang="de-DE" sz="2400" b="1" dirty="0">
                <a:solidFill>
                  <a:schemeClr val="accent4"/>
                </a:solidFill>
                <a:latin typeface="Aptos" panose="020B0004020202020204" pitchFamily="34" charset="0"/>
              </a:rPr>
              <a:t>Z</a:t>
            </a:r>
            <a:r>
              <a:rPr lang="de-DE" sz="2400" b="1" i="0" u="none" strike="noStrike" cap="none" dirty="0">
                <a:solidFill>
                  <a:schemeClr val="accent4"/>
                </a:solidFill>
                <a:latin typeface="Aptos" panose="020B0004020202020204" pitchFamily="34" charset="0"/>
                <a:sym typeface="Arial"/>
              </a:rPr>
              <a:t>ertifizierungsinitiativen:</a:t>
            </a:r>
            <a:endParaRPr sz="2400" b="1" i="0" u="none" strike="noStrike" cap="none" dirty="0">
              <a:solidFill>
                <a:schemeClr val="accent4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258" name="Google Shape;258;p41"/>
          <p:cNvSpPr txBox="1"/>
          <p:nvPr/>
        </p:nvSpPr>
        <p:spPr>
          <a:xfrm>
            <a:off x="594350" y="4318475"/>
            <a:ext cx="791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chemeClr val="accent4"/>
                </a:solidFill>
                <a:latin typeface="Aptos" panose="020B0004020202020204" pitchFamily="34" charset="0"/>
                <a:sym typeface="Arial"/>
              </a:rPr>
              <a:t>Gütezeichen von Zertifizierungsinitiativen mit kleinerem Produktportfolio:</a:t>
            </a:r>
            <a:endParaRPr sz="2400" b="1" i="0" u="none" strike="noStrike" cap="none" dirty="0">
              <a:solidFill>
                <a:schemeClr val="accent4"/>
              </a:solidFill>
              <a:latin typeface="Aptos" panose="020B0004020202020204" pitchFamily="34" charset="0"/>
              <a:sym typeface="Arial"/>
            </a:endParaRPr>
          </a:p>
        </p:txBody>
      </p:sp>
      <p:pic>
        <p:nvPicPr>
          <p:cNvPr id="259" name="Google Shape;259;p41" descr="Die globale Nachhaltigkeitszertifizierung für IT-Produkt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4360" y="5178338"/>
            <a:ext cx="1438275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41" descr="OEKO-TEX® STANDARD 10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245852" y="5073539"/>
            <a:ext cx="1066800" cy="100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41" descr="Global Organic Textile Standard Logo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374681" y="5173551"/>
            <a:ext cx="809625" cy="80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41" descr="ASC | Labelinfo"/>
          <p:cNvPicPr preferRelativeResize="0"/>
          <p:nvPr/>
        </p:nvPicPr>
        <p:blipFill rotWithShape="1">
          <a:blip r:embed="rId11">
            <a:alphaModFix/>
          </a:blip>
          <a:srcRect t="24657" b="24656"/>
          <a:stretch/>
        </p:blipFill>
        <p:spPr>
          <a:xfrm>
            <a:off x="4308169" y="5151053"/>
            <a:ext cx="1597331" cy="809625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41"/>
          <p:cNvSpPr txBox="1"/>
          <p:nvPr/>
        </p:nvSpPr>
        <p:spPr>
          <a:xfrm>
            <a:off x="7587275" y="2463325"/>
            <a:ext cx="46047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chemeClr val="accent4"/>
                </a:solidFill>
                <a:latin typeface="Aptos" panose="020B0004020202020204" pitchFamily="34" charset="0"/>
                <a:sym typeface="Arial"/>
              </a:rPr>
              <a:t>Gesetzlich </a:t>
            </a:r>
            <a:r>
              <a:rPr lang="de-DE" sz="2400" b="1" dirty="0">
                <a:solidFill>
                  <a:schemeClr val="accent4"/>
                </a:solidFill>
                <a:latin typeface="Aptos" panose="020B0004020202020204" pitchFamily="34" charset="0"/>
              </a:rPr>
              <a:t>v</a:t>
            </a:r>
            <a:r>
              <a:rPr lang="de-DE" sz="2400" b="1" i="0" u="none" strike="noStrike" cap="none" dirty="0">
                <a:solidFill>
                  <a:schemeClr val="accent4"/>
                </a:solidFill>
                <a:latin typeface="Aptos" panose="020B0004020202020204" pitchFamily="34" charset="0"/>
                <a:sym typeface="Arial"/>
              </a:rPr>
              <a:t>orgeschriebene Gütezeichen:</a:t>
            </a:r>
            <a:endParaRPr sz="2400" b="1" i="0" u="none" strike="noStrike" cap="none" dirty="0">
              <a:solidFill>
                <a:schemeClr val="accent4"/>
              </a:solidFill>
              <a:latin typeface="Aptos" panose="020B0004020202020204" pitchFamily="34" charset="0"/>
              <a:sym typeface="Arial"/>
            </a:endParaRPr>
          </a:p>
        </p:txBody>
      </p:sp>
      <p:pic>
        <p:nvPicPr>
          <p:cNvPr id="264" name="Google Shape;264;p41" descr="Bio-Logo - Europäische Kommission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886697" y="3342163"/>
            <a:ext cx="1419225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41" descr="Kühl- und Gefriergeräte | Umweltbundesamt"/>
          <p:cNvPicPr preferRelativeResize="0"/>
          <p:nvPr/>
        </p:nvPicPr>
        <p:blipFill rotWithShape="1">
          <a:blip r:embed="rId13">
            <a:alphaModFix/>
          </a:blip>
          <a:srcRect l="37292" r="37838"/>
          <a:stretch/>
        </p:blipFill>
        <p:spPr>
          <a:xfrm>
            <a:off x="9584342" y="3342170"/>
            <a:ext cx="1031357" cy="2087083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41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6ef4af8784_1_15"/>
          <p:cNvSpPr txBox="1">
            <a:spLocks noGrp="1"/>
          </p:cNvSpPr>
          <p:nvPr>
            <p:ph type="ctrTitle"/>
          </p:nvPr>
        </p:nvSpPr>
        <p:spPr>
          <a:xfrm>
            <a:off x="6309904" y="411479"/>
            <a:ext cx="54864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</a:pPr>
            <a:r>
              <a:rPr lang="de-DE" sz="5400" dirty="0">
                <a:latin typeface="Aptos Serif" panose="02020604070405020304" pitchFamily="18" charset="0"/>
                <a:cs typeface="Aptos Serif" panose="02020604070405020304" pitchFamily="18" charset="0"/>
              </a:rPr>
              <a:t>Erstellung eines Beschaffungs-</a:t>
            </a:r>
            <a:br>
              <a:rPr lang="de-DE" sz="5400" dirty="0">
                <a:latin typeface="Aptos Serif" panose="02020604070405020304" pitchFamily="18" charset="0"/>
                <a:cs typeface="Aptos Serif" panose="02020604070405020304" pitchFamily="18" charset="0"/>
              </a:rPr>
            </a:br>
            <a:r>
              <a:rPr lang="de-DE" sz="5400" dirty="0" err="1">
                <a:latin typeface="Aptos Serif" panose="02020604070405020304" pitchFamily="18" charset="0"/>
                <a:cs typeface="Aptos Serif" panose="02020604070405020304" pitchFamily="18" charset="0"/>
              </a:rPr>
              <a:t>katalogs</a:t>
            </a:r>
            <a:endParaRPr sz="54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2"/>
          <p:cNvSpPr txBox="1">
            <a:spLocks noGrp="1"/>
          </p:cNvSpPr>
          <p:nvPr>
            <p:ph type="title"/>
          </p:nvPr>
        </p:nvSpPr>
        <p:spPr>
          <a:xfrm>
            <a:off x="564114" y="829341"/>
            <a:ext cx="877422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89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Erstellung eines Beschaffungskatalogs</a:t>
            </a:r>
            <a:endParaRPr sz="4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277" name="Google Shape;277;p42"/>
          <p:cNvSpPr txBox="1">
            <a:spLocks noGrp="1"/>
          </p:cNvSpPr>
          <p:nvPr>
            <p:ph type="body" idx="4294967295"/>
          </p:nvPr>
        </p:nvSpPr>
        <p:spPr>
          <a:xfrm>
            <a:off x="594360" y="3106057"/>
            <a:ext cx="11104154" cy="2922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de-DE" b="0" i="0" u="none" strike="noStrike" cap="none" dirty="0">
                <a:latin typeface="Aptos" panose="020B0004020202020204" pitchFamily="34" charset="0"/>
              </a:rPr>
              <a:t>Schritt 1: Erstellung der Struktur des Beschaffungskatalogs</a:t>
            </a:r>
            <a:endParaRPr b="0" i="0" u="none" strike="noStrike" cap="none" dirty="0">
              <a:latin typeface="Aptos" panose="020B0004020202020204" pitchFamily="34" charset="0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de-DE" b="0" i="0" u="none" strike="noStrike" cap="none" dirty="0">
                <a:latin typeface="Aptos" panose="020B0004020202020204" pitchFamily="34" charset="0"/>
              </a:rPr>
              <a:t>Schritt 2: Identifizierung und Bewertung von Lieferanten</a:t>
            </a:r>
            <a:endParaRPr b="0" i="0" u="none" strike="noStrike" cap="none" dirty="0">
              <a:latin typeface="Aptos" panose="020B0004020202020204" pitchFamily="34" charset="0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de-DE" b="0" i="0" u="none" strike="noStrike" cap="none" dirty="0">
                <a:latin typeface="Aptos" panose="020B0004020202020204" pitchFamily="34" charset="0"/>
              </a:rPr>
              <a:t>Schritt 3: Verwendung des Beschaffungskatalogs</a:t>
            </a:r>
            <a:endParaRPr b="0" i="0" u="none" strike="noStrike" cap="none" dirty="0">
              <a:latin typeface="Aptos" panose="020B0004020202020204" pitchFamily="34" charset="0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Clr>
                <a:srgbClr val="000000"/>
              </a:buClr>
              <a:buSzPts val="2800"/>
              <a:buNone/>
            </a:pPr>
            <a:r>
              <a:rPr lang="de-DE" b="0" i="0" u="none" strike="noStrike" cap="none" dirty="0">
                <a:latin typeface="Aptos" panose="020B0004020202020204" pitchFamily="34" charset="0"/>
              </a:rPr>
              <a:t>Schritt 4: Regelmäßige Überprüfung und Aktualisierung</a:t>
            </a:r>
            <a:endParaRPr b="0" i="0" u="none" strike="noStrike" cap="none" dirty="0">
              <a:latin typeface="Aptos" panose="020B0004020202020204" pitchFamily="34" charset="0"/>
            </a:endParaRPr>
          </a:p>
        </p:txBody>
      </p:sp>
      <p:pic>
        <p:nvPicPr>
          <p:cNvPr id="278" name="Google Shape;278;p42" descr="Ein Bild, das Screenshot enthält.&#10;&#10;KI-generierte Inhalte können fehlerhaft sein."/>
          <p:cNvPicPr preferRelativeResize="0"/>
          <p:nvPr/>
        </p:nvPicPr>
        <p:blipFill rotWithShape="1">
          <a:blip r:embed="rId3">
            <a:alphaModFix/>
          </a:blip>
          <a:srcRect t="17765" r="1" b="24647"/>
          <a:stretch/>
        </p:blipFill>
        <p:spPr>
          <a:xfrm>
            <a:off x="7298830" y="-489535"/>
            <a:ext cx="5311140" cy="3058564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42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 txBox="1"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</a:pPr>
            <a:r>
              <a:rPr lang="de-DE" sz="5400" dirty="0">
                <a:latin typeface="Aptos Serif" panose="02020604070405020304" pitchFamily="18" charset="0"/>
                <a:cs typeface="Aptos Serif" panose="02020604070405020304" pitchFamily="18" charset="0"/>
              </a:rPr>
              <a:t>Ausgewählte Vorteile</a:t>
            </a:r>
            <a:endParaRPr sz="54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3"/>
          <p:cNvSpPr txBox="1">
            <a:spLocks noGrp="1"/>
          </p:cNvSpPr>
          <p:nvPr>
            <p:ph type="title"/>
          </p:nvPr>
        </p:nvSpPr>
        <p:spPr>
          <a:xfrm>
            <a:off x="594360" y="359560"/>
            <a:ext cx="959950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Inhalte des Beschaffungskatalogs</a:t>
            </a:r>
            <a:endParaRPr sz="4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286" name="Google Shape;286;p43"/>
          <p:cNvSpPr txBox="1">
            <a:spLocks noGrp="1"/>
          </p:cNvSpPr>
          <p:nvPr>
            <p:ph type="body" idx="1"/>
          </p:nvPr>
        </p:nvSpPr>
        <p:spPr>
          <a:xfrm>
            <a:off x="594360" y="2801256"/>
            <a:ext cx="11282208" cy="3428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Liste der regelmäßig beschafften Produkte und Dienstleistungen</a:t>
            </a:r>
            <a:endParaRPr dirty="0">
              <a:latin typeface="Aptos" panose="020B0004020202020204" pitchFamily="34" charset="0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Nachhaltigkeitskriterien für die Produkte und Dienstleistungen</a:t>
            </a:r>
            <a:endParaRPr sz="2800" dirty="0">
              <a:latin typeface="Aptos" panose="020B0004020202020204" pitchFamily="34" charset="0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Informationen, wie Produkte und Dienstleistungen von der Gemeinde beschafft werden</a:t>
            </a:r>
            <a:endParaRPr dirty="0">
              <a:latin typeface="Aptos" panose="020B0004020202020204" pitchFamily="34" charset="0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Angaben zu den Lieferanten der nachhaltigen Produkte und Dienstleistungen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287" name="Google Shape;287;p43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4"/>
          <p:cNvSpPr txBox="1">
            <a:spLocks noGrp="1"/>
          </p:cNvSpPr>
          <p:nvPr>
            <p:ph type="title"/>
          </p:nvPr>
        </p:nvSpPr>
        <p:spPr>
          <a:xfrm>
            <a:off x="594360" y="436170"/>
            <a:ext cx="7459200" cy="23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Identifizierung und Bewertung von Lieferanten</a:t>
            </a:r>
            <a:endParaRPr sz="4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294" name="Google Shape;294;p44"/>
          <p:cNvSpPr txBox="1">
            <a:spLocks noGrp="1"/>
          </p:cNvSpPr>
          <p:nvPr>
            <p:ph type="body" idx="1"/>
          </p:nvPr>
        </p:nvSpPr>
        <p:spPr>
          <a:xfrm>
            <a:off x="594360" y="3119158"/>
            <a:ext cx="11216640" cy="299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Autofit/>
          </a:bodyPr>
          <a:lstStyle/>
          <a:p>
            <a:pPr marL="685800" lvl="0" indent="-457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de-DE" sz="2800" dirty="0">
                <a:latin typeface="Aptos" panose="020B0004020202020204" pitchFamily="34" charset="0"/>
              </a:rPr>
              <a:t>Befragung von potenziellen Lieferanten, ob nachhaltige Produkte geliefert werden können</a:t>
            </a:r>
            <a:endParaRPr dirty="0">
              <a:latin typeface="Aptos" panose="020B0004020202020204" pitchFamily="34" charset="0"/>
            </a:endParaRPr>
          </a:p>
          <a:p>
            <a:pPr marL="685800" lvl="0" indent="-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de-DE" sz="2800" dirty="0">
                <a:latin typeface="Aptos" panose="020B0004020202020204" pitchFamily="34" charset="0"/>
              </a:rPr>
              <a:t>Einholung von Nachweisen über die Erfüllung von Nachhaltigkeitskriterien</a:t>
            </a:r>
            <a:endParaRPr dirty="0">
              <a:latin typeface="Aptos" panose="020B0004020202020204" pitchFamily="34" charset="0"/>
            </a:endParaRPr>
          </a:p>
          <a:p>
            <a:pPr marL="685800" lvl="0" indent="-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de-DE" sz="2800" dirty="0">
                <a:latin typeface="Aptos" panose="020B0004020202020204" pitchFamily="34" charset="0"/>
              </a:rPr>
              <a:t>Prüfung dieser Nachweise durch die Gemeinde</a:t>
            </a:r>
            <a:endParaRPr dirty="0">
              <a:latin typeface="Aptos" panose="020B0004020202020204" pitchFamily="34" charset="0"/>
            </a:endParaRPr>
          </a:p>
          <a:p>
            <a:pPr marL="685800" lvl="0" indent="-457200" algn="l" rtl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ts val="2000"/>
              <a:buFont typeface="Arial"/>
              <a:buChar char="•"/>
            </a:pPr>
            <a:r>
              <a:rPr lang="de-DE" sz="2800" dirty="0">
                <a:latin typeface="Aptos" panose="020B0004020202020204" pitchFamily="34" charset="0"/>
              </a:rPr>
              <a:t>Vergleich der Preise und Eintragung im Beschaffungskatalog</a:t>
            </a:r>
            <a:endParaRPr dirty="0">
              <a:latin typeface="Aptos" panose="020B0004020202020204" pitchFamily="34" charset="0"/>
            </a:endParaRPr>
          </a:p>
        </p:txBody>
      </p:sp>
      <p:pic>
        <p:nvPicPr>
          <p:cNvPr id="295" name="Google Shape;295;p44" descr="Ein Bild, das Kreis, Screenshot enthält.&#10;&#10;KI-generierte Inhalte können fehlerhaft sein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4391" y="-638156"/>
            <a:ext cx="4698384" cy="4698384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44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5"/>
          <p:cNvSpPr txBox="1">
            <a:spLocks noGrp="1"/>
          </p:cNvSpPr>
          <p:nvPr>
            <p:ph type="title"/>
          </p:nvPr>
        </p:nvSpPr>
        <p:spPr>
          <a:xfrm>
            <a:off x="594360" y="462777"/>
            <a:ext cx="5942448" cy="23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Regelmäßige Überprüfungen und Aktualisierungen</a:t>
            </a:r>
            <a:endParaRPr sz="4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303" name="Google Shape;303;p45"/>
          <p:cNvSpPr txBox="1">
            <a:spLocks noGrp="1"/>
          </p:cNvSpPr>
          <p:nvPr>
            <p:ph type="body" idx="1"/>
          </p:nvPr>
        </p:nvSpPr>
        <p:spPr>
          <a:xfrm>
            <a:off x="381001" y="3279579"/>
            <a:ext cx="7239000" cy="299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Autofit/>
          </a:bodyPr>
          <a:lstStyle/>
          <a:p>
            <a:pPr marL="2286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de-DE" sz="2800" dirty="0">
                <a:latin typeface="Aptos" panose="020B0004020202020204" pitchFamily="34" charset="0"/>
              </a:rPr>
              <a:t>Da sich die Märkte weiterentwickeln, muss der Katalog regelmäßig aktualisiert werden.</a:t>
            </a:r>
            <a:endParaRPr dirty="0">
              <a:latin typeface="Aptos" panose="020B0004020202020204" pitchFamily="34" charset="0"/>
            </a:endParaRPr>
          </a:p>
          <a:p>
            <a:pPr marL="228600" lvl="0" indent="0" algn="l" rtl="0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SzPts val="2000"/>
              <a:buNone/>
            </a:pPr>
            <a:r>
              <a:rPr lang="de-DE" sz="2800" dirty="0">
                <a:latin typeface="Aptos" panose="020B0004020202020204" pitchFamily="34" charset="0"/>
              </a:rPr>
              <a:t>Eine Möglichkeit, den Katalog aktuell zu halten, ist, ihn zu einem E-Shop weiterzuentwickeln. 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304" name="Google Shape;304;p45"/>
          <p:cNvSpPr>
            <a:spLocks noGrp="1"/>
          </p:cNvSpPr>
          <p:nvPr>
            <p:ph type="pic" idx="2"/>
          </p:nvPr>
        </p:nvSpPr>
        <p:spPr>
          <a:xfrm flipH="1">
            <a:off x="7492200" y="0"/>
            <a:ext cx="5063400" cy="6858000"/>
          </a:xfrm>
          <a:prstGeom prst="flowChartDelay">
            <a:avLst/>
          </a:prstGeom>
          <a:solidFill>
            <a:srgbClr val="87C3CD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05" name="Google Shape;305;p45"/>
          <p:cNvSpPr txBox="1"/>
          <p:nvPr/>
        </p:nvSpPr>
        <p:spPr>
          <a:xfrm>
            <a:off x="8112478" y="1351050"/>
            <a:ext cx="4364100" cy="4155900"/>
          </a:xfrm>
          <a:prstGeom prst="rect">
            <a:avLst/>
          </a:prstGeom>
          <a:solidFill>
            <a:srgbClr val="87C3C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0" i="0" u="none" strike="noStrike" cap="none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rPr>
              <a:t>Ein E-Shop ermöglicht es den Beschaffungsverantwortlichen in der Gemeinde, vorausgewählte Produkte und Dienstleistungen direkt bei verschiedenen Lieferanten zu bestellen – z. B. Reinigungsmittel beim lokalen Anbieter oder Feuerwehrfahrzeuge über die zentrale Beschaffungsstelle.</a:t>
            </a:r>
            <a:endParaRPr sz="1400" b="0" i="0" u="none" strike="noStrike" cap="none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306" name="Google Shape;306;p45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22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6ef4af8784_1_19"/>
          <p:cNvSpPr txBox="1">
            <a:spLocks noGrp="1"/>
          </p:cNvSpPr>
          <p:nvPr>
            <p:ph type="ctrTitle"/>
          </p:nvPr>
        </p:nvSpPr>
        <p:spPr>
          <a:xfrm>
            <a:off x="6309904" y="411479"/>
            <a:ext cx="54864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</a:pPr>
            <a:r>
              <a:rPr lang="de-DE" sz="5400" dirty="0">
                <a:latin typeface="Aptos Serif" panose="02020604070405020304" pitchFamily="18" charset="0"/>
                <a:cs typeface="Aptos Serif" panose="02020604070405020304" pitchFamily="18" charset="0"/>
              </a:rPr>
              <a:t>Lokale und regionale Beschaffung</a:t>
            </a:r>
            <a:endParaRPr sz="54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6"/>
          <p:cNvSpPr txBox="1">
            <a:spLocks noGrp="1"/>
          </p:cNvSpPr>
          <p:nvPr>
            <p:ph type="title"/>
          </p:nvPr>
        </p:nvSpPr>
        <p:spPr>
          <a:xfrm>
            <a:off x="594360" y="374550"/>
            <a:ext cx="6158195" cy="23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Lokale und regionale Beschaffung</a:t>
            </a:r>
            <a:endParaRPr sz="4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317" name="Google Shape;317;p46"/>
          <p:cNvSpPr>
            <a:spLocks noGrp="1"/>
          </p:cNvSpPr>
          <p:nvPr>
            <p:ph type="pic" idx="2"/>
          </p:nvPr>
        </p:nvSpPr>
        <p:spPr>
          <a:xfrm flipH="1">
            <a:off x="8601829" y="0"/>
            <a:ext cx="5458495" cy="6858000"/>
          </a:xfrm>
          <a:prstGeom prst="flowChartDelay">
            <a:avLst/>
          </a:prstGeom>
          <a:solidFill>
            <a:srgbClr val="87C3CD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18" name="Google Shape;318;p46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24</a:t>
            </a:fld>
            <a:endParaRPr/>
          </a:p>
        </p:txBody>
      </p:sp>
      <p:sp>
        <p:nvSpPr>
          <p:cNvPr id="319" name="Google Shape;319;p46"/>
          <p:cNvSpPr txBox="1"/>
          <p:nvPr/>
        </p:nvSpPr>
        <p:spPr>
          <a:xfrm>
            <a:off x="450814" y="3228801"/>
            <a:ext cx="8610900" cy="38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34290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</a:pPr>
            <a:r>
              <a:rPr lang="de-DE" sz="2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Bewertung der Transportemissionen</a:t>
            </a:r>
            <a:endParaRPr dirty="0">
              <a:latin typeface="Aptos" panose="020B0004020202020204" pitchFamily="34" charset="0"/>
            </a:endParaRPr>
          </a:p>
          <a:p>
            <a:pPr marL="571500" marR="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</a:pPr>
            <a:r>
              <a:rPr lang="de-DE" sz="2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Aufteilung größerer Aufträge in kleinere Lose</a:t>
            </a:r>
            <a:endParaRPr dirty="0">
              <a:latin typeface="Aptos" panose="020B0004020202020204" pitchFamily="34" charset="0"/>
            </a:endParaRPr>
          </a:p>
          <a:p>
            <a:pPr marL="571500" marR="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</a:pPr>
            <a:r>
              <a:rPr lang="de-DE" sz="2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Festlegung kurzer Liefer- oder Reaktionszeiten</a:t>
            </a:r>
            <a:endParaRPr dirty="0">
              <a:latin typeface="Aptos" panose="020B0004020202020204" pitchFamily="34" charset="0"/>
            </a:endParaRPr>
          </a:p>
          <a:p>
            <a:pPr marL="571500" marR="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</a:pPr>
            <a:r>
              <a:rPr lang="de-DE" sz="2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Festlegung von Qualitätskriterien, die lokale/regionale Lieferanten mit größerer Wahrscheinlichkeit erfüllen können</a:t>
            </a:r>
            <a:endParaRPr dirty="0">
              <a:latin typeface="Aptos" panose="020B0004020202020204" pitchFamily="34" charset="0"/>
            </a:endParaRPr>
          </a:p>
          <a:p>
            <a:pPr marL="285750" marR="0" lvl="0" indent="-177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46"/>
          <p:cNvSpPr txBox="1"/>
          <p:nvPr/>
        </p:nvSpPr>
        <p:spPr>
          <a:xfrm>
            <a:off x="9258299" y="1551563"/>
            <a:ext cx="4145554" cy="3754874"/>
          </a:xfrm>
          <a:prstGeom prst="rect">
            <a:avLst/>
          </a:prstGeom>
          <a:solidFill>
            <a:srgbClr val="87C3C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800" b="0" i="0" u="none" strike="noStrike" cap="none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rPr>
              <a:t>Durch die Umsetzung dieser Strategien können die Gemeinden die lokale und regionale Wirtschaft fördern und gleichzeitig sicherstellen, dass die Beschaffung rechtskonform ist.</a:t>
            </a:r>
            <a:endParaRPr sz="2800" b="0" i="0" u="none" strike="noStrike" cap="none" dirty="0">
              <a:solidFill>
                <a:schemeClr val="lt1"/>
              </a:solidFill>
              <a:latin typeface="Aptos" panose="020B0004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6ef4af8784_1_23"/>
          <p:cNvSpPr txBox="1">
            <a:spLocks noGrp="1"/>
          </p:cNvSpPr>
          <p:nvPr>
            <p:ph type="ctrTitle"/>
          </p:nvPr>
        </p:nvSpPr>
        <p:spPr>
          <a:xfrm>
            <a:off x="6299200" y="479213"/>
            <a:ext cx="7122704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</a:pPr>
            <a:r>
              <a:rPr lang="de-DE" sz="5400" dirty="0">
                <a:latin typeface="Aptos Serif" panose="02020604070405020304" pitchFamily="18" charset="0"/>
                <a:cs typeface="Aptos Serif" panose="02020604070405020304" pitchFamily="18" charset="0"/>
              </a:rPr>
              <a:t>Risiko-</a:t>
            </a:r>
            <a:br>
              <a:rPr lang="de-DE" sz="5400" dirty="0">
                <a:latin typeface="Aptos Serif" panose="02020604070405020304" pitchFamily="18" charset="0"/>
                <a:cs typeface="Aptos Serif" panose="02020604070405020304" pitchFamily="18" charset="0"/>
              </a:rPr>
            </a:br>
            <a:r>
              <a:rPr lang="de-DE" sz="5400" dirty="0" err="1">
                <a:latin typeface="Aptos Serif" panose="02020604070405020304" pitchFamily="18" charset="0"/>
                <a:cs typeface="Aptos Serif" panose="02020604070405020304" pitchFamily="18" charset="0"/>
              </a:rPr>
              <a:t>management</a:t>
            </a:r>
            <a:r>
              <a:rPr lang="de-DE" sz="540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br>
              <a:rPr lang="de-DE" sz="5400" dirty="0">
                <a:latin typeface="Aptos Serif" panose="02020604070405020304" pitchFamily="18" charset="0"/>
                <a:cs typeface="Aptos Serif" panose="02020604070405020304" pitchFamily="18" charset="0"/>
              </a:rPr>
            </a:br>
            <a:r>
              <a:rPr lang="de-DE" sz="5400" dirty="0">
                <a:latin typeface="Aptos Serif" panose="02020604070405020304" pitchFamily="18" charset="0"/>
                <a:cs typeface="Aptos Serif" panose="02020604070405020304" pitchFamily="18" charset="0"/>
              </a:rPr>
              <a:t>und Umgang mit Stolpersteinen</a:t>
            </a:r>
            <a:endParaRPr sz="54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7"/>
          <p:cNvSpPr txBox="1">
            <a:spLocks noGrp="1"/>
          </p:cNvSpPr>
          <p:nvPr>
            <p:ph type="title"/>
          </p:nvPr>
        </p:nvSpPr>
        <p:spPr>
          <a:xfrm>
            <a:off x="581652" y="496321"/>
            <a:ext cx="7185103" cy="23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Risikomanagement bei nachhaltiger Beschaffung</a:t>
            </a:r>
            <a:endParaRPr sz="4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332" name="Google Shape;332;p47"/>
          <p:cNvSpPr txBox="1">
            <a:spLocks noGrp="1"/>
          </p:cNvSpPr>
          <p:nvPr>
            <p:ph type="body" idx="1"/>
          </p:nvPr>
        </p:nvSpPr>
        <p:spPr>
          <a:xfrm>
            <a:off x="124691" y="2937165"/>
            <a:ext cx="7495309" cy="372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</a:pPr>
            <a:r>
              <a:rPr lang="de-DE" sz="2800" dirty="0">
                <a:latin typeface="Aptos" panose="020B0004020202020204" pitchFamily="34" charset="0"/>
              </a:rPr>
              <a:t>Mögliche Risiken:</a:t>
            </a:r>
            <a:endParaRPr dirty="0">
              <a:latin typeface="Aptos" panose="020B0004020202020204" pitchFamily="34" charset="0"/>
            </a:endParaRPr>
          </a:p>
          <a:p>
            <a:pPr marL="8001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de-DE" sz="2800" dirty="0">
                <a:latin typeface="Aptos" panose="020B0004020202020204" pitchFamily="34" charset="0"/>
              </a:rPr>
              <a:t>Produkt erfüllt die Erwartungen nicht</a:t>
            </a:r>
            <a:endParaRPr dirty="0">
              <a:latin typeface="Aptos" panose="020B0004020202020204" pitchFamily="34" charset="0"/>
            </a:endParaRPr>
          </a:p>
          <a:p>
            <a:pPr marL="8001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de-DE" sz="2800" dirty="0">
                <a:latin typeface="Aptos" panose="020B0004020202020204" pitchFamily="34" charset="0"/>
              </a:rPr>
              <a:t>Nachhaltige Lösungen sind im Einkauf teurer</a:t>
            </a:r>
            <a:endParaRPr dirty="0">
              <a:latin typeface="Aptos" panose="020B0004020202020204" pitchFamily="34" charset="0"/>
            </a:endParaRPr>
          </a:p>
          <a:p>
            <a:pPr marL="8001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ts val="2000"/>
              <a:buFont typeface="Arial"/>
              <a:buChar char="•"/>
            </a:pPr>
            <a:r>
              <a:rPr lang="de-DE" sz="2800" dirty="0">
                <a:latin typeface="Aptos" panose="020B0004020202020204" pitchFamily="34" charset="0"/>
              </a:rPr>
              <a:t>Begrenzte Verfügbarkeit nachhaltiger Produkte und Dienstleistungen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333" name="Google Shape;333;p47"/>
          <p:cNvSpPr>
            <a:spLocks noGrp="1"/>
          </p:cNvSpPr>
          <p:nvPr>
            <p:ph type="pic" idx="2"/>
          </p:nvPr>
        </p:nvSpPr>
        <p:spPr>
          <a:xfrm flipH="1">
            <a:off x="8072577" y="0"/>
            <a:ext cx="5044442" cy="6858000"/>
          </a:xfrm>
          <a:prstGeom prst="flowChartDelay">
            <a:avLst/>
          </a:prstGeom>
          <a:solidFill>
            <a:srgbClr val="87C3CD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34" name="Google Shape;334;p47"/>
          <p:cNvSpPr txBox="1"/>
          <p:nvPr/>
        </p:nvSpPr>
        <p:spPr>
          <a:xfrm>
            <a:off x="8290228" y="2113704"/>
            <a:ext cx="4104167" cy="2246769"/>
          </a:xfrm>
          <a:prstGeom prst="rect">
            <a:avLst/>
          </a:prstGeom>
          <a:solidFill>
            <a:srgbClr val="87C3C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800" b="0" i="0" u="none" strike="noStrike" cap="none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rPr>
              <a:t>Bei nachhaltiger Beschaffung ist es wichtig, potenzielle Risiken in den Blick zu nehmen.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335" name="Google Shape;335;p47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8"/>
          <p:cNvSpPr txBox="1">
            <a:spLocks noGrp="1"/>
          </p:cNvSpPr>
          <p:nvPr>
            <p:ph type="title"/>
          </p:nvPr>
        </p:nvSpPr>
        <p:spPr>
          <a:xfrm>
            <a:off x="594359" y="349060"/>
            <a:ext cx="8411418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Risiko: Produkt erfüllt die Erwartung nicht</a:t>
            </a:r>
            <a:endParaRPr sz="4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341" name="Google Shape;341;p48"/>
          <p:cNvSpPr txBox="1">
            <a:spLocks noGrp="1"/>
          </p:cNvSpPr>
          <p:nvPr>
            <p:ph type="body" idx="1"/>
          </p:nvPr>
        </p:nvSpPr>
        <p:spPr>
          <a:xfrm>
            <a:off x="594359" y="2281918"/>
            <a:ext cx="6285412" cy="4227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457200" lvl="0" indent="-2286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Beispiele:</a:t>
            </a:r>
            <a:endParaRPr dirty="0">
              <a:latin typeface="Aptos" panose="020B0004020202020204" pitchFamily="34" charset="0"/>
            </a:endParaRPr>
          </a:p>
          <a:p>
            <a:pPr marL="571500" lvl="0" indent="-3429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Kleidung geht schneller kaputt</a:t>
            </a:r>
            <a:endParaRPr dirty="0">
              <a:latin typeface="Aptos" panose="020B0004020202020204" pitchFamily="34" charset="0"/>
            </a:endParaRPr>
          </a:p>
          <a:p>
            <a:pPr marL="571500" lvl="0" indent="-3429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Kaffee schmeckt nicht gut</a:t>
            </a:r>
            <a:endParaRPr dirty="0">
              <a:latin typeface="Aptos" panose="020B0004020202020204" pitchFamily="34" charset="0"/>
            </a:endParaRPr>
          </a:p>
          <a:p>
            <a:pPr marL="571500" lvl="0" indent="-3429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Reichweite des E-Autos verringert sich im Betrieb rasant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342" name="Google Shape;342;p48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27</a:t>
            </a:fld>
            <a:endParaRPr/>
          </a:p>
        </p:txBody>
      </p:sp>
      <p:pic>
        <p:nvPicPr>
          <p:cNvPr id="343" name="Google Shape;343;p48" descr="Verschmutzte Kleidung mit einfarbiger Füllu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7497" y="2281918"/>
            <a:ext cx="1360170" cy="1360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48" descr="Kaffee mit einfarbiger Füllu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05526" y="3981439"/>
            <a:ext cx="1261110" cy="1261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48" descr="Automechaniker mit einfarbiger Füllu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76163" y="3600772"/>
            <a:ext cx="1143001" cy="1143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9"/>
          <p:cNvSpPr txBox="1">
            <a:spLocks noGrp="1"/>
          </p:cNvSpPr>
          <p:nvPr>
            <p:ph type="title"/>
          </p:nvPr>
        </p:nvSpPr>
        <p:spPr>
          <a:xfrm>
            <a:off x="594360" y="503906"/>
            <a:ext cx="7720300" cy="149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Risiko: Produkt erfüllt die Erwartung nicht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352" name="Google Shape;352;p49"/>
          <p:cNvSpPr txBox="1">
            <a:spLocks noGrp="1"/>
          </p:cNvSpPr>
          <p:nvPr>
            <p:ph type="body" idx="1"/>
          </p:nvPr>
        </p:nvSpPr>
        <p:spPr>
          <a:xfrm>
            <a:off x="381000" y="2209800"/>
            <a:ext cx="8271328" cy="4020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 fontScale="85000" lnSpcReduction="20000"/>
          </a:bodyPr>
          <a:lstStyle/>
          <a:p>
            <a:pPr marL="457200" lvl="0" indent="-228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ct val="78201"/>
              <a:buNone/>
            </a:pPr>
            <a:r>
              <a:rPr lang="de-DE" sz="3300" dirty="0">
                <a:latin typeface="Aptos" panose="020B0004020202020204" pitchFamily="34" charset="0"/>
              </a:rPr>
              <a:t>Mögliche Lösungen:</a:t>
            </a:r>
            <a:endParaRPr dirty="0">
              <a:latin typeface="Aptos" panose="020B0004020202020204" pitchFamily="34" charset="0"/>
            </a:endParaRPr>
          </a:p>
          <a:p>
            <a:pPr marL="571500" lvl="0" indent="-3429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ct val="78201"/>
              <a:buFont typeface="Arial"/>
              <a:buChar char="•"/>
            </a:pPr>
            <a:r>
              <a:rPr lang="de-DE" sz="3300" dirty="0">
                <a:latin typeface="Aptos" panose="020B0004020202020204" pitchFamily="34" charset="0"/>
              </a:rPr>
              <a:t>Vor dem Kauf möglichst viele Informationen über das Produkt sammeln (Reviews etc.)</a:t>
            </a:r>
            <a:endParaRPr dirty="0">
              <a:latin typeface="Aptos" panose="020B0004020202020204" pitchFamily="34" charset="0"/>
            </a:endParaRPr>
          </a:p>
          <a:p>
            <a:pPr marL="571500" lvl="0" indent="-3429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ct val="78201"/>
              <a:buFont typeface="Arial"/>
              <a:buChar char="•"/>
            </a:pPr>
            <a:r>
              <a:rPr lang="de-DE" sz="3300" dirty="0">
                <a:latin typeface="Aptos" panose="020B0004020202020204" pitchFamily="34" charset="0"/>
              </a:rPr>
              <a:t>Testung des Produkts unter realen Bedingungen (mit den Personen, welche die Produkte später verwenden werden, z.B. Reinigungskräften bei Testung von Reinigungsmitteln)</a:t>
            </a:r>
            <a:endParaRPr dirty="0">
              <a:latin typeface="Aptos" panose="020B0004020202020204" pitchFamily="34" charset="0"/>
            </a:endParaRPr>
          </a:p>
          <a:p>
            <a:pPr marL="571500" lvl="0" indent="-3429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ct val="78201"/>
              <a:buFont typeface="Arial"/>
              <a:buChar char="•"/>
            </a:pPr>
            <a:r>
              <a:rPr lang="de-DE" sz="3300" dirty="0">
                <a:latin typeface="Aptos" panose="020B0004020202020204" pitchFamily="34" charset="0"/>
              </a:rPr>
              <a:t>Zunächst nur Bestellung kleiner Mengen</a:t>
            </a: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3F3F3F"/>
              </a:buClr>
              <a:buSzPct val="129032"/>
              <a:buFont typeface="Arial"/>
              <a:buNone/>
            </a:pPr>
            <a:endParaRPr dirty="0"/>
          </a:p>
        </p:txBody>
      </p:sp>
      <p:sp>
        <p:nvSpPr>
          <p:cNvPr id="353" name="Google Shape;353;p49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28</a:t>
            </a:fld>
            <a:endParaRPr/>
          </a:p>
        </p:txBody>
      </p:sp>
      <p:pic>
        <p:nvPicPr>
          <p:cNvPr id="354" name="Google Shape;354;p49"/>
          <p:cNvPicPr preferRelativeResize="0"/>
          <p:nvPr/>
        </p:nvPicPr>
        <p:blipFill rotWithShape="1">
          <a:blip r:embed="rId3">
            <a:alphaModFix/>
          </a:blip>
          <a:srcRect l="16647" r="19388"/>
          <a:stretch/>
        </p:blipFill>
        <p:spPr>
          <a:xfrm>
            <a:off x="8652328" y="1508897"/>
            <a:ext cx="3158672" cy="2783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0"/>
          <p:cNvSpPr txBox="1">
            <a:spLocks noGrp="1"/>
          </p:cNvSpPr>
          <p:nvPr>
            <p:ph type="title"/>
          </p:nvPr>
        </p:nvSpPr>
        <p:spPr>
          <a:xfrm>
            <a:off x="594359" y="346626"/>
            <a:ext cx="9249552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Begrenzte Budgets der Gemeinde</a:t>
            </a:r>
            <a:endParaRPr sz="4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360" name="Google Shape;360;p50"/>
          <p:cNvSpPr txBox="1">
            <a:spLocks noGrp="1"/>
          </p:cNvSpPr>
          <p:nvPr>
            <p:ph type="body" idx="1"/>
          </p:nvPr>
        </p:nvSpPr>
        <p:spPr>
          <a:xfrm>
            <a:off x="594359" y="2281918"/>
            <a:ext cx="9783018" cy="3708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457200" lvl="0" indent="-228600" algn="l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2400"/>
              <a:buNone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Mögliche Lösungen:</a:t>
            </a:r>
            <a:endParaRPr dirty="0">
              <a:latin typeface="Aptos" panose="020B0004020202020204" pitchFamily="34" charset="0"/>
            </a:endParaRPr>
          </a:p>
          <a:p>
            <a:pPr marL="571500" lvl="0" indent="-3429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Transparenz bei Preisen und Kosten herstellen</a:t>
            </a:r>
            <a:endParaRPr sz="2800" b="0"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571500" lvl="0" indent="-3683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Überlegungen, wie die eingekauften Mengen reduziert werden können</a:t>
            </a:r>
            <a:endParaRPr sz="2800" b="0"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571500" lvl="0" indent="-3429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Bessere Preise durch zentrale Beschaffungsstellen</a:t>
            </a:r>
            <a:endParaRPr dirty="0">
              <a:latin typeface="Aptos" panose="020B0004020202020204" pitchFamily="34" charset="0"/>
            </a:endParaRPr>
          </a:p>
          <a:p>
            <a:pPr marL="571500" lvl="0" indent="-3429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Bessere Preise durch gemeinsame Beschaffung</a:t>
            </a:r>
            <a:endParaRPr dirty="0">
              <a:latin typeface="Aptos" panose="020B0004020202020204" pitchFamily="34" charset="0"/>
            </a:endParaRPr>
          </a:p>
          <a:p>
            <a:pPr marL="571500" lvl="0" indent="-190500" algn="l" rtl="0">
              <a:lnSpc>
                <a:spcPct val="80000"/>
              </a:lnSpc>
              <a:spcBef>
                <a:spcPts val="2500"/>
              </a:spcBef>
              <a:spcAft>
                <a:spcPts val="0"/>
              </a:spcAft>
              <a:buSzPts val="2400"/>
              <a:buFont typeface="Arial"/>
              <a:buNone/>
            </a:pPr>
            <a:endParaRPr dirty="0"/>
          </a:p>
        </p:txBody>
      </p:sp>
      <p:sp>
        <p:nvSpPr>
          <p:cNvPr id="361" name="Google Shape;361;p50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29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"/>
          <p:cNvSpPr txBox="1">
            <a:spLocks noGrp="1"/>
          </p:cNvSpPr>
          <p:nvPr>
            <p:ph type="title"/>
          </p:nvPr>
        </p:nvSpPr>
        <p:spPr>
          <a:xfrm>
            <a:off x="594360" y="278129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Wichtigste Vorteile: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grpSp>
        <p:nvGrpSpPr>
          <p:cNvPr id="126" name="Google Shape;126;p8"/>
          <p:cNvGrpSpPr/>
          <p:nvPr/>
        </p:nvGrpSpPr>
        <p:grpSpPr>
          <a:xfrm>
            <a:off x="3123739" y="2446623"/>
            <a:ext cx="5944519" cy="3679941"/>
            <a:chOff x="571335" y="1135"/>
            <a:chExt cx="5944519" cy="3679941"/>
          </a:xfrm>
        </p:grpSpPr>
        <p:sp>
          <p:nvSpPr>
            <p:cNvPr id="127" name="Google Shape;127;p8"/>
            <p:cNvSpPr/>
            <p:nvPr/>
          </p:nvSpPr>
          <p:spPr>
            <a:xfrm>
              <a:off x="571335" y="1135"/>
              <a:ext cx="2830723" cy="1698434"/>
            </a:xfrm>
            <a:prstGeom prst="rect">
              <a:avLst/>
            </a:prstGeom>
            <a:solidFill>
              <a:srgbClr val="A7D3DA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8"/>
            <p:cNvSpPr txBox="1"/>
            <p:nvPr/>
          </p:nvSpPr>
          <p:spPr>
            <a:xfrm>
              <a:off x="571335" y="1135"/>
              <a:ext cx="2830723" cy="16984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de-DE" sz="2800" b="0" i="0" u="none" strike="noStrike" cap="none" dirty="0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Ökologische Vorteile</a:t>
              </a:r>
              <a:endParaRPr dirty="0">
                <a:latin typeface="Aptos" panose="020B0004020202020204" pitchFamily="34" charset="0"/>
              </a:endParaRPr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3685131" y="1135"/>
              <a:ext cx="2830723" cy="1698434"/>
            </a:xfrm>
            <a:prstGeom prst="rect">
              <a:avLst/>
            </a:prstGeom>
            <a:solidFill>
              <a:srgbClr val="A7D3DA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8"/>
            <p:cNvSpPr txBox="1"/>
            <p:nvPr/>
          </p:nvSpPr>
          <p:spPr>
            <a:xfrm>
              <a:off x="3685131" y="1135"/>
              <a:ext cx="2830723" cy="16984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de-DE" sz="2800" b="0" i="0" u="none" strike="noStrike" cap="none" dirty="0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Gesundheitliche Vorteile</a:t>
              </a:r>
              <a:endParaRPr dirty="0">
                <a:latin typeface="Aptos" panose="020B0004020202020204" pitchFamily="34" charset="0"/>
              </a:endParaRPr>
            </a:p>
          </p:txBody>
        </p:sp>
        <p:sp>
          <p:nvSpPr>
            <p:cNvPr id="131" name="Google Shape;131;p8"/>
            <p:cNvSpPr/>
            <p:nvPr/>
          </p:nvSpPr>
          <p:spPr>
            <a:xfrm>
              <a:off x="571335" y="1982642"/>
              <a:ext cx="2830723" cy="1698434"/>
            </a:xfrm>
            <a:prstGeom prst="rect">
              <a:avLst/>
            </a:prstGeom>
            <a:solidFill>
              <a:srgbClr val="A7D3DA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8"/>
            <p:cNvSpPr txBox="1"/>
            <p:nvPr/>
          </p:nvSpPr>
          <p:spPr>
            <a:xfrm>
              <a:off x="571335" y="1982642"/>
              <a:ext cx="2830723" cy="16984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de-DE" sz="2800" b="0" i="0" u="none" strike="noStrike" cap="none" dirty="0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Soziale </a:t>
              </a: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de-DE" sz="2800" b="0" i="0" u="none" strike="noStrike" cap="none" dirty="0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Vorteile</a:t>
              </a:r>
              <a:endParaRPr dirty="0">
                <a:latin typeface="Aptos" panose="020B0004020202020204" pitchFamily="34" charset="0"/>
              </a:endParaRPr>
            </a:p>
          </p:txBody>
        </p:sp>
        <p:sp>
          <p:nvSpPr>
            <p:cNvPr id="133" name="Google Shape;133;p8"/>
            <p:cNvSpPr/>
            <p:nvPr/>
          </p:nvSpPr>
          <p:spPr>
            <a:xfrm>
              <a:off x="3685131" y="1982642"/>
              <a:ext cx="2830723" cy="1698434"/>
            </a:xfrm>
            <a:prstGeom prst="rect">
              <a:avLst/>
            </a:prstGeom>
            <a:solidFill>
              <a:srgbClr val="A7D3DA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8"/>
            <p:cNvSpPr txBox="1"/>
            <p:nvPr/>
          </p:nvSpPr>
          <p:spPr>
            <a:xfrm>
              <a:off x="3685131" y="1982642"/>
              <a:ext cx="2830723" cy="16984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de-DE" sz="2800" b="0" i="0" u="none" strike="noStrike" cap="none" dirty="0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Wirtschaftliche Vorteile</a:t>
              </a:r>
              <a:endParaRPr dirty="0">
                <a:latin typeface="Aptos" panose="020B0004020202020204" pitchFamily="34" charset="0"/>
              </a:endParaRPr>
            </a:p>
          </p:txBody>
        </p:sp>
      </p:grpSp>
      <p:sp>
        <p:nvSpPr>
          <p:cNvPr id="135" name="Google Shape;135;p8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3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6ef4af8784_1_1"/>
          <p:cNvSpPr txBox="1">
            <a:spLocks noGrp="1"/>
          </p:cNvSpPr>
          <p:nvPr>
            <p:ph type="title"/>
          </p:nvPr>
        </p:nvSpPr>
        <p:spPr>
          <a:xfrm>
            <a:off x="594350" y="189575"/>
            <a:ext cx="7421700" cy="18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Begrenzte Verfügbarkeit nachhaltiger Produkte und Dienstleistungen</a:t>
            </a:r>
            <a:endParaRPr sz="4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367" name="Google Shape;367;g36ef4af8784_1_1"/>
          <p:cNvSpPr txBox="1">
            <a:spLocks noGrp="1"/>
          </p:cNvSpPr>
          <p:nvPr>
            <p:ph type="body" idx="1"/>
          </p:nvPr>
        </p:nvSpPr>
        <p:spPr>
          <a:xfrm>
            <a:off x="594359" y="2281918"/>
            <a:ext cx="9783000" cy="37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457200" lvl="0" indent="-228600" algn="l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2400"/>
              <a:buNone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Mögliche Lösungen:</a:t>
            </a:r>
            <a:endParaRPr dirty="0">
              <a:latin typeface="Aptos" panose="020B0004020202020204" pitchFamily="34" charset="0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Zusammenarbeit mit anderen Gemeinden</a:t>
            </a:r>
            <a:endParaRPr dirty="0">
              <a:latin typeface="Aptos" panose="020B0004020202020204" pitchFamily="34" charset="0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Zusammenarbeit mit Lieferanten</a:t>
            </a:r>
            <a:endParaRPr dirty="0">
              <a:latin typeface="Aptos" panose="020B0004020202020204" pitchFamily="34" charset="0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de-DE" sz="2800" b="0" dirty="0">
                <a:solidFill>
                  <a:srgbClr val="3F3F3F"/>
                </a:solidFill>
                <a:latin typeface="Aptos" panose="020B0004020202020204" pitchFamily="34" charset="0"/>
              </a:rPr>
              <a:t>Schrittweise Umsetzung</a:t>
            </a:r>
            <a:endParaRPr sz="2800" b="0"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571500" lvl="0" indent="-190500" algn="l" rtl="0">
              <a:lnSpc>
                <a:spcPct val="80000"/>
              </a:lnSpc>
              <a:spcBef>
                <a:spcPts val="2500"/>
              </a:spcBef>
              <a:spcAft>
                <a:spcPts val="0"/>
              </a:spcAft>
              <a:buSzPts val="2400"/>
              <a:buFont typeface="Arial"/>
              <a:buNone/>
            </a:pPr>
            <a:endParaRPr dirty="0"/>
          </a:p>
        </p:txBody>
      </p:sp>
      <p:sp>
        <p:nvSpPr>
          <p:cNvPr id="368" name="Google Shape;368;g36ef4af8784_1_1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00" cy="2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30</a:t>
            </a:fld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5"/>
          <p:cNvSpPr txBox="1">
            <a:spLocks noGrp="1"/>
          </p:cNvSpPr>
          <p:nvPr>
            <p:ph type="ctrTitle"/>
          </p:nvPr>
        </p:nvSpPr>
        <p:spPr>
          <a:xfrm>
            <a:off x="594360" y="411479"/>
            <a:ext cx="901954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de-DE" sz="5400" dirty="0">
                <a:latin typeface="Aptos Serif" panose="02020604070405020304" pitchFamily="18" charset="0"/>
                <a:cs typeface="Aptos Serif" panose="02020604070405020304" pitchFamily="18" charset="0"/>
              </a:rPr>
              <a:t>Vielen Dank!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pic>
        <p:nvPicPr>
          <p:cNvPr id="375" name="Google Shape;375;p15" descr="Ein Bild, das Text, Schrift, Screenshot, Grafiken enthält.&#10;&#10;Automatisch generierte Beschreibu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02820" y="4953703"/>
            <a:ext cx="5273749" cy="1904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fik 2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367A74DB-98BE-F7E0-5CDE-C03B3AEC1E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116" y="4953703"/>
            <a:ext cx="4039306" cy="16157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0"/>
          <p:cNvSpPr txBox="1">
            <a:spLocks noGrp="1"/>
          </p:cNvSpPr>
          <p:nvPr>
            <p:ph type="title"/>
          </p:nvPr>
        </p:nvSpPr>
        <p:spPr>
          <a:xfrm>
            <a:off x="594360" y="447462"/>
            <a:ext cx="9778365" cy="149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Beispiel: Ökologische Vorteile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142" name="Google Shape;142;p30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4</a:t>
            </a:fld>
            <a:endParaRPr/>
          </a:p>
        </p:txBody>
      </p:sp>
      <p:graphicFrame>
        <p:nvGraphicFramePr>
          <p:cNvPr id="143" name="Google Shape;143;p30"/>
          <p:cNvGraphicFramePr/>
          <p:nvPr>
            <p:extLst>
              <p:ext uri="{D42A27DB-BD31-4B8C-83A1-F6EECF244321}">
                <p14:modId xmlns:p14="http://schemas.microsoft.com/office/powerpoint/2010/main" val="249567791"/>
              </p:ext>
            </p:extLst>
          </p:nvPr>
        </p:nvGraphicFramePr>
        <p:xfrm>
          <a:off x="1535430" y="2343805"/>
          <a:ext cx="912114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4" name="Google Shape;144;p30"/>
          <p:cNvSpPr txBox="1"/>
          <p:nvPr/>
        </p:nvSpPr>
        <p:spPr>
          <a:xfrm>
            <a:off x="1535430" y="6318261"/>
            <a:ext cx="861345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595959"/>
                </a:solidFill>
                <a:latin typeface="Aptos" panose="020B0004020202020204" pitchFamily="34" charset="0"/>
                <a:sym typeface="Arial"/>
              </a:rPr>
              <a:t>Quelle: Deutsches Umweltbundesamt 2022 „Aktualisierte Ökobilanz von Grafik- und Hygienepapier“, S. 46 </a:t>
            </a:r>
            <a:br>
              <a:rPr lang="de-DE" sz="1400" b="0" i="0" u="none" strike="noStrike" cap="none" dirty="0">
                <a:solidFill>
                  <a:srgbClr val="727272"/>
                </a:solidFill>
                <a:latin typeface="Aptos" panose="020B0004020202020204" pitchFamily="34" charset="0"/>
                <a:sym typeface="Arial"/>
              </a:rPr>
            </a:br>
            <a:endParaRPr sz="1400" b="0" i="0" u="none" strike="noStrike" cap="none" dirty="0">
              <a:solidFill>
                <a:srgbClr val="727272"/>
              </a:solidFill>
              <a:latin typeface="Aptos" panose="020B00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1"/>
          <p:cNvSpPr txBox="1">
            <a:spLocks noGrp="1"/>
          </p:cNvSpPr>
          <p:nvPr>
            <p:ph type="title"/>
          </p:nvPr>
        </p:nvSpPr>
        <p:spPr>
          <a:xfrm>
            <a:off x="594350" y="452065"/>
            <a:ext cx="9778365" cy="149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Beispiele: Gesundheitliche Vorteile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151" name="Google Shape;151;p31"/>
          <p:cNvSpPr txBox="1">
            <a:spLocks noGrp="1"/>
          </p:cNvSpPr>
          <p:nvPr>
            <p:ph type="body" idx="2"/>
          </p:nvPr>
        </p:nvSpPr>
        <p:spPr>
          <a:xfrm>
            <a:off x="-114300" y="2209800"/>
            <a:ext cx="9300900" cy="4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/>
          <a:p>
            <a:pPr marL="685800" lvl="1" indent="0" algn="l" rtl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pPr>
            <a:r>
              <a:rPr lang="de-DE" sz="2400" dirty="0">
                <a:latin typeface="Aptos" panose="020B0004020202020204" pitchFamily="34" charset="0"/>
              </a:rPr>
              <a:t>Grenzwerte für gesundheitsgefährdende Inhaltsstoffe</a:t>
            </a:r>
            <a:endParaRPr sz="1600" dirty="0">
              <a:latin typeface="Aptos" panose="020B0004020202020204" pitchFamily="34" charset="0"/>
            </a:endParaRPr>
          </a:p>
          <a:p>
            <a:pPr marL="685800" lvl="1" indent="0" algn="l" rtl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pPr>
            <a:endParaRPr sz="2800" dirty="0"/>
          </a:p>
        </p:txBody>
      </p:sp>
      <p:sp>
        <p:nvSpPr>
          <p:cNvPr id="152" name="Google Shape;152;p31"/>
          <p:cNvSpPr txBox="1">
            <a:spLocks noGrp="1"/>
          </p:cNvSpPr>
          <p:nvPr>
            <p:ph type="sldNum" idx="12"/>
          </p:nvPr>
        </p:nvSpPr>
        <p:spPr>
          <a:xfrm>
            <a:off x="289560" y="5987449"/>
            <a:ext cx="523200" cy="2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5</a:t>
            </a:fld>
            <a:endParaRPr/>
          </a:p>
        </p:txBody>
      </p:sp>
      <p:pic>
        <p:nvPicPr>
          <p:cNvPr id="153" name="Google Shape;153;p31" descr="Ein Bild, das Symbol enthält.&#10;&#10;KI-generierte Inhalte können fehlerhaft sein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9845" y="2963179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1" descr="Ein Bild, das Verkehrsschild enthält.&#10;&#10;KI-generierte Inhalte können fehlerhaft sein."/>
          <p:cNvPicPr preferRelativeResize="0"/>
          <p:nvPr/>
        </p:nvPicPr>
        <p:blipFill rotWithShape="1">
          <a:blip r:embed="rId4">
            <a:alphaModFix/>
          </a:blip>
          <a:srcRect l="1150" t="4169" r="-1150" b="2875"/>
          <a:stretch/>
        </p:blipFill>
        <p:spPr>
          <a:xfrm>
            <a:off x="4934170" y="2954729"/>
            <a:ext cx="2323650" cy="21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1"/>
          <p:cNvSpPr txBox="1"/>
          <p:nvPr/>
        </p:nvSpPr>
        <p:spPr>
          <a:xfrm>
            <a:off x="594350" y="5218350"/>
            <a:ext cx="3330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b="0" i="0" u="none" strike="noStrike" cap="none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u. a. Krebs, </a:t>
            </a:r>
            <a:br>
              <a:rPr lang="de-DE" sz="2000" b="0" i="0" u="none" strike="noStrike" cap="none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</a:br>
            <a:r>
              <a:rPr lang="de-DE" sz="2000" b="0" i="0" u="none" strike="noStrike" cap="none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Erbgutveränderung,  Atemwegssensibilisierung</a:t>
            </a:r>
            <a:endParaRPr sz="2000" b="0" i="0" u="none" strike="noStrike" cap="none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56" name="Google Shape;156;p31"/>
          <p:cNvSpPr txBox="1"/>
          <p:nvPr/>
        </p:nvSpPr>
        <p:spPr>
          <a:xfrm>
            <a:off x="4300350" y="5218350"/>
            <a:ext cx="3591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b="0" i="0" u="none" strike="noStrike" cap="none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u. a. Reizungen, Allergien, gesundheitsschädlich beim Einatmen oder Verschlucken</a:t>
            </a:r>
            <a:endParaRPr sz="2000" b="0" i="0" u="none" strike="noStrike" cap="none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57" name="Google Shape;157;p31"/>
          <p:cNvSpPr/>
          <p:nvPr/>
        </p:nvSpPr>
        <p:spPr>
          <a:xfrm>
            <a:off x="8015950" y="2323350"/>
            <a:ext cx="3978000" cy="3511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de-DE" sz="2400" dirty="0">
                <a:solidFill>
                  <a:schemeClr val="lt1"/>
                </a:solidFill>
                <a:latin typeface="Aptos" panose="020B0004020202020204" pitchFamily="34" charset="0"/>
              </a:rPr>
              <a:t>Nachhaltig beschaffte Möbel emittieren nur geringe Mengen an VOC – Stoffen, die Reizungen oder langfristige Gesundheitsschäden verursachen können (siehe Gefahrensymbole links).</a:t>
            </a:r>
            <a:endParaRPr sz="2400" dirty="0">
              <a:solidFill>
                <a:schemeClr val="lt1"/>
              </a:solidFill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2"/>
          <p:cNvSpPr txBox="1">
            <a:spLocks noGrp="1"/>
          </p:cNvSpPr>
          <p:nvPr>
            <p:ph type="title"/>
          </p:nvPr>
        </p:nvSpPr>
        <p:spPr>
          <a:xfrm>
            <a:off x="594359" y="525780"/>
            <a:ext cx="9778365" cy="149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Beispiele: Soziale Vorteile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163" name="Google Shape;163;p32"/>
          <p:cNvSpPr txBox="1">
            <a:spLocks noGrp="1"/>
          </p:cNvSpPr>
          <p:nvPr>
            <p:ph type="body" idx="2"/>
          </p:nvPr>
        </p:nvSpPr>
        <p:spPr>
          <a:xfrm>
            <a:off x="594359" y="2467978"/>
            <a:ext cx="11292841" cy="3864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/>
          <a:p>
            <a:pPr marL="1028700" lvl="1" indent="-342900" algn="l" rtl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de-DE" sz="2800" dirty="0">
                <a:latin typeface="Aptos" panose="020B0004020202020204" pitchFamily="34" charset="0"/>
              </a:rPr>
              <a:t>Arbeitsbedingungen entsprechen den Grundprinzipien der IAO (Vereinigungsfreiheit, keine Kinder- und Zwangsarbeit etc.)</a:t>
            </a:r>
            <a:endParaRPr dirty="0">
              <a:latin typeface="Aptos" panose="020B0004020202020204" pitchFamily="34" charset="0"/>
            </a:endParaRPr>
          </a:p>
          <a:p>
            <a:pPr marL="1028700" lvl="1" indent="-342900" algn="l" rtl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de-DE" sz="2800" dirty="0">
                <a:latin typeface="Aptos" panose="020B0004020202020204" pitchFamily="34" charset="0"/>
              </a:rPr>
              <a:t>Fair Trade: zusätzlich faire Löhne</a:t>
            </a:r>
            <a:endParaRPr dirty="0">
              <a:latin typeface="Aptos" panose="020B0004020202020204" pitchFamily="34" charset="0"/>
            </a:endParaRPr>
          </a:p>
          <a:p>
            <a:pPr marL="1028700" lvl="1" indent="-342900" algn="l" rtl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de-DE" sz="2800" dirty="0">
                <a:latin typeface="Aptos" panose="020B0004020202020204" pitchFamily="34" charset="0"/>
              </a:rPr>
              <a:t>Beschäftigung von Menschen, die auf dem Arbeitsmarkt benachteiligt sind (ältere Menschen, Menschen mit Behinderung, junge Menschen/Lehrlinge etc.)</a:t>
            </a:r>
            <a:endParaRPr dirty="0">
              <a:latin typeface="Aptos" panose="020B0004020202020204" pitchFamily="34" charset="0"/>
            </a:endParaRPr>
          </a:p>
          <a:p>
            <a:pPr marL="1028700" lvl="1" indent="-215900" algn="l" rtl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None/>
            </a:pPr>
            <a:endParaRPr sz="2800" dirty="0"/>
          </a:p>
          <a:p>
            <a:pPr marL="1028700" lvl="1" indent="-215900" algn="l" rtl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None/>
            </a:pPr>
            <a:endParaRPr sz="2800" dirty="0"/>
          </a:p>
        </p:txBody>
      </p:sp>
      <p:sp>
        <p:nvSpPr>
          <p:cNvPr id="164" name="Google Shape;164;p32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3"/>
          <p:cNvSpPr txBox="1">
            <a:spLocks noGrp="1"/>
          </p:cNvSpPr>
          <p:nvPr>
            <p:ph type="title"/>
          </p:nvPr>
        </p:nvSpPr>
        <p:spPr>
          <a:xfrm>
            <a:off x="594359" y="525780"/>
            <a:ext cx="9778365" cy="149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Beispiele: Wirtschaftliche Vorteile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170" name="Google Shape;170;p33"/>
          <p:cNvSpPr txBox="1">
            <a:spLocks noGrp="1"/>
          </p:cNvSpPr>
          <p:nvPr>
            <p:ph type="body" idx="2"/>
          </p:nvPr>
        </p:nvSpPr>
        <p:spPr>
          <a:xfrm>
            <a:off x="594359" y="2467978"/>
            <a:ext cx="11292841" cy="3864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/>
          <a:p>
            <a:pPr marL="1028700" lvl="1" indent="-342900" algn="l" rtl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de-DE" sz="2800" dirty="0">
                <a:latin typeface="Aptos" panose="020B0004020202020204" pitchFamily="34" charset="0"/>
              </a:rPr>
              <a:t>Wertschöpfung verstärkt vor Ort oder in der Region</a:t>
            </a:r>
            <a:endParaRPr dirty="0">
              <a:latin typeface="Aptos" panose="020B0004020202020204" pitchFamily="34" charset="0"/>
            </a:endParaRPr>
          </a:p>
          <a:p>
            <a:pPr marL="1028700" lvl="1" indent="-342900" algn="l" rtl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de-DE" sz="2800" dirty="0">
                <a:latin typeface="Aptos" panose="020B0004020202020204" pitchFamily="34" charset="0"/>
              </a:rPr>
              <a:t>Beschaffungskosten senken durch die Anschaffung langlebiger Produkte</a:t>
            </a:r>
            <a:endParaRPr dirty="0">
              <a:latin typeface="Aptos" panose="020B0004020202020204" pitchFamily="34" charset="0"/>
            </a:endParaRPr>
          </a:p>
          <a:p>
            <a:pPr marL="1028700" lvl="1" indent="-342900" algn="l" rtl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de-DE" sz="2800" dirty="0">
                <a:latin typeface="Aptos" panose="020B0004020202020204" pitchFamily="34" charset="0"/>
              </a:rPr>
              <a:t>Betriebskosten senken durch die Beschaffung energieeffizienter Waren</a:t>
            </a:r>
            <a:endParaRPr dirty="0">
              <a:latin typeface="Aptos" panose="020B0004020202020204" pitchFamily="34" charset="0"/>
            </a:endParaRPr>
          </a:p>
          <a:p>
            <a:pPr marL="1028700" lvl="1" indent="-215900" algn="l" rtl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None/>
            </a:pPr>
            <a:endParaRPr sz="2800" dirty="0"/>
          </a:p>
        </p:txBody>
      </p:sp>
      <p:sp>
        <p:nvSpPr>
          <p:cNvPr id="171" name="Google Shape;171;p33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4"/>
          <p:cNvSpPr txBox="1"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</a:pPr>
            <a:r>
              <a:rPr lang="de-DE" sz="5400" dirty="0">
                <a:latin typeface="Aptos Serif" panose="02020604070405020304" pitchFamily="18" charset="0"/>
                <a:cs typeface="Aptos Serif" panose="02020604070405020304" pitchFamily="18" charset="0"/>
              </a:rPr>
              <a:t>Umsetzung der nachhaltigen Beschaffung</a:t>
            </a:r>
            <a:endParaRPr sz="54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5"/>
          <p:cNvSpPr txBox="1">
            <a:spLocks noGrp="1"/>
          </p:cNvSpPr>
          <p:nvPr>
            <p:ph type="title"/>
          </p:nvPr>
        </p:nvSpPr>
        <p:spPr>
          <a:xfrm>
            <a:off x="594360" y="358905"/>
            <a:ext cx="7673340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Umsetzung der nachhaltigen Beschaffung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grpSp>
        <p:nvGrpSpPr>
          <p:cNvPr id="182" name="Google Shape;182;p35"/>
          <p:cNvGrpSpPr/>
          <p:nvPr/>
        </p:nvGrpSpPr>
        <p:grpSpPr>
          <a:xfrm>
            <a:off x="594360" y="2383552"/>
            <a:ext cx="10058399" cy="3794880"/>
            <a:chOff x="0" y="0"/>
            <a:chExt cx="10058399" cy="3794880"/>
          </a:xfrm>
        </p:grpSpPr>
        <p:sp>
          <p:nvSpPr>
            <p:cNvPr id="183" name="Google Shape;183;p35"/>
            <p:cNvSpPr/>
            <p:nvPr/>
          </p:nvSpPr>
          <p:spPr>
            <a:xfrm>
              <a:off x="0" y="768876"/>
              <a:ext cx="10058399" cy="702000"/>
            </a:xfrm>
            <a:prstGeom prst="roundRect">
              <a:avLst>
                <a:gd name="adj" fmla="val 16667"/>
              </a:avLst>
            </a:prstGeom>
            <a:solidFill>
              <a:srgbClr val="A7D3DA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5"/>
            <p:cNvSpPr txBox="1"/>
            <p:nvPr/>
          </p:nvSpPr>
          <p:spPr>
            <a:xfrm>
              <a:off x="34269" y="803145"/>
              <a:ext cx="9989861" cy="6334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300" tIns="114300" rIns="114300" bIns="1143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de-DE" sz="2800" b="0" i="0" u="none" strike="noStrike" cap="none" dirty="0">
                  <a:solidFill>
                    <a:schemeClr val="lt1"/>
                  </a:solidFill>
                  <a:latin typeface="Aptos" panose="020B0004020202020204" pitchFamily="34" charset="0"/>
                  <a:cs typeface="Aptos Serif" panose="02020604070405020304" pitchFamily="18" charset="0"/>
                  <a:sym typeface="Arial"/>
                </a:rPr>
                <a:t>2. Gütezeichen als Hilfsmittel</a:t>
              </a:r>
              <a:endParaRPr sz="2800" dirty="0">
                <a:latin typeface="Aptos" panose="020B0004020202020204" pitchFamily="34" charset="0"/>
                <a:cs typeface="Aptos Serif" panose="02020604070405020304" pitchFamily="18" charset="0"/>
              </a:endParaRPr>
            </a:p>
          </p:txBody>
        </p:sp>
        <p:sp>
          <p:nvSpPr>
            <p:cNvPr id="185" name="Google Shape;185;p35"/>
            <p:cNvSpPr/>
            <p:nvPr/>
          </p:nvSpPr>
          <p:spPr>
            <a:xfrm>
              <a:off x="0" y="0"/>
              <a:ext cx="10058399" cy="702000"/>
            </a:xfrm>
            <a:prstGeom prst="roundRect">
              <a:avLst>
                <a:gd name="adj" fmla="val 16667"/>
              </a:avLst>
            </a:prstGeom>
            <a:solidFill>
              <a:srgbClr val="A7D3DA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5"/>
            <p:cNvSpPr txBox="1"/>
            <p:nvPr/>
          </p:nvSpPr>
          <p:spPr>
            <a:xfrm>
              <a:off x="34269" y="34269"/>
              <a:ext cx="9989861" cy="6334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300" tIns="114300" rIns="114300" bIns="1143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de-DE" sz="2800" b="0" i="0" u="none" strike="noStrike" cap="none" dirty="0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1. Vier Möglichkeiten der Beschaffung</a:t>
              </a:r>
              <a:endParaRPr sz="2800" dirty="0">
                <a:latin typeface="Aptos" panose="020B0004020202020204" pitchFamily="34" charset="0"/>
              </a:endParaRPr>
            </a:p>
          </p:txBody>
        </p:sp>
        <p:sp>
          <p:nvSpPr>
            <p:cNvPr id="187" name="Google Shape;187;p35"/>
            <p:cNvSpPr/>
            <p:nvPr/>
          </p:nvSpPr>
          <p:spPr>
            <a:xfrm>
              <a:off x="0" y="1565130"/>
              <a:ext cx="10058399" cy="702000"/>
            </a:xfrm>
            <a:prstGeom prst="roundRect">
              <a:avLst>
                <a:gd name="adj" fmla="val 16667"/>
              </a:avLst>
            </a:prstGeom>
            <a:solidFill>
              <a:srgbClr val="A7D3DA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35"/>
            <p:cNvSpPr txBox="1"/>
            <p:nvPr/>
          </p:nvSpPr>
          <p:spPr>
            <a:xfrm>
              <a:off x="34269" y="1599399"/>
              <a:ext cx="9989861" cy="6334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300" tIns="114300" rIns="114300" bIns="1143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de-DE" sz="2800" b="0" i="0" u="none" strike="noStrike" cap="none" dirty="0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3. Erstellung eines Beschaffungskatalogs</a:t>
              </a:r>
              <a:endParaRPr sz="1200" dirty="0">
                <a:latin typeface="Aptos" panose="020B0004020202020204" pitchFamily="34" charset="0"/>
              </a:endParaRPr>
            </a:p>
          </p:txBody>
        </p:sp>
        <p:sp>
          <p:nvSpPr>
            <p:cNvPr id="189" name="Google Shape;189;p35"/>
            <p:cNvSpPr/>
            <p:nvPr/>
          </p:nvSpPr>
          <p:spPr>
            <a:xfrm>
              <a:off x="0" y="2340371"/>
              <a:ext cx="10058399" cy="702000"/>
            </a:xfrm>
            <a:prstGeom prst="roundRect">
              <a:avLst>
                <a:gd name="adj" fmla="val 16667"/>
              </a:avLst>
            </a:prstGeom>
            <a:solidFill>
              <a:srgbClr val="A7D3DA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35"/>
            <p:cNvSpPr txBox="1"/>
            <p:nvPr/>
          </p:nvSpPr>
          <p:spPr>
            <a:xfrm>
              <a:off x="34269" y="2374640"/>
              <a:ext cx="9989861" cy="6334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300" tIns="114300" rIns="114300" bIns="1143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de-DE" sz="2800" b="0" i="0" u="none" strike="noStrike" cap="none" dirty="0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4. Lokale und regionale Beschaffung</a:t>
              </a:r>
              <a:endParaRPr sz="1200" dirty="0">
                <a:latin typeface="Aptos" panose="020B0004020202020204" pitchFamily="34" charset="0"/>
              </a:endParaRPr>
            </a:p>
          </p:txBody>
        </p:sp>
        <p:sp>
          <p:nvSpPr>
            <p:cNvPr id="191" name="Google Shape;191;p35"/>
            <p:cNvSpPr/>
            <p:nvPr/>
          </p:nvSpPr>
          <p:spPr>
            <a:xfrm>
              <a:off x="0" y="3092880"/>
              <a:ext cx="10058399" cy="702000"/>
            </a:xfrm>
            <a:prstGeom prst="roundRect">
              <a:avLst>
                <a:gd name="adj" fmla="val 16667"/>
              </a:avLst>
            </a:prstGeom>
            <a:solidFill>
              <a:srgbClr val="A7D3DA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35"/>
            <p:cNvSpPr txBox="1"/>
            <p:nvPr/>
          </p:nvSpPr>
          <p:spPr>
            <a:xfrm>
              <a:off x="34269" y="3127149"/>
              <a:ext cx="9990000" cy="63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300" tIns="114300" rIns="114300" bIns="1143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de-DE" sz="2800" b="0" i="0" u="none" strike="noStrike" cap="none" dirty="0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5. Risikomanagement</a:t>
              </a:r>
              <a:endParaRPr sz="1200" dirty="0">
                <a:latin typeface="Aptos" panose="020B0004020202020204" pitchFamily="34" charset="0"/>
              </a:endParaRPr>
            </a:p>
          </p:txBody>
        </p:sp>
      </p:grpSp>
      <p:sp>
        <p:nvSpPr>
          <p:cNvPr id="193" name="Google Shape;193;p35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nutzerdefiniert">
  <a:themeElements>
    <a:clrScheme name="Benutzerdefiniert 5">
      <a:dk1>
        <a:srgbClr val="000000"/>
      </a:dk1>
      <a:lt1>
        <a:srgbClr val="FFFFFF"/>
      </a:lt1>
      <a:dk2>
        <a:srgbClr val="E4E4E4"/>
      </a:dk2>
      <a:lt2>
        <a:srgbClr val="A3C42A"/>
      </a:lt2>
      <a:accent1>
        <a:srgbClr val="A9D4DB"/>
      </a:accent1>
      <a:accent2>
        <a:srgbClr val="FAB609"/>
      </a:accent2>
      <a:accent3>
        <a:srgbClr val="4495A2"/>
      </a:accent3>
      <a:accent4>
        <a:srgbClr val="035854"/>
      </a:accent4>
      <a:accent5>
        <a:srgbClr val="CCDB84"/>
      </a:accent5>
      <a:accent6>
        <a:srgbClr val="A3C42A"/>
      </a:accent6>
      <a:hlink>
        <a:srgbClr val="035854"/>
      </a:hlink>
      <a:folHlink>
        <a:srgbClr val="0F49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928</Words>
  <Application>Microsoft Macintosh PowerPoint</Application>
  <PresentationFormat>Breitbild</PresentationFormat>
  <Paragraphs>154</Paragraphs>
  <Slides>31</Slides>
  <Notes>31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7" baseType="lpstr">
      <vt:lpstr>Arial</vt:lpstr>
      <vt:lpstr>Aptos</vt:lpstr>
      <vt:lpstr>Calibri</vt:lpstr>
      <vt:lpstr>Aptos Serif</vt:lpstr>
      <vt:lpstr>Play</vt:lpstr>
      <vt:lpstr>Benutzerdefiniert</vt:lpstr>
      <vt:lpstr>PowerPoint-Präsentation</vt:lpstr>
      <vt:lpstr>Ausgewählte Vorteile</vt:lpstr>
      <vt:lpstr>Wichtigste Vorteile:</vt:lpstr>
      <vt:lpstr>Beispiel: Ökologische Vorteile</vt:lpstr>
      <vt:lpstr>Beispiele: Gesundheitliche Vorteile</vt:lpstr>
      <vt:lpstr>Beispiele: Soziale Vorteile</vt:lpstr>
      <vt:lpstr>Beispiele: Wirtschaftliche Vorteile</vt:lpstr>
      <vt:lpstr>Umsetzung der nachhaltigen Beschaffung</vt:lpstr>
      <vt:lpstr>Umsetzung der nachhaltigen Beschaffung</vt:lpstr>
      <vt:lpstr>Vier Möglichkeiten der Beschaffung</vt:lpstr>
      <vt:lpstr>Vier Möglichkeiten der Beschaffung </vt:lpstr>
      <vt:lpstr>1. Beschaffung unterhalb der Schwelle für Ausschreibungen</vt:lpstr>
      <vt:lpstr>2. Durchführung einer Ausschreibung</vt:lpstr>
      <vt:lpstr>3. Beschaffung über eine zentrale Beschaffungsstelle</vt:lpstr>
      <vt:lpstr>4. Gemeinsame Beschaffung mit anderen Gemeinden</vt:lpstr>
      <vt:lpstr>Gütezeichen als Hilfsmittel</vt:lpstr>
      <vt:lpstr>Gütezeichen als Hilfsmittel</vt:lpstr>
      <vt:lpstr>Erstellung eines Beschaffungs- katalogs</vt:lpstr>
      <vt:lpstr>Erstellung eines Beschaffungskatalogs</vt:lpstr>
      <vt:lpstr>Inhalte des Beschaffungskatalogs</vt:lpstr>
      <vt:lpstr>Identifizierung und Bewertung von Lieferanten</vt:lpstr>
      <vt:lpstr>Regelmäßige Überprüfungen und Aktualisierungen</vt:lpstr>
      <vt:lpstr>Lokale und regionale Beschaffung</vt:lpstr>
      <vt:lpstr>Lokale und regionale Beschaffung</vt:lpstr>
      <vt:lpstr>Risiko- management  und Umgang mit Stolpersteinen</vt:lpstr>
      <vt:lpstr>Risikomanagement bei nachhaltiger Beschaffung</vt:lpstr>
      <vt:lpstr>Risiko: Produkt erfüllt die Erwartung nicht</vt:lpstr>
      <vt:lpstr>Risiko: Produkt erfüllt die Erwartung nicht</vt:lpstr>
      <vt:lpstr>Begrenzte Budgets der Gemeinde</vt:lpstr>
      <vt:lpstr>Begrenzte Verfügbarkeit nachhaltiger Produkte und Dienstleistungen</vt:lpstr>
      <vt:lpstr>Vielen Dank!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nicole</dc:creator>
  <cp:lastModifiedBy>Henrieta Winklhofer</cp:lastModifiedBy>
  <cp:revision>2</cp:revision>
  <dcterms:created xsi:type="dcterms:W3CDTF">2024-09-16T10:50:40Z</dcterms:created>
  <dcterms:modified xsi:type="dcterms:W3CDTF">2026-03-17T10:18:34Z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