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24"/>
  </p:notesMasterIdLst>
  <p:sldIdLst>
    <p:sldId id="27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embeddedFontLst>
    <p:embeddedFont>
      <p:font typeface="Aptos Serif" panose="02020604070405020304" pitchFamily="18" charset="0"/>
      <p:regular r:id="rId25"/>
      <p:bold r:id="rId26"/>
      <p:italic r:id="rId27"/>
      <p:boldItalic r:id="rId28"/>
    </p:embeddedFont>
    <p:embeddedFont>
      <p:font typeface="Play" pitchFamily="2" charset="0"/>
      <p:regular r:id="rId29"/>
      <p:bold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1" roundtripDataSignature="AMtx7mi1geyzeTplRQoc86JuT0w//TlZA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B1BE"/>
    <a:srgbClr val="000000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94679"/>
  </p:normalViewPr>
  <p:slideViewPr>
    <p:cSldViewPr snapToGrid="0">
      <p:cViewPr varScale="1">
        <p:scale>
          <a:sx n="104" d="100"/>
          <a:sy n="104" d="100"/>
        </p:scale>
        <p:origin x="8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4" name="Google Shape;164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c74850528d_0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de-DE"/>
              <a:t>Siehe proCURE Handbuch S. 35-37</a:t>
            </a:r>
            <a:endParaRPr/>
          </a:p>
        </p:txBody>
      </p:sp>
      <p:sp>
        <p:nvSpPr>
          <p:cNvPr id="173" name="Google Shape;173;g3c74850528d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80" name="Google Shape;180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9" name="Google Shape;189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8" name="Google Shape;198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de-DE"/>
              <a:t>Bildquelle: proCURE Handbuch S. 37</a:t>
            </a:r>
            <a:endParaRPr/>
          </a:p>
        </p:txBody>
      </p:sp>
      <p:sp>
        <p:nvSpPr>
          <p:cNvPr id="212" name="Google Shape;212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0" name="Google Shape;220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3c74850528d_0_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de-DE"/>
              <a:t>Siehe proCURE Handbuch S. 35-37</a:t>
            </a:r>
            <a:endParaRPr/>
          </a:p>
        </p:txBody>
      </p:sp>
      <p:sp>
        <p:nvSpPr>
          <p:cNvPr id="225" name="Google Shape;225;g3c74850528d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2" name="Google Shape;232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2" name="Google Shape;242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9" name="Google Shape;10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9" name="Google Shape;249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" name="Google Shape;267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8" name="Google Shape;268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5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6" name="Google Shape;276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6" name="Google Shape;11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1" name="Google Shape;121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de-DE"/>
              <a:t>Siehe proCURE Handbuch S. 35-37</a:t>
            </a:r>
            <a:endParaRPr/>
          </a:p>
        </p:txBody>
      </p:sp>
      <p:sp>
        <p:nvSpPr>
          <p:cNvPr id="129" name="Google Shape;129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6" name="Google Shape;136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2" name="Google Shape;142;p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0" name="Google Shape;150;p3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9" name="Google Shape;159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1">
  <p:cSld name="Titel 1">
    <p:bg>
      <p:bgPr>
        <a:solidFill>
          <a:schemeClr val="lt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/>
          <p:nvPr/>
        </p:nvSpPr>
        <p:spPr>
          <a:xfrm rot="10800000">
            <a:off x="332000" y="4831776"/>
            <a:ext cx="4356925" cy="4052448"/>
          </a:xfrm>
          <a:prstGeom prst="pie">
            <a:avLst>
              <a:gd name="adj1" fmla="val 0"/>
              <a:gd name="adj2" fmla="val 10801609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17"/>
          <p:cNvSpPr txBox="1">
            <a:spLocks noGrp="1"/>
          </p:cNvSpPr>
          <p:nvPr>
            <p:ph type="ctrTitle"/>
          </p:nvPr>
        </p:nvSpPr>
        <p:spPr>
          <a:xfrm>
            <a:off x="6309904" y="41147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  <a:defRPr sz="60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8" name="Google Shape;18;p17"/>
          <p:cNvCxnSpPr/>
          <p:nvPr/>
        </p:nvCxnSpPr>
        <p:spPr>
          <a:xfrm>
            <a:off x="6309360" y="3950208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9" name="Google Shape;19;p17"/>
          <p:cNvSpPr/>
          <p:nvPr/>
        </p:nvSpPr>
        <p:spPr>
          <a:xfrm rot="10800000">
            <a:off x="-1304496" y="5613097"/>
            <a:ext cx="2624490" cy="2489806"/>
          </a:xfrm>
          <a:prstGeom prst="pie">
            <a:avLst>
              <a:gd name="adj1" fmla="val 5413995"/>
              <a:gd name="adj2" fmla="val 10826281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7"/>
          <p:cNvSpPr/>
          <p:nvPr/>
        </p:nvSpPr>
        <p:spPr>
          <a:xfrm rot="-5400000">
            <a:off x="-1055890" y="818688"/>
            <a:ext cx="2127278" cy="2127278"/>
          </a:xfrm>
          <a:prstGeom prst="pie">
            <a:avLst>
              <a:gd name="adj1" fmla="val 0"/>
              <a:gd name="adj2" fmla="val 10851802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elle 2">
  <p:cSld name="Tabelle 2">
    <p:bg>
      <p:bgPr>
        <a:solidFill>
          <a:schemeClr val="lt1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8"/>
          <p:cNvSpPr txBox="1">
            <a:spLocks noGrp="1"/>
          </p:cNvSpPr>
          <p:nvPr>
            <p:ph type="title"/>
          </p:nvPr>
        </p:nvSpPr>
        <p:spPr>
          <a:xfrm>
            <a:off x="594360" y="202400"/>
            <a:ext cx="10972800" cy="1570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8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90" name="Google Shape;90;p28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91" name="Google Shape;91;p28"/>
          <p:cNvCxnSpPr/>
          <p:nvPr/>
        </p:nvCxnSpPr>
        <p:spPr>
          <a:xfrm>
            <a:off x="594360" y="2148840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inanzierung">
  <p:cSld name="Finanzierung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9"/>
          <p:cNvSpPr txBox="1">
            <a:spLocks noGrp="1"/>
          </p:cNvSpPr>
          <p:nvPr>
            <p:ph type="body" idx="1"/>
          </p:nvPr>
        </p:nvSpPr>
        <p:spPr>
          <a:xfrm>
            <a:off x="2179161" y="3113786"/>
            <a:ext cx="4749959" cy="2036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94" name="Google Shape;94;p29" descr="Ein Bild, das Screenshot, Schrift, Text, Electric Blue (Farbe) enthält.&#10;&#10;Automatisch generierte Beschreibu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41071" y="2129065"/>
            <a:ext cx="3150689" cy="872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1">
  <p:cSld name="Agenda 1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8"/>
          <p:cNvSpPr/>
          <p:nvPr/>
        </p:nvSpPr>
        <p:spPr>
          <a:xfrm>
            <a:off x="9879382" y="-1169095"/>
            <a:ext cx="2338190" cy="2338190"/>
          </a:xfrm>
          <a:prstGeom prst="pie">
            <a:avLst>
              <a:gd name="adj1" fmla="val 0"/>
              <a:gd name="adj2" fmla="val 10795612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18"/>
          <p:cNvSpPr txBox="1">
            <a:spLocks noGrp="1"/>
          </p:cNvSpPr>
          <p:nvPr>
            <p:ph type="title"/>
          </p:nvPr>
        </p:nvSpPr>
        <p:spPr>
          <a:xfrm>
            <a:off x="594360" y="189572"/>
            <a:ext cx="6787747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8"/>
          <p:cNvSpPr txBox="1">
            <a:spLocks noGrp="1"/>
          </p:cNvSpPr>
          <p:nvPr>
            <p:ph type="body" idx="1"/>
          </p:nvPr>
        </p:nvSpPr>
        <p:spPr>
          <a:xfrm>
            <a:off x="594359" y="2281918"/>
            <a:ext cx="6787747" cy="3708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>
            <a:lvl1pPr marL="457200" lvl="0" indent="-228600" algn="l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  <a:defRPr sz="2400" b="1" i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18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26" name="Google Shape;26;p18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7" name="Google Shape;27;p18"/>
          <p:cNvCxnSpPr/>
          <p:nvPr/>
        </p:nvCxnSpPr>
        <p:spPr>
          <a:xfrm>
            <a:off x="594360" y="2148840"/>
            <a:ext cx="2130552" cy="0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18"/>
          <p:cNvSpPr/>
          <p:nvPr/>
        </p:nvSpPr>
        <p:spPr>
          <a:xfrm>
            <a:off x="8076007" y="-706089"/>
            <a:ext cx="1393345" cy="1412178"/>
          </a:xfrm>
          <a:prstGeom prst="pie">
            <a:avLst>
              <a:gd name="adj1" fmla="val 0"/>
              <a:gd name="adj2" fmla="val 10851802"/>
            </a:avLst>
          </a:prstGeom>
          <a:solidFill>
            <a:srgbClr val="64B1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18"/>
          <p:cNvSpPr/>
          <p:nvPr/>
        </p:nvSpPr>
        <p:spPr>
          <a:xfrm>
            <a:off x="9723419" y="301731"/>
            <a:ext cx="846741" cy="808715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inhalt und Bild">
  <p:cSld name="Titelinhalt und Bild">
    <p:bg>
      <p:bgPr>
        <a:solidFill>
          <a:schemeClr val="l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5"/>
          <p:cNvSpPr txBox="1">
            <a:spLocks noGrp="1"/>
          </p:cNvSpPr>
          <p:nvPr>
            <p:ph type="title"/>
          </p:nvPr>
        </p:nvSpPr>
        <p:spPr>
          <a:xfrm>
            <a:off x="575310" y="278129"/>
            <a:ext cx="5063490" cy="2354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5"/>
          <p:cNvSpPr txBox="1">
            <a:spLocks noGrp="1"/>
          </p:cNvSpPr>
          <p:nvPr>
            <p:ph type="body" idx="1"/>
          </p:nvPr>
        </p:nvSpPr>
        <p:spPr>
          <a:xfrm>
            <a:off x="594360" y="3279579"/>
            <a:ext cx="5044440" cy="299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33" name="Google Shape;33;p25"/>
          <p:cNvCxnSpPr/>
          <p:nvPr/>
        </p:nvCxnSpPr>
        <p:spPr>
          <a:xfrm>
            <a:off x="594360" y="2997459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4" name="Google Shape;34;p25"/>
          <p:cNvSpPr>
            <a:spLocks noGrp="1"/>
          </p:cNvSpPr>
          <p:nvPr>
            <p:ph type="pic" idx="2"/>
          </p:nvPr>
        </p:nvSpPr>
        <p:spPr>
          <a:xfrm flipH="1">
            <a:off x="6733505" y="0"/>
            <a:ext cx="5458495" cy="6858000"/>
          </a:xfrm>
          <a:prstGeom prst="flowChartDelay">
            <a:avLst/>
          </a:prstGeom>
          <a:solidFill>
            <a:srgbClr val="87C3CD"/>
          </a:solidFill>
          <a:ln>
            <a:noFill/>
          </a:ln>
        </p:spPr>
      </p:sp>
      <p:sp>
        <p:nvSpPr>
          <p:cNvPr id="35" name="Google Shape;35;p25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36" name="Google Shape;36;p25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 ">
  <p:cSld name="Titel und Inhalt "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4"/>
          <p:cNvSpPr txBox="1">
            <a:spLocks noGrp="1"/>
          </p:cNvSpPr>
          <p:nvPr>
            <p:ph type="title"/>
          </p:nvPr>
        </p:nvSpPr>
        <p:spPr>
          <a:xfrm>
            <a:off x="6318885" y="3499667"/>
            <a:ext cx="4939666" cy="2542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9" name="Google Shape;39;p24"/>
          <p:cNvCxnSpPr/>
          <p:nvPr/>
        </p:nvCxnSpPr>
        <p:spPr>
          <a:xfrm>
            <a:off x="6347460" y="6313170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0" name="Google Shape;40;p24"/>
          <p:cNvSpPr txBox="1">
            <a:spLocks noGrp="1"/>
          </p:cNvSpPr>
          <p:nvPr>
            <p:ph type="body" idx="1"/>
          </p:nvPr>
        </p:nvSpPr>
        <p:spPr>
          <a:xfrm>
            <a:off x="603885" y="457201"/>
            <a:ext cx="5198269" cy="2305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743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Play"/>
              <a:buAutoNum type="arabicPeriod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Play"/>
              <a:buAutoNum type="alphaLcPeriod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Play"/>
              <a:buAutoNum type="arabicParenR"/>
              <a:defRPr sz="2000"/>
            </a:lvl3pPr>
            <a:lvl4pPr marL="1828800" lvl="3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Play"/>
              <a:buNone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Play"/>
              <a:buAutoNum type="arabicPeriod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24"/>
          <p:cNvSpPr txBox="1">
            <a:spLocks noGrp="1"/>
          </p:cNvSpPr>
          <p:nvPr>
            <p:ph type="body" idx="2"/>
          </p:nvPr>
        </p:nvSpPr>
        <p:spPr>
          <a:xfrm>
            <a:off x="594360" y="2810595"/>
            <a:ext cx="5198269" cy="3319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4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43" name="Google Shape;43;p24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4"/>
          <p:cNvSpPr/>
          <p:nvPr/>
        </p:nvSpPr>
        <p:spPr>
          <a:xfrm>
            <a:off x="8601559" y="-1416132"/>
            <a:ext cx="2848220" cy="2848220"/>
          </a:xfrm>
          <a:prstGeom prst="pie">
            <a:avLst>
              <a:gd name="adj1" fmla="val 0"/>
              <a:gd name="adj2" fmla="val 10795612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24"/>
          <p:cNvSpPr/>
          <p:nvPr/>
        </p:nvSpPr>
        <p:spPr>
          <a:xfrm>
            <a:off x="6179401" y="-908076"/>
            <a:ext cx="1807674" cy="1832107"/>
          </a:xfrm>
          <a:prstGeom prst="pie">
            <a:avLst>
              <a:gd name="adj1" fmla="val 0"/>
              <a:gd name="adj2" fmla="val 10851802"/>
            </a:avLst>
          </a:prstGeom>
          <a:solidFill>
            <a:srgbClr val="64B1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24"/>
          <p:cNvSpPr/>
          <p:nvPr/>
        </p:nvSpPr>
        <p:spPr>
          <a:xfrm>
            <a:off x="7827282" y="1627027"/>
            <a:ext cx="1307555" cy="1307555"/>
          </a:xfrm>
          <a:prstGeom prst="ellipse">
            <a:avLst/>
          </a:prstGeom>
          <a:solidFill>
            <a:srgbClr val="CBE27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zwei Inhalte 2">
  <p:cSld name="Titel und zwei Inhalte 2">
    <p:bg>
      <p:bgPr>
        <a:solidFill>
          <a:schemeClr val="lt1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3"/>
          <p:cNvSpPr txBox="1">
            <a:spLocks noGrp="1"/>
          </p:cNvSpPr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body" idx="1"/>
          </p:nvPr>
        </p:nvSpPr>
        <p:spPr>
          <a:xfrm>
            <a:off x="594360" y="2676525"/>
            <a:ext cx="4490827" cy="359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23"/>
          <p:cNvSpPr txBox="1">
            <a:spLocks noGrp="1"/>
          </p:cNvSpPr>
          <p:nvPr>
            <p:ph type="body" idx="2"/>
          </p:nvPr>
        </p:nvSpPr>
        <p:spPr>
          <a:xfrm>
            <a:off x="5881898" y="2676525"/>
            <a:ext cx="4490827" cy="359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23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52" name="Google Shape;52;p23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53" name="Google Shape;53;p23"/>
          <p:cNvCxnSpPr/>
          <p:nvPr/>
        </p:nvCxnSpPr>
        <p:spPr>
          <a:xfrm>
            <a:off x="594360" y="2148840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4" name="Google Shape;54;p23"/>
          <p:cNvSpPr/>
          <p:nvPr/>
        </p:nvSpPr>
        <p:spPr>
          <a:xfrm>
            <a:off x="9879382" y="-1169095"/>
            <a:ext cx="2338190" cy="2338190"/>
          </a:xfrm>
          <a:prstGeom prst="pie">
            <a:avLst>
              <a:gd name="adj1" fmla="val 0"/>
              <a:gd name="adj2" fmla="val 10795612"/>
            </a:avLst>
          </a:prstGeom>
          <a:solidFill>
            <a:srgbClr val="AFD7D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23"/>
          <p:cNvSpPr/>
          <p:nvPr/>
        </p:nvSpPr>
        <p:spPr>
          <a:xfrm>
            <a:off x="8335968" y="-706089"/>
            <a:ext cx="1393345" cy="1412178"/>
          </a:xfrm>
          <a:prstGeom prst="pie">
            <a:avLst>
              <a:gd name="adj1" fmla="val 0"/>
              <a:gd name="adj2" fmla="val 10851802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23"/>
          <p:cNvSpPr/>
          <p:nvPr/>
        </p:nvSpPr>
        <p:spPr>
          <a:xfrm>
            <a:off x="9624160" y="313424"/>
            <a:ext cx="1157486" cy="11574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3">
  <p:cSld name="Titel 3">
    <p:bg>
      <p:bgPr>
        <a:solidFill>
          <a:schemeClr val="lt1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0"/>
          <p:cNvSpPr txBox="1">
            <a:spLocks noGrp="1"/>
          </p:cNvSpPr>
          <p:nvPr>
            <p:ph type="ctrTitle"/>
          </p:nvPr>
        </p:nvSpPr>
        <p:spPr>
          <a:xfrm>
            <a:off x="594360" y="41147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  <a:defRPr sz="60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0"/>
          <p:cNvSpPr txBox="1">
            <a:spLocks noGrp="1"/>
          </p:cNvSpPr>
          <p:nvPr>
            <p:ph type="body" idx="1"/>
          </p:nvPr>
        </p:nvSpPr>
        <p:spPr>
          <a:xfrm>
            <a:off x="594360" y="4549552"/>
            <a:ext cx="5486400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None/>
              <a:defRPr sz="2400" b="1" i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2pPr>
            <a:lvl3pPr marL="1371600" lvl="2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3pPr>
            <a:lvl4pPr marL="1828800" lvl="3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4pPr>
            <a:lvl5pPr marL="2286000" lvl="4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60" name="Google Shape;60;p20"/>
          <p:cNvCxnSpPr/>
          <p:nvPr/>
        </p:nvCxnSpPr>
        <p:spPr>
          <a:xfrm>
            <a:off x="594360" y="3950208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1" name="Google Shape;61;p20"/>
          <p:cNvSpPr/>
          <p:nvPr/>
        </p:nvSpPr>
        <p:spPr>
          <a:xfrm>
            <a:off x="10879755" y="-1244903"/>
            <a:ext cx="2624490" cy="2489806"/>
          </a:xfrm>
          <a:prstGeom prst="pie">
            <a:avLst>
              <a:gd name="adj1" fmla="val 5413995"/>
              <a:gd name="adj2" fmla="val 10826281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20"/>
          <p:cNvSpPr/>
          <p:nvPr/>
        </p:nvSpPr>
        <p:spPr>
          <a:xfrm>
            <a:off x="6210036" y="-1896488"/>
            <a:ext cx="3792975" cy="3792975"/>
          </a:xfrm>
          <a:prstGeom prst="pie">
            <a:avLst>
              <a:gd name="adj1" fmla="val 0"/>
              <a:gd name="adj2" fmla="val 10851802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20"/>
          <p:cNvSpPr/>
          <p:nvPr/>
        </p:nvSpPr>
        <p:spPr>
          <a:xfrm rot="5400000">
            <a:off x="10295512" y="1532512"/>
            <a:ext cx="3792975" cy="3792975"/>
          </a:xfrm>
          <a:prstGeom prst="pie">
            <a:avLst>
              <a:gd name="adj1" fmla="val 0"/>
              <a:gd name="adj2" fmla="val 10837603"/>
            </a:avLst>
          </a:prstGeom>
          <a:solidFill>
            <a:srgbClr val="64B1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2">
  <p:cSld name="Titel 2">
    <p:bg>
      <p:bgPr>
        <a:solidFill>
          <a:schemeClr val="lt1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1"/>
          <p:cNvSpPr txBox="1">
            <a:spLocks noGrp="1"/>
          </p:cNvSpPr>
          <p:nvPr>
            <p:ph type="ctrTitle"/>
          </p:nvPr>
        </p:nvSpPr>
        <p:spPr>
          <a:xfrm>
            <a:off x="6299835" y="43052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  <a:defRPr sz="60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1"/>
          <p:cNvSpPr txBox="1">
            <a:spLocks noGrp="1"/>
          </p:cNvSpPr>
          <p:nvPr>
            <p:ph type="body" idx="1"/>
          </p:nvPr>
        </p:nvSpPr>
        <p:spPr>
          <a:xfrm>
            <a:off x="6299835" y="4568602"/>
            <a:ext cx="5486400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None/>
              <a:defRPr sz="2400" b="1" i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2pPr>
            <a:lvl3pPr marL="1371600" lvl="2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3pPr>
            <a:lvl4pPr marL="1828800" lvl="3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4pPr>
            <a:lvl5pPr marL="2286000" lvl="4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67" name="Google Shape;67;p21"/>
          <p:cNvCxnSpPr/>
          <p:nvPr/>
        </p:nvCxnSpPr>
        <p:spPr>
          <a:xfrm>
            <a:off x="6309360" y="3950208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8" name="Google Shape;68;p21"/>
          <p:cNvSpPr>
            <a:spLocks noGrp="1"/>
          </p:cNvSpPr>
          <p:nvPr>
            <p:ph type="pic" idx="2"/>
          </p:nvPr>
        </p:nvSpPr>
        <p:spPr>
          <a:xfrm>
            <a:off x="0" y="-11113"/>
            <a:ext cx="5628068" cy="6858000"/>
          </a:xfrm>
          <a:prstGeom prst="flowChartDelay">
            <a:avLst/>
          </a:prstGeom>
          <a:solidFill>
            <a:srgbClr val="87C3CD"/>
          </a:solidFill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">
  <p:cSld name="Titel">
    <p:bg>
      <p:bgPr>
        <a:solidFill>
          <a:schemeClr val="lt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2"/>
          <p:cNvSpPr txBox="1">
            <a:spLocks noGrp="1"/>
          </p:cNvSpPr>
          <p:nvPr>
            <p:ph type="ctrTitle"/>
          </p:nvPr>
        </p:nvSpPr>
        <p:spPr>
          <a:xfrm>
            <a:off x="6309904" y="41147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  <a:defRPr sz="60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71" name="Google Shape;71;p22"/>
          <p:cNvCxnSpPr/>
          <p:nvPr/>
        </p:nvCxnSpPr>
        <p:spPr>
          <a:xfrm>
            <a:off x="6309360" y="3950208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2" name="Google Shape;72;p22"/>
          <p:cNvSpPr txBox="1">
            <a:spLocks noGrp="1"/>
          </p:cNvSpPr>
          <p:nvPr>
            <p:ph type="body" idx="1"/>
          </p:nvPr>
        </p:nvSpPr>
        <p:spPr>
          <a:xfrm>
            <a:off x="6309905" y="4549552"/>
            <a:ext cx="5486400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None/>
              <a:defRPr sz="2400" b="1" i="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2pPr>
            <a:lvl3pPr marL="1371600" lvl="2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3pPr>
            <a:lvl4pPr marL="1828800" lvl="3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4pPr>
            <a:lvl5pPr marL="2286000" lvl="4" indent="-482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4000"/>
              <a:buChar char="•"/>
              <a:defRPr sz="4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22"/>
          <p:cNvSpPr/>
          <p:nvPr/>
        </p:nvSpPr>
        <p:spPr>
          <a:xfrm rot="-5400000">
            <a:off x="-1994302" y="2784058"/>
            <a:ext cx="3988604" cy="4143593"/>
          </a:xfrm>
          <a:prstGeom prst="pie">
            <a:avLst>
              <a:gd name="adj1" fmla="val 0"/>
              <a:gd name="adj2" fmla="val 10795612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22"/>
          <p:cNvSpPr/>
          <p:nvPr/>
        </p:nvSpPr>
        <p:spPr>
          <a:xfrm rot="10800000">
            <a:off x="1657654" y="5606713"/>
            <a:ext cx="2376839" cy="2502573"/>
          </a:xfrm>
          <a:prstGeom prst="pie">
            <a:avLst>
              <a:gd name="adj1" fmla="val 0"/>
              <a:gd name="adj2" fmla="val 10851802"/>
            </a:avLst>
          </a:prstGeom>
          <a:solidFill>
            <a:srgbClr val="64B1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22"/>
          <p:cNvSpPr/>
          <p:nvPr/>
        </p:nvSpPr>
        <p:spPr>
          <a:xfrm rot="-8153822">
            <a:off x="691437" y="2439793"/>
            <a:ext cx="1375053" cy="140689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inhalt und Tabelle">
  <p:cSld name="Titelinhalt und Tabelle">
    <p:bg>
      <p:bgPr>
        <a:solidFill>
          <a:schemeClr val="lt1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6"/>
          <p:cNvSpPr txBox="1">
            <a:spLocks noGrp="1"/>
          </p:cNvSpPr>
          <p:nvPr>
            <p:ph type="title"/>
          </p:nvPr>
        </p:nvSpPr>
        <p:spPr>
          <a:xfrm>
            <a:off x="3661409" y="4661717"/>
            <a:ext cx="7936230" cy="138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78" name="Google Shape;78;p26"/>
          <p:cNvCxnSpPr/>
          <p:nvPr/>
        </p:nvCxnSpPr>
        <p:spPr>
          <a:xfrm>
            <a:off x="3670935" y="6313170"/>
            <a:ext cx="2133600" cy="3992"/>
          </a:xfrm>
          <a:prstGeom prst="straightConnector1">
            <a:avLst/>
          </a:prstGeom>
          <a:noFill/>
          <a:ln w="1016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9" name="Google Shape;79;p26"/>
          <p:cNvSpPr txBox="1">
            <a:spLocks noGrp="1"/>
          </p:cNvSpPr>
          <p:nvPr>
            <p:ph type="body" idx="1"/>
          </p:nvPr>
        </p:nvSpPr>
        <p:spPr>
          <a:xfrm>
            <a:off x="603885" y="584005"/>
            <a:ext cx="2825115" cy="3999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743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2pPr>
            <a:lvl3pPr marL="1371600" lvl="2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3pPr>
            <a:lvl4pPr marL="1828800" lvl="3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4pPr>
            <a:lvl5pPr marL="2286000" lvl="4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26"/>
          <p:cNvSpPr txBox="1">
            <a:spLocks noGrp="1"/>
          </p:cNvSpPr>
          <p:nvPr>
            <p:ph type="body" idx="2"/>
          </p:nvPr>
        </p:nvSpPr>
        <p:spPr>
          <a:xfrm>
            <a:off x="3670934" y="584005"/>
            <a:ext cx="7926705" cy="3999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3pPr>
            <a:lvl4pPr marL="1828800" lvl="3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6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82" name="Google Shape;82;p26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83" name="Google Shape;83;p26"/>
          <p:cNvGrpSpPr/>
          <p:nvPr/>
        </p:nvGrpSpPr>
        <p:grpSpPr>
          <a:xfrm rot="-5400000">
            <a:off x="-1340601" y="4196010"/>
            <a:ext cx="3053166" cy="2270813"/>
            <a:chOff x="4881398" y="2159825"/>
            <a:chExt cx="3881604" cy="2778984"/>
          </a:xfrm>
        </p:grpSpPr>
        <p:sp>
          <p:nvSpPr>
            <p:cNvPr id="84" name="Google Shape;84;p26"/>
            <p:cNvSpPr/>
            <p:nvPr/>
          </p:nvSpPr>
          <p:spPr>
            <a:xfrm>
              <a:off x="6424812" y="2159825"/>
              <a:ext cx="2338190" cy="2338190"/>
            </a:xfrm>
            <a:prstGeom prst="pie">
              <a:avLst>
                <a:gd name="adj1" fmla="val 0"/>
                <a:gd name="adj2" fmla="val 10795612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26"/>
            <p:cNvSpPr/>
            <p:nvPr/>
          </p:nvSpPr>
          <p:spPr>
            <a:xfrm>
              <a:off x="4881398" y="2622831"/>
              <a:ext cx="1393345" cy="1412178"/>
            </a:xfrm>
            <a:prstGeom prst="pie">
              <a:avLst>
                <a:gd name="adj1" fmla="val 0"/>
                <a:gd name="adj2" fmla="val 10851802"/>
              </a:avLst>
            </a:prstGeom>
            <a:solidFill>
              <a:srgbClr val="64B1B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26"/>
            <p:cNvSpPr/>
            <p:nvPr/>
          </p:nvSpPr>
          <p:spPr>
            <a:xfrm>
              <a:off x="5871703" y="4132729"/>
              <a:ext cx="806080" cy="80608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9" orient="horz" pos="55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>
            <a:spLocks noGrp="1"/>
          </p:cNvSpPr>
          <p:nvPr>
            <p:ph type="body" idx="1"/>
          </p:nvPr>
        </p:nvSpPr>
        <p:spPr>
          <a:xfrm>
            <a:off x="594360" y="1825625"/>
            <a:ext cx="1100328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6"/>
          <p:cNvSpPr txBox="1">
            <a:spLocks noGrp="1"/>
          </p:cNvSpPr>
          <p:nvPr>
            <p:ph type="title"/>
          </p:nvPr>
        </p:nvSpPr>
        <p:spPr>
          <a:xfrm>
            <a:off x="594360" y="365125"/>
            <a:ext cx="1100328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  <a:defRPr sz="4400" b="1" i="0" u="none" strike="noStrike" cap="none">
                <a:solidFill>
                  <a:srgbClr val="3F3F3F"/>
                </a:solidFill>
                <a:latin typeface="Play"/>
                <a:ea typeface="Play"/>
                <a:cs typeface="Play"/>
                <a:sym typeface="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6"/>
          <p:cNvSpPr txBox="1">
            <a:spLocks noGrp="1"/>
          </p:cNvSpPr>
          <p:nvPr>
            <p:ph type="dt" idx="10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6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pic>
        <p:nvPicPr>
          <p:cNvPr id="14" name="Google Shape;14;p16" descr="Logo ProCure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0419633" y="5890912"/>
            <a:ext cx="1307555" cy="71385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600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pos="39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" descr="Ein Bild, das Text, Schrift, Screenshot, Grafiken enthält.&#10;&#10;Automatisch generierte Beschreibu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37131" y="4836746"/>
            <a:ext cx="5273749" cy="1904297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"/>
          <p:cNvSpPr txBox="1"/>
          <p:nvPr/>
        </p:nvSpPr>
        <p:spPr>
          <a:xfrm>
            <a:off x="6309904" y="4085366"/>
            <a:ext cx="27451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Datum</a:t>
            </a:r>
            <a:endParaRPr sz="1400" b="0" i="0" u="none" strike="noStrike" cap="none" dirty="0">
              <a:solidFill>
                <a:srgbClr val="000000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118" name="Google Shape;118;p1"/>
          <p:cNvSpPr txBox="1"/>
          <p:nvPr/>
        </p:nvSpPr>
        <p:spPr>
          <a:xfrm>
            <a:off x="6309900" y="3154762"/>
            <a:ext cx="58821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3600"/>
            </a:pPr>
            <a:r>
              <a:rPr lang="de-DE" sz="3600" b="1" dirty="0">
                <a:solidFill>
                  <a:srgbClr val="3F3F3F"/>
                </a:solidFill>
                <a:latin typeface="Aptos Serif" panose="02020604070405020304" pitchFamily="18" charset="0"/>
                <a:cs typeface="Aptos Serif" panose="02020604070405020304" pitchFamily="18" charset="0"/>
              </a:rPr>
              <a:t>Monitoring &amp; Evaluation</a:t>
            </a:r>
          </a:p>
        </p:txBody>
      </p:sp>
      <p:pic>
        <p:nvPicPr>
          <p:cNvPr id="119" name="Google Shape;119;p1" descr="Ein Bild, das Screenshot, Grafiken, Schrift, Grafikdesign enthält.&#10;&#10;Automatisch generierte Beschreibu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86857" y="2224159"/>
            <a:ext cx="3409143" cy="1861207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"/>
          <p:cNvSpPr txBox="1"/>
          <p:nvPr/>
        </p:nvSpPr>
        <p:spPr>
          <a:xfrm>
            <a:off x="6309904" y="1956744"/>
            <a:ext cx="4891496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Train </a:t>
            </a:r>
            <a:r>
              <a:rPr lang="de-DE" sz="1800" b="0" i="0" u="none" strike="noStrike" cap="none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the</a:t>
            </a:r>
            <a:r>
              <a:rPr lang="de-DE" sz="1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Trainer: </a:t>
            </a:r>
            <a:endParaRPr sz="1400" b="0" i="0" u="none" strike="noStrike" cap="none" dirty="0">
              <a:solidFill>
                <a:srgbClr val="000000"/>
              </a:solidFill>
              <a:latin typeface="Aptos" panose="020B000402020202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0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Nachhaltige Beschaffung in Kommunen </a:t>
            </a:r>
            <a:endParaRPr sz="1800" b="0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pic>
        <p:nvPicPr>
          <p:cNvPr id="3" name="Grafik 2" descr="Ein Bild, das Text, Screenshot, Schrift enthält.&#10;&#10;KI-generierte Inhalte können fehlerhaft sein.">
            <a:extLst>
              <a:ext uri="{FF2B5EF4-FFF2-40B4-BE49-F238E27FC236}">
                <a16:creationId xmlns:a16="http://schemas.microsoft.com/office/drawing/2014/main" id="{F25F6492-FEBB-3B1B-71C2-28018DA564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383033"/>
            <a:ext cx="3687417" cy="147496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6"/>
          <p:cNvSpPr txBox="1">
            <a:spLocks noGrp="1"/>
          </p:cNvSpPr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Was sind Schlüsselindikatoren?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167" name="Google Shape;167;p36"/>
          <p:cNvSpPr txBox="1">
            <a:spLocks noGrp="1"/>
          </p:cNvSpPr>
          <p:nvPr>
            <p:ph type="body" idx="1"/>
          </p:nvPr>
        </p:nvSpPr>
        <p:spPr>
          <a:xfrm>
            <a:off x="104092" y="2163250"/>
            <a:ext cx="6028979" cy="97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ct val="100000"/>
              <a:buNone/>
            </a:pPr>
            <a:r>
              <a:rPr lang="de-DE" dirty="0">
                <a:latin typeface="Aptos" panose="020B0004020202020204" pitchFamily="34" charset="0"/>
              </a:rPr>
              <a:t>    Diese Tabelle a</a:t>
            </a:r>
            <a:r>
              <a:rPr lang="de-DE" dirty="0">
                <a:latin typeface="Aptos" panose="020B0004020202020204" pitchFamily="34" charset="0"/>
                <a:sym typeface="Arial"/>
              </a:rPr>
              <a:t>us dem </a:t>
            </a:r>
            <a:r>
              <a:rPr lang="de-DE" dirty="0" err="1">
                <a:latin typeface="Aptos" panose="020B0004020202020204" pitchFamily="34" charset="0"/>
              </a:rPr>
              <a:t>proCURE</a:t>
            </a:r>
            <a:r>
              <a:rPr lang="de-DE" dirty="0">
                <a:latin typeface="Aptos" panose="020B0004020202020204" pitchFamily="34" charset="0"/>
              </a:rPr>
              <a:t> Tool 10 „Vorlage für die Berichterstattung“ zeigt, wie mit solchen Schlüsselindikatoren gearbeitet werden kann:</a:t>
            </a:r>
            <a:endParaRPr dirty="0">
              <a:latin typeface="Aptos" panose="020B0004020202020204" pitchFamily="34" charset="0"/>
              <a:sym typeface="Arial"/>
            </a:endParaRPr>
          </a:p>
        </p:txBody>
      </p:sp>
      <p:sp>
        <p:nvSpPr>
          <p:cNvPr id="168" name="Google Shape;168;p36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10</a:t>
            </a:fld>
            <a:endParaRPr/>
          </a:p>
        </p:txBody>
      </p:sp>
      <p:pic>
        <p:nvPicPr>
          <p:cNvPr id="169" name="Google Shape;169;p36"/>
          <p:cNvPicPr preferRelativeResize="0"/>
          <p:nvPr/>
        </p:nvPicPr>
        <p:blipFill rotWithShape="1">
          <a:blip r:embed="rId3">
            <a:alphaModFix/>
          </a:blip>
          <a:srcRect l="9580" t="19596" r="10046" b="12264"/>
          <a:stretch/>
        </p:blipFill>
        <p:spPr>
          <a:xfrm>
            <a:off x="2508150" y="3526675"/>
            <a:ext cx="6402974" cy="30532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36"/>
          <p:cNvSpPr txBox="1">
            <a:spLocks noGrp="1"/>
          </p:cNvSpPr>
          <p:nvPr>
            <p:ph type="body" idx="1"/>
          </p:nvPr>
        </p:nvSpPr>
        <p:spPr>
          <a:xfrm>
            <a:off x="9156357" y="2163250"/>
            <a:ext cx="2642286" cy="97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noAutofit/>
          </a:bodyPr>
          <a:lstStyle/>
          <a:p>
            <a:pPr marL="457200" lvl="0" indent="-228600" algn="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</a:pPr>
            <a:r>
              <a:rPr lang="de-DE" dirty="0">
                <a:latin typeface="Aptos" panose="020B0004020202020204" pitchFamily="34" charset="0"/>
              </a:rPr>
              <a:t>Schlüsselindikatoren sind Kennzahlen, die den Fortschritt und Erfolg von Zielen sichtbar machen.</a:t>
            </a:r>
            <a:endParaRPr dirty="0">
              <a:latin typeface="Aptos" panose="020B000402020202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c74850528d_0_5"/>
          <p:cNvSpPr txBox="1">
            <a:spLocks noGrp="1"/>
          </p:cNvSpPr>
          <p:nvPr>
            <p:ph type="title"/>
          </p:nvPr>
        </p:nvSpPr>
        <p:spPr>
          <a:xfrm>
            <a:off x="594360" y="189572"/>
            <a:ext cx="6787800" cy="15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Monitoring des Fortschritts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176" name="Google Shape;176;g3c74850528d_0_5"/>
          <p:cNvSpPr txBox="1">
            <a:spLocks noGrp="1"/>
          </p:cNvSpPr>
          <p:nvPr>
            <p:ph type="body" idx="1"/>
          </p:nvPr>
        </p:nvSpPr>
        <p:spPr>
          <a:xfrm>
            <a:off x="186588" y="2015520"/>
            <a:ext cx="10554900" cy="43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 fontScale="92500" lnSpcReduction="20000"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595"/>
              <a:buNone/>
            </a:pP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Schritt 1: </a:t>
            </a: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</a:rPr>
              <a:t>Sichtung </a:t>
            </a: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der von der Gemeinde erhobenen Daten</a:t>
            </a:r>
            <a:endParaRPr dirty="0">
              <a:solidFill>
                <a:srgbClr val="3F3F3F"/>
              </a:solidFill>
              <a:latin typeface="Aptos" panose="020B0004020202020204" pitchFamily="34" charset="0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595"/>
              <a:buNone/>
            </a:pPr>
            <a:r>
              <a:rPr lang="de-DE" dirty="0">
                <a:solidFill>
                  <a:srgbClr val="65B1BE"/>
                </a:solidFill>
                <a:latin typeface="Aptos" panose="020B0004020202020204" pitchFamily="34" charset="0"/>
                <a:sym typeface="Arial"/>
              </a:rPr>
              <a:t>Schritt 2: Entwicklung von Schlüsselindikatoren auf der Grundlage vorhandener Daten</a:t>
            </a:r>
            <a:endParaRPr dirty="0">
              <a:solidFill>
                <a:srgbClr val="65B1BE"/>
              </a:solidFill>
              <a:latin typeface="Aptos" panose="020B0004020202020204" pitchFamily="34" charset="0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595"/>
              <a:buNone/>
            </a:pPr>
            <a:r>
              <a:rPr lang="de-DE" dirty="0">
                <a:solidFill>
                  <a:srgbClr val="65B1BE"/>
                </a:solidFill>
                <a:latin typeface="Aptos" panose="020B0004020202020204" pitchFamily="34" charset="0"/>
                <a:sym typeface="Arial"/>
              </a:rPr>
              <a:t>Schritt 3: Entwicklung von zusätzliche</a:t>
            </a:r>
            <a:r>
              <a:rPr lang="de-DE" dirty="0">
                <a:solidFill>
                  <a:srgbClr val="65B1BE"/>
                </a:solidFill>
                <a:latin typeface="Aptos" panose="020B0004020202020204" pitchFamily="34" charset="0"/>
              </a:rPr>
              <a:t>n</a:t>
            </a:r>
            <a:r>
              <a:rPr lang="de-DE" dirty="0">
                <a:solidFill>
                  <a:srgbClr val="65B1BE"/>
                </a:solidFill>
                <a:latin typeface="Aptos" panose="020B0004020202020204" pitchFamily="34" charset="0"/>
                <a:sym typeface="Arial"/>
              </a:rPr>
              <a:t> Schlüsselindikatoren</a:t>
            </a:r>
            <a:endParaRPr dirty="0">
              <a:solidFill>
                <a:srgbClr val="65B1BE"/>
              </a:solidFill>
              <a:latin typeface="Aptos" panose="020B0004020202020204" pitchFamily="34" charset="0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595"/>
              <a:buNone/>
            </a:pPr>
            <a:r>
              <a:rPr lang="de-DE" dirty="0">
                <a:solidFill>
                  <a:srgbClr val="65B1BE"/>
                </a:solidFill>
                <a:latin typeface="Aptos" panose="020B0004020202020204" pitchFamily="34" charset="0"/>
                <a:sym typeface="Arial"/>
              </a:rPr>
              <a:t>Schritt 4: Entwicklung eines Systems zur </a:t>
            </a:r>
            <a:r>
              <a:rPr lang="de-DE" dirty="0">
                <a:solidFill>
                  <a:srgbClr val="65B1BE"/>
                </a:solidFill>
                <a:latin typeface="Aptos" panose="020B0004020202020204" pitchFamily="34" charset="0"/>
              </a:rPr>
              <a:t>Gewährleistung </a:t>
            </a:r>
            <a:r>
              <a:rPr lang="de-DE" dirty="0">
                <a:solidFill>
                  <a:srgbClr val="65B1BE"/>
                </a:solidFill>
                <a:latin typeface="Aptos" panose="020B0004020202020204" pitchFamily="34" charset="0"/>
                <a:sym typeface="Arial"/>
              </a:rPr>
              <a:t>einer regelmäßigen Datenlieferung</a:t>
            </a:r>
            <a:endParaRPr dirty="0">
              <a:solidFill>
                <a:srgbClr val="65B1BE"/>
              </a:solidFill>
              <a:latin typeface="Aptos" panose="020B0004020202020204" pitchFamily="34" charset="0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595"/>
              <a:buNone/>
            </a:pPr>
            <a:r>
              <a:rPr lang="de-DE" dirty="0">
                <a:solidFill>
                  <a:srgbClr val="65B1BE"/>
                </a:solidFill>
                <a:latin typeface="Aptos" panose="020B0004020202020204" pitchFamily="34" charset="0"/>
                <a:sym typeface="Arial"/>
              </a:rPr>
              <a:t>Schritt 5: Regelmäßige Analyse der Daten</a:t>
            </a:r>
            <a:endParaRPr dirty="0">
              <a:solidFill>
                <a:srgbClr val="65B1BE"/>
              </a:solidFill>
              <a:latin typeface="Aptos" panose="020B0004020202020204" pitchFamily="34" charset="0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595"/>
              <a:buNone/>
            </a:pP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Schritt 6: </a:t>
            </a: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</a:rPr>
              <a:t>Diskussion </a:t>
            </a: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und Berichterstattung </a:t>
            </a: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</a:rPr>
              <a:t>über die erreichten </a:t>
            </a: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Ergebnisse</a:t>
            </a:r>
            <a:endParaRPr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177" name="Google Shape;177;g3c74850528d_0_5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00" cy="2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8"/>
          <p:cNvSpPr txBox="1">
            <a:spLocks noGrp="1"/>
          </p:cNvSpPr>
          <p:nvPr>
            <p:ph type="title"/>
          </p:nvPr>
        </p:nvSpPr>
        <p:spPr>
          <a:xfrm>
            <a:off x="575309" y="278129"/>
            <a:ext cx="6629081" cy="2354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de-DE" sz="4000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Schritt 2: Entwicklung von Schlüsselindikatoren auf der Grundlage vorhandener Daten</a:t>
            </a:r>
            <a:endParaRPr sz="4000"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183" name="Google Shape;183;p38"/>
          <p:cNvSpPr txBox="1">
            <a:spLocks noGrp="1"/>
          </p:cNvSpPr>
          <p:nvPr>
            <p:ph type="body" idx="1"/>
          </p:nvPr>
        </p:nvSpPr>
        <p:spPr>
          <a:xfrm>
            <a:off x="441720" y="2910284"/>
            <a:ext cx="7034117" cy="299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ct val="120120"/>
              <a:buNone/>
            </a:pPr>
            <a:r>
              <a:rPr lang="de-DE" dirty="0">
                <a:latin typeface="Aptos" panose="020B0004020202020204" pitchFamily="34" charset="0"/>
                <a:sym typeface="Arial"/>
              </a:rPr>
              <a:t>Es gibt mindestens drei Arten von Daten, die zur Entwicklung von Schlüsselindikatoren verwendet werden können:</a:t>
            </a:r>
            <a:endParaRPr dirty="0">
              <a:latin typeface="Aptos" panose="020B0004020202020204" pitchFamily="34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ct val="120120"/>
              <a:buNone/>
            </a:pPr>
            <a:r>
              <a:rPr lang="de-DE" dirty="0">
                <a:latin typeface="Aptos" panose="020B0004020202020204" pitchFamily="34" charset="0"/>
                <a:sym typeface="Arial"/>
              </a:rPr>
              <a:t>1. Beschaffungs- und Vertragsdaten, z. B. verfügt das beschaffte Produkt über ein Umweltzeichen?</a:t>
            </a:r>
            <a:endParaRPr dirty="0">
              <a:latin typeface="Aptos" panose="020B0004020202020204" pitchFamily="34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ct val="120120"/>
              <a:buNone/>
            </a:pPr>
            <a:r>
              <a:rPr lang="de-DE" dirty="0">
                <a:latin typeface="Aptos" panose="020B0004020202020204" pitchFamily="34" charset="0"/>
                <a:sym typeface="Arial"/>
              </a:rPr>
              <a:t>2. Lieferantendaten, z. B. Standort des Lieferanten – handelt es sich um einen regionalen Lieferanten?</a:t>
            </a:r>
            <a:endParaRPr dirty="0">
              <a:latin typeface="Aptos" panose="020B0004020202020204" pitchFamily="34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ct val="120120"/>
              <a:buNone/>
            </a:pPr>
            <a:r>
              <a:rPr lang="de-DE" dirty="0">
                <a:latin typeface="Aptos" panose="020B0004020202020204" pitchFamily="34" charset="0"/>
                <a:sym typeface="Arial"/>
              </a:rPr>
              <a:t>3. Auswirkungsdaten, z. B. der Stromverbrauch der Gemeinde</a:t>
            </a:r>
            <a:endParaRPr dirty="0">
              <a:latin typeface="Aptos" panose="020B0004020202020204" pitchFamily="34" charset="0"/>
              <a:sym typeface="Arial"/>
            </a:endParaRPr>
          </a:p>
        </p:txBody>
      </p:sp>
      <p:sp>
        <p:nvSpPr>
          <p:cNvPr id="185" name="Google Shape;185;p38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12</a:t>
            </a:fld>
            <a:endParaRPr/>
          </a:p>
        </p:txBody>
      </p:sp>
      <p:sp>
        <p:nvSpPr>
          <p:cNvPr id="2" name="Google Shape;184;p38">
            <a:extLst>
              <a:ext uri="{FF2B5EF4-FFF2-40B4-BE49-F238E27FC236}">
                <a16:creationId xmlns:a16="http://schemas.microsoft.com/office/drawing/2014/main" id="{DDD5B67F-8E6D-DF29-AB0E-F88BBB59F085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 flipH="1">
            <a:off x="7970114" y="0"/>
            <a:ext cx="5458495" cy="6858000"/>
          </a:xfrm>
          <a:prstGeom prst="flowChartDelay">
            <a:avLst/>
          </a:prstGeom>
          <a:solidFill>
            <a:srgbClr val="65B1BE"/>
          </a:solidFill>
          <a:ln>
            <a:noFill/>
          </a:ln>
        </p:spPr>
        <p:txBody>
          <a:bodyPr/>
          <a:lstStyle/>
          <a:p>
            <a:endParaRPr lang="de-DE"/>
          </a:p>
        </p:txBody>
      </p:sp>
      <p:sp>
        <p:nvSpPr>
          <p:cNvPr id="186" name="Google Shape;186;p38"/>
          <p:cNvSpPr txBox="1"/>
          <p:nvPr/>
        </p:nvSpPr>
        <p:spPr>
          <a:xfrm>
            <a:off x="8348653" y="1905526"/>
            <a:ext cx="3843347" cy="3046948"/>
          </a:xfrm>
          <a:prstGeom prst="rect">
            <a:avLst/>
          </a:prstGeom>
          <a:solidFill>
            <a:srgbClr val="65B1BE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de-DE" sz="2400" b="0" i="0" u="none" strike="noStrike" cap="none" dirty="0">
                <a:solidFill>
                  <a:schemeClr val="lt1"/>
                </a:solidFill>
                <a:latin typeface="Aptos" panose="020B0004020202020204" pitchFamily="34" charset="0"/>
                <a:sym typeface="Arial"/>
              </a:rPr>
              <a:t>Es ist unerlässlich zu prüfen, welche der bereits von der Gemeinde erhobenen Daten dazu beitragen können, um festzustellen, ob die Beschaffung in die richtige Richtung geht.</a:t>
            </a:r>
            <a:endParaRPr sz="2400" b="0" i="0" u="none" strike="noStrike" cap="none" dirty="0">
              <a:solidFill>
                <a:schemeClr val="lt1"/>
              </a:solidFill>
              <a:latin typeface="Aptos" panose="020B000402020202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9"/>
          <p:cNvSpPr txBox="1">
            <a:spLocks noGrp="1"/>
          </p:cNvSpPr>
          <p:nvPr>
            <p:ph type="title"/>
          </p:nvPr>
        </p:nvSpPr>
        <p:spPr>
          <a:xfrm>
            <a:off x="575309" y="278129"/>
            <a:ext cx="6281099" cy="2354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Schritt 3: Entwicklung zusätzlicher Schlüsselindikatoren</a:t>
            </a:r>
            <a:endParaRPr sz="4400"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192" name="Google Shape;192;p39"/>
          <p:cNvSpPr txBox="1">
            <a:spLocks noGrp="1"/>
          </p:cNvSpPr>
          <p:nvPr>
            <p:ph type="body" idx="1"/>
          </p:nvPr>
        </p:nvSpPr>
        <p:spPr>
          <a:xfrm>
            <a:off x="321332" y="2721720"/>
            <a:ext cx="7648782" cy="361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</a:pPr>
            <a:r>
              <a:rPr lang="de-DE" sz="1600" dirty="0">
                <a:latin typeface="Aptos" panose="020B0004020202020204" pitchFamily="34" charset="0"/>
                <a:sym typeface="Arial"/>
              </a:rPr>
              <a:t>Wenn weitere Schlüsselindikatoren benötigt werden, gibt es eine Vielzahl von Möglichkeiten, diese zu entwickeln, und sie können mit folgenden Faktoren verknüpft werden:</a:t>
            </a:r>
            <a:endParaRPr sz="1600" dirty="0">
              <a:latin typeface="Aptos" panose="020B0004020202020204" pitchFamily="34" charset="0"/>
            </a:endParaRPr>
          </a:p>
          <a:p>
            <a:pPr marL="514350" lvl="0" indent="-28575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de-DE" sz="1600" dirty="0">
                <a:latin typeface="Aptos" panose="020B0004020202020204" pitchFamily="34" charset="0"/>
                <a:sym typeface="Arial"/>
              </a:rPr>
              <a:t>Daten, die während des Beschaffungsprozesses und des Vertrags gesammelt wurden, z. B. Informationen darüber, ob das Produkt ein bestimmtes Label trägt oder ob der Lieferant über ein bestimmtes Sozialmanagementsystem verfügt;</a:t>
            </a:r>
            <a:endParaRPr sz="1600" dirty="0">
              <a:latin typeface="Aptos" panose="020B0004020202020204" pitchFamily="34" charset="0"/>
            </a:endParaRPr>
          </a:p>
          <a:p>
            <a:pPr marL="514350" lvl="0" indent="-28575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de-DE" sz="1600" dirty="0">
                <a:latin typeface="Aptos" panose="020B0004020202020204" pitchFamily="34" charset="0"/>
                <a:sym typeface="Arial"/>
              </a:rPr>
              <a:t>Daten von Lieferanten/Dienstleistern, z. B. Informationen darüber, ob die von ihnen an die Gemeinde gelieferten Produkte die festgelegten Kriterien erfüllen; und</a:t>
            </a:r>
            <a:endParaRPr sz="1600" dirty="0">
              <a:latin typeface="Aptos" panose="020B0004020202020204" pitchFamily="34" charset="0"/>
            </a:endParaRPr>
          </a:p>
          <a:p>
            <a:pPr marL="514350" lvl="0" indent="-28575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de-DE" sz="1600" dirty="0">
                <a:latin typeface="Aptos" panose="020B0004020202020204" pitchFamily="34" charset="0"/>
                <a:sym typeface="Arial"/>
              </a:rPr>
              <a:t>Kontrolldaten, wie z. B. Überprüfungen der verwendeten Reinigungsprodukte – handelt es sich tatsächlich um ein Reinigungsprodukt mit einem Umweltzeichen?</a:t>
            </a:r>
            <a:endParaRPr sz="1600" b="0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194" name="Google Shape;194;p39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13</a:t>
            </a:fld>
            <a:endParaRPr/>
          </a:p>
        </p:txBody>
      </p:sp>
      <p:sp>
        <p:nvSpPr>
          <p:cNvPr id="2" name="Google Shape;184;p38">
            <a:extLst>
              <a:ext uri="{FF2B5EF4-FFF2-40B4-BE49-F238E27FC236}">
                <a16:creationId xmlns:a16="http://schemas.microsoft.com/office/drawing/2014/main" id="{4D1DCCED-AC60-2926-A0B0-EA4C78D4277F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 flipH="1">
            <a:off x="7970114" y="0"/>
            <a:ext cx="5458495" cy="6858000"/>
          </a:xfrm>
          <a:prstGeom prst="flowChartDelay">
            <a:avLst/>
          </a:prstGeom>
          <a:solidFill>
            <a:srgbClr val="65B1BE"/>
          </a:solidFill>
          <a:ln>
            <a:noFill/>
          </a:ln>
        </p:spPr>
        <p:txBody>
          <a:bodyPr/>
          <a:lstStyle/>
          <a:p>
            <a:endParaRPr lang="de-DE"/>
          </a:p>
        </p:txBody>
      </p:sp>
      <p:sp>
        <p:nvSpPr>
          <p:cNvPr id="195" name="Google Shape;195;p39"/>
          <p:cNvSpPr txBox="1"/>
          <p:nvPr/>
        </p:nvSpPr>
        <p:spPr>
          <a:xfrm>
            <a:off x="8238122" y="2090192"/>
            <a:ext cx="4104300" cy="2677616"/>
          </a:xfrm>
          <a:prstGeom prst="rect">
            <a:avLst/>
          </a:prstGeom>
          <a:solidFill>
            <a:srgbClr val="65B1BE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de-DE" sz="2400" b="0" i="0" u="none" strike="noStrike" cap="none" dirty="0">
                <a:solidFill>
                  <a:schemeClr val="lt1"/>
                </a:solidFill>
                <a:latin typeface="Aptos" panose="020B0004020202020204" pitchFamily="34" charset="0"/>
                <a:sym typeface="Arial"/>
              </a:rPr>
              <a:t>Ein wichtiger Grundsatz ist, das Monitoring</a:t>
            </a:r>
            <a:endParaRPr sz="2400" b="0" i="0" u="none" strike="noStrike" cap="none" dirty="0">
              <a:solidFill>
                <a:srgbClr val="000000"/>
              </a:solidFill>
              <a:latin typeface="Aptos" panose="020B0004020202020204" pitchFamily="34" charset="0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de-DE" sz="2400" b="0" i="0" u="none" strike="noStrike" cap="none" dirty="0">
                <a:solidFill>
                  <a:schemeClr val="lt1"/>
                </a:solidFill>
                <a:latin typeface="Aptos" panose="020B0004020202020204" pitchFamily="34" charset="0"/>
                <a:sym typeface="Arial"/>
              </a:rPr>
              <a:t>so einfach wie möglich zu halten: so wenige Schlüsselindikatoren wie möglich, aber genug, um effektiv zu sein.</a:t>
            </a:r>
            <a:endParaRPr sz="2400" b="0" i="0" u="none" strike="noStrike" cap="none" dirty="0">
              <a:solidFill>
                <a:schemeClr val="lt1"/>
              </a:solidFill>
              <a:latin typeface="Aptos" panose="020B000402020202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40"/>
          <p:cNvSpPr txBox="1">
            <a:spLocks noGrp="1"/>
          </p:cNvSpPr>
          <p:nvPr>
            <p:ph type="title"/>
          </p:nvPr>
        </p:nvSpPr>
        <p:spPr>
          <a:xfrm>
            <a:off x="594360" y="466972"/>
            <a:ext cx="10786214" cy="1494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de-DE" sz="3800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Schritt 4: Entwicklung eines </a:t>
            </a:r>
            <a:br>
              <a:rPr lang="de-DE" sz="3800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</a:br>
            <a:r>
              <a:rPr lang="de-DE" sz="3800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Systems zur Sicherstellung einer regelmäßigen Datenerfassung</a:t>
            </a:r>
            <a:endParaRPr sz="3800"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201" name="Google Shape;201;p40"/>
          <p:cNvSpPr txBox="1">
            <a:spLocks noGrp="1"/>
          </p:cNvSpPr>
          <p:nvPr>
            <p:ph type="body" idx="1"/>
          </p:nvPr>
        </p:nvSpPr>
        <p:spPr>
          <a:xfrm>
            <a:off x="594360" y="2424956"/>
            <a:ext cx="8228364" cy="17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</a:pPr>
            <a:r>
              <a:rPr lang="de-DE" dirty="0">
                <a:latin typeface="Aptos" panose="020B0004020202020204" pitchFamily="34" charset="0"/>
                <a:sym typeface="Arial"/>
              </a:rPr>
              <a:t>Für alle Daten, die separat erfasst werden müssen, wie beispielsweise Lieferanten- oder Kontrolldaten, muss ein System eingerichtet werden, das eine regelmäßige und konsistente Datenerfassung gewährleistet.</a:t>
            </a:r>
          </a:p>
          <a:p>
            <a:pPr marL="45720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</a:pPr>
            <a:endParaRPr dirty="0">
              <a:latin typeface="Aptos" panose="020B0004020202020204" pitchFamily="34" charset="0"/>
              <a:sym typeface="Arial"/>
            </a:endParaRPr>
          </a:p>
        </p:txBody>
      </p:sp>
      <p:sp>
        <p:nvSpPr>
          <p:cNvPr id="202" name="Google Shape;202;p40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14</a:t>
            </a:fld>
            <a:endParaRPr/>
          </a:p>
        </p:txBody>
      </p:sp>
      <p:grpSp>
        <p:nvGrpSpPr>
          <p:cNvPr id="203" name="Google Shape;203;p40"/>
          <p:cNvGrpSpPr/>
          <p:nvPr/>
        </p:nvGrpSpPr>
        <p:grpSpPr>
          <a:xfrm>
            <a:off x="2033587" y="3866430"/>
            <a:ext cx="8124824" cy="1777300"/>
            <a:chOff x="1587" y="0"/>
            <a:chExt cx="8124824" cy="1777300"/>
          </a:xfrm>
          <a:solidFill>
            <a:srgbClr val="65B1BE"/>
          </a:solidFill>
        </p:grpSpPr>
        <p:sp>
          <p:nvSpPr>
            <p:cNvPr id="204" name="Google Shape;204;p40"/>
            <p:cNvSpPr/>
            <p:nvPr/>
          </p:nvSpPr>
          <p:spPr>
            <a:xfrm>
              <a:off x="1587" y="0"/>
              <a:ext cx="3385343" cy="1777300"/>
            </a:xfrm>
            <a:prstGeom prst="roundRect">
              <a:avLst>
                <a:gd name="adj" fmla="val 10000"/>
              </a:avLst>
            </a:prstGeom>
            <a:grp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205" name="Google Shape;205;p40"/>
            <p:cNvSpPr txBox="1"/>
            <p:nvPr/>
          </p:nvSpPr>
          <p:spPr>
            <a:xfrm>
              <a:off x="53642" y="52055"/>
              <a:ext cx="3281233" cy="167319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133350" tIns="133350" rIns="133350" bIns="1333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500"/>
                <a:buFont typeface="Arial"/>
                <a:buNone/>
              </a:pPr>
              <a:r>
                <a:rPr lang="de-DE" sz="3500" b="0" i="0" u="none" strike="noStrike" cap="none" dirty="0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Daten</a:t>
              </a:r>
              <a:endParaRPr sz="1400" b="0" i="0" u="none" strike="noStrike" cap="none" dirty="0">
                <a:solidFill>
                  <a:srgbClr val="000000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206" name="Google Shape;206;p40"/>
            <p:cNvSpPr/>
            <p:nvPr/>
          </p:nvSpPr>
          <p:spPr>
            <a:xfrm>
              <a:off x="3725465" y="468867"/>
              <a:ext cx="717692" cy="839565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207" name="Google Shape;207;p40"/>
            <p:cNvSpPr txBox="1"/>
            <p:nvPr/>
          </p:nvSpPr>
          <p:spPr>
            <a:xfrm>
              <a:off x="3725465" y="636780"/>
              <a:ext cx="502384" cy="503739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endParaRPr sz="2800" b="0" i="0" u="none" strike="noStrike" cap="none">
                <a:solidFill>
                  <a:schemeClr val="lt1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208" name="Google Shape;208;p40"/>
            <p:cNvSpPr/>
            <p:nvPr/>
          </p:nvSpPr>
          <p:spPr>
            <a:xfrm>
              <a:off x="4741068" y="0"/>
              <a:ext cx="3385343" cy="1777300"/>
            </a:xfrm>
            <a:prstGeom prst="roundRect">
              <a:avLst>
                <a:gd name="adj" fmla="val 10000"/>
              </a:avLst>
            </a:prstGeom>
            <a:grp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209" name="Google Shape;209;p40"/>
            <p:cNvSpPr txBox="1"/>
            <p:nvPr/>
          </p:nvSpPr>
          <p:spPr>
            <a:xfrm>
              <a:off x="4793123" y="52055"/>
              <a:ext cx="3281233" cy="167319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133350" tIns="133350" rIns="133350" bIns="1333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lang="de-DE" sz="2800" b="0" i="0" u="none" strike="noStrike" cap="none" dirty="0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Verantwortliche Person für die Überwachung</a:t>
              </a:r>
              <a:endParaRPr sz="2800" b="0" i="0" u="none" strike="noStrike" cap="none" dirty="0">
                <a:solidFill>
                  <a:schemeClr val="lt1"/>
                </a:solidFill>
                <a:latin typeface="Aptos" panose="020B0004020202020204" pitchFamily="34" charset="0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1"/>
          <p:cNvSpPr txBox="1">
            <a:spLocks noGrp="1"/>
          </p:cNvSpPr>
          <p:nvPr>
            <p:ph type="title"/>
          </p:nvPr>
        </p:nvSpPr>
        <p:spPr>
          <a:xfrm>
            <a:off x="594360" y="278129"/>
            <a:ext cx="7677281" cy="1494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Schritt 5: Regelmäßige Analyse der Daten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215" name="Google Shape;215;p41"/>
          <p:cNvSpPr txBox="1">
            <a:spLocks noGrp="1"/>
          </p:cNvSpPr>
          <p:nvPr>
            <p:ph type="body" idx="1"/>
          </p:nvPr>
        </p:nvSpPr>
        <p:spPr>
          <a:xfrm>
            <a:off x="384747" y="2150356"/>
            <a:ext cx="10452129" cy="13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normAutofit lnSpcReduction="10000"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</a:pPr>
            <a:r>
              <a:rPr lang="de-DE" dirty="0">
                <a:latin typeface="Aptos" panose="020B0004020202020204" pitchFamily="34" charset="0"/>
                <a:sym typeface="Arial"/>
              </a:rPr>
              <a:t>Die Daten für jeden Schlüsselindikator sollten auf einer Zeitskala dargestellt werden. Dieses Beispieldiagramm zeigt Daten über einen bestimmten Zeitraum, wobei die Zeit (z. B. Jahre) auf der x-Achse und das Ereignis oder die Messung (z. B. jährlicher Energieverbrauch) auf der y-Achse dargestellt sind. </a:t>
            </a:r>
            <a:endParaRPr dirty="0">
              <a:latin typeface="Aptos" panose="020B0004020202020204" pitchFamily="34" charset="0"/>
              <a:sym typeface="Arial"/>
            </a:endParaRPr>
          </a:p>
        </p:txBody>
      </p:sp>
      <p:sp>
        <p:nvSpPr>
          <p:cNvPr id="216" name="Google Shape;216;p41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15</a:t>
            </a:fld>
            <a:endParaRPr/>
          </a:p>
        </p:txBody>
      </p:sp>
      <p:pic>
        <p:nvPicPr>
          <p:cNvPr id="217" name="Google Shape;217;p41"/>
          <p:cNvPicPr preferRelativeResize="0"/>
          <p:nvPr/>
        </p:nvPicPr>
        <p:blipFill rotWithShape="1">
          <a:blip r:embed="rId3">
            <a:alphaModFix/>
          </a:blip>
          <a:srcRect l="31509" t="27112" r="19365" b="19210"/>
          <a:stretch/>
        </p:blipFill>
        <p:spPr>
          <a:xfrm>
            <a:off x="3796301" y="3861487"/>
            <a:ext cx="4599398" cy="2826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42"/>
          <p:cNvSpPr txBox="1">
            <a:spLocks noGrp="1"/>
          </p:cNvSpPr>
          <p:nvPr>
            <p:ph type="ctrTitle"/>
          </p:nvPr>
        </p:nvSpPr>
        <p:spPr>
          <a:xfrm>
            <a:off x="6096000" y="411479"/>
            <a:ext cx="548640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4. Feedback- Mechanismen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3c74850528d_0_12"/>
          <p:cNvSpPr txBox="1">
            <a:spLocks noGrp="1"/>
          </p:cNvSpPr>
          <p:nvPr>
            <p:ph type="title"/>
          </p:nvPr>
        </p:nvSpPr>
        <p:spPr>
          <a:xfrm>
            <a:off x="594360" y="189572"/>
            <a:ext cx="6787800" cy="15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Monitoring des Fortschritts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228" name="Google Shape;228;g3c74850528d_0_12"/>
          <p:cNvSpPr txBox="1">
            <a:spLocks noGrp="1"/>
          </p:cNvSpPr>
          <p:nvPr>
            <p:ph type="body" idx="1"/>
          </p:nvPr>
        </p:nvSpPr>
        <p:spPr>
          <a:xfrm>
            <a:off x="161873" y="2015520"/>
            <a:ext cx="10554900" cy="43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 fontScale="92500" lnSpcReduction="20000"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595"/>
              <a:buNone/>
            </a:pP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Schritt 1: </a:t>
            </a: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</a:rPr>
              <a:t>Sichtung </a:t>
            </a: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der von der Gemeinde erhobenen Daten</a:t>
            </a:r>
            <a:endParaRPr dirty="0">
              <a:solidFill>
                <a:srgbClr val="3F3F3F"/>
              </a:solidFill>
              <a:latin typeface="Aptos" panose="020B0004020202020204" pitchFamily="34" charset="0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595"/>
              <a:buNone/>
            </a:pP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Schritt 2: Entwicklung von Schlüsselindikatoren auf der Grundlage vorhandener Daten</a:t>
            </a:r>
            <a:endParaRPr dirty="0">
              <a:solidFill>
                <a:srgbClr val="3F3F3F"/>
              </a:solidFill>
              <a:latin typeface="Aptos" panose="020B0004020202020204" pitchFamily="34" charset="0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595"/>
              <a:buNone/>
            </a:pP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Schritt 3: Entwicklung von zusätzliche</a:t>
            </a: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</a:rPr>
              <a:t>n</a:t>
            </a: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Schlüsselindikatoren</a:t>
            </a:r>
            <a:endParaRPr dirty="0">
              <a:solidFill>
                <a:srgbClr val="3F3F3F"/>
              </a:solidFill>
              <a:latin typeface="Aptos" panose="020B0004020202020204" pitchFamily="34" charset="0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595"/>
              <a:buNone/>
            </a:pP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Schritt 4: Entwicklung eines Systems zur </a:t>
            </a: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</a:rPr>
              <a:t>Gewährleistung </a:t>
            </a: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einer regelmäßigen Datenlieferung</a:t>
            </a:r>
            <a:endParaRPr dirty="0">
              <a:solidFill>
                <a:srgbClr val="3F3F3F"/>
              </a:solidFill>
              <a:latin typeface="Aptos" panose="020B0004020202020204" pitchFamily="34" charset="0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595"/>
              <a:buNone/>
            </a:pP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Schritt 5: Regelmäßige Analyse der Daten</a:t>
            </a:r>
            <a:endParaRPr dirty="0">
              <a:solidFill>
                <a:srgbClr val="3F3F3F"/>
              </a:solidFill>
              <a:latin typeface="Aptos" panose="020B0004020202020204" pitchFamily="34" charset="0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595"/>
              <a:buNone/>
            </a:pPr>
            <a:r>
              <a:rPr lang="de-DE" dirty="0">
                <a:solidFill>
                  <a:srgbClr val="65B1BE"/>
                </a:solidFill>
                <a:latin typeface="Aptos" panose="020B0004020202020204" pitchFamily="34" charset="0"/>
                <a:sym typeface="Arial"/>
              </a:rPr>
              <a:t>Schritt 6: </a:t>
            </a:r>
            <a:r>
              <a:rPr lang="de-DE" dirty="0">
                <a:solidFill>
                  <a:srgbClr val="65B1BE"/>
                </a:solidFill>
                <a:latin typeface="Aptos" panose="020B0004020202020204" pitchFamily="34" charset="0"/>
              </a:rPr>
              <a:t>Diskussion </a:t>
            </a:r>
            <a:r>
              <a:rPr lang="de-DE" dirty="0">
                <a:solidFill>
                  <a:srgbClr val="65B1BE"/>
                </a:solidFill>
                <a:latin typeface="Aptos" panose="020B0004020202020204" pitchFamily="34" charset="0"/>
                <a:sym typeface="Arial"/>
              </a:rPr>
              <a:t>und Berichterstattung </a:t>
            </a:r>
            <a:r>
              <a:rPr lang="de-DE" dirty="0">
                <a:solidFill>
                  <a:srgbClr val="65B1BE"/>
                </a:solidFill>
                <a:latin typeface="Aptos" panose="020B0004020202020204" pitchFamily="34" charset="0"/>
              </a:rPr>
              <a:t>über die erreichten </a:t>
            </a:r>
            <a:r>
              <a:rPr lang="de-DE" dirty="0">
                <a:solidFill>
                  <a:srgbClr val="65B1BE"/>
                </a:solidFill>
                <a:latin typeface="Aptos" panose="020B0004020202020204" pitchFamily="34" charset="0"/>
                <a:sym typeface="Arial"/>
              </a:rPr>
              <a:t>Ergebnisse</a:t>
            </a:r>
            <a:endParaRPr dirty="0">
              <a:solidFill>
                <a:srgbClr val="65B1BE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229" name="Google Shape;229;g3c74850528d_0_12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00" cy="2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17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44"/>
          <p:cNvSpPr txBox="1">
            <a:spLocks noGrp="1"/>
          </p:cNvSpPr>
          <p:nvPr>
            <p:ph type="title"/>
          </p:nvPr>
        </p:nvSpPr>
        <p:spPr>
          <a:xfrm>
            <a:off x="594360" y="584005"/>
            <a:ext cx="9141311" cy="1494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Schritt 6: Diskussion und Berichterstattung der Ergebnisse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235" name="Google Shape;235;p44"/>
          <p:cNvSpPr txBox="1">
            <a:spLocks noGrp="1"/>
          </p:cNvSpPr>
          <p:nvPr>
            <p:ph type="body" idx="1"/>
          </p:nvPr>
        </p:nvSpPr>
        <p:spPr>
          <a:xfrm>
            <a:off x="1433457" y="2802658"/>
            <a:ext cx="4490827" cy="359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</a:pPr>
            <a:r>
              <a:rPr lang="de-DE" dirty="0">
                <a:latin typeface="Aptos" panose="020B0004020202020204" pitchFamily="34" charset="0"/>
                <a:sym typeface="Arial"/>
              </a:rPr>
              <a:t>Überprüfen Sie die </a:t>
            </a:r>
            <a:r>
              <a:rPr lang="de-DE" dirty="0">
                <a:latin typeface="Aptos" panose="020B0004020202020204" pitchFamily="34" charset="0"/>
              </a:rPr>
              <a:t>Monitoring</a:t>
            </a:r>
            <a:r>
              <a:rPr lang="de-DE" dirty="0">
                <a:latin typeface="Aptos" panose="020B0004020202020204" pitchFamily="34" charset="0"/>
                <a:sym typeface="Arial"/>
              </a:rPr>
              <a:t>ergebnisse innerhalb der Arbeitsgruppe für nachhaltige Beschaffung. </a:t>
            </a:r>
            <a:endParaRPr dirty="0">
              <a:latin typeface="Aptos" panose="020B0004020202020204" pitchFamily="34" charset="0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</a:pPr>
            <a:r>
              <a:rPr lang="de-DE" dirty="0">
                <a:latin typeface="Aptos" panose="020B0004020202020204" pitchFamily="34" charset="0"/>
                <a:sym typeface="Arial"/>
              </a:rPr>
              <a:t>Es kann logische Erklärungen für steigende KPIs geben, z. B. den Kauf von Elektrofahrzeugen, </a:t>
            </a:r>
            <a:r>
              <a:rPr lang="de-DE" dirty="0">
                <a:latin typeface="Aptos" panose="020B0004020202020204" pitchFamily="34" charset="0"/>
              </a:rPr>
              <a:t>bei steigendem</a:t>
            </a:r>
            <a:r>
              <a:rPr lang="de-DE" dirty="0">
                <a:latin typeface="Aptos" panose="020B0004020202020204" pitchFamily="34" charset="0"/>
                <a:sym typeface="Arial"/>
              </a:rPr>
              <a:t> Energieverbrauch.</a:t>
            </a:r>
            <a:endParaRPr dirty="0">
              <a:latin typeface="Aptos" panose="020B0004020202020204" pitchFamily="34" charset="0"/>
              <a:sym typeface="Arial"/>
            </a:endParaRPr>
          </a:p>
        </p:txBody>
      </p:sp>
      <p:sp>
        <p:nvSpPr>
          <p:cNvPr id="236" name="Google Shape;236;p44"/>
          <p:cNvSpPr txBox="1">
            <a:spLocks noGrp="1"/>
          </p:cNvSpPr>
          <p:nvPr>
            <p:ph type="body" idx="2"/>
          </p:nvPr>
        </p:nvSpPr>
        <p:spPr>
          <a:xfrm>
            <a:off x="7490257" y="2676525"/>
            <a:ext cx="4490827" cy="359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</a:pPr>
            <a:r>
              <a:rPr lang="de-DE">
                <a:latin typeface="Aptos" panose="020B0004020202020204" pitchFamily="34" charset="0"/>
                <a:sym typeface="Arial"/>
              </a:rPr>
              <a:t>Die Ergebnisse sollten dann den Entscheidungsträgern, wie dem Bürgermeister oder dem Gemeinderat, vorgelegt werden, die befugt sind, die nachhaltige Beschaffungsstrategie der Gemeinde anzupassen.</a:t>
            </a:r>
            <a:endParaRPr>
              <a:latin typeface="Aptos" panose="020B0004020202020204" pitchFamily="34" charset="0"/>
              <a:sym typeface="Arial"/>
            </a:endParaRPr>
          </a:p>
        </p:txBody>
      </p:sp>
      <p:sp>
        <p:nvSpPr>
          <p:cNvPr id="237" name="Google Shape;237;p44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18</a:t>
            </a:fld>
            <a:endParaRPr/>
          </a:p>
        </p:txBody>
      </p:sp>
      <p:pic>
        <p:nvPicPr>
          <p:cNvPr id="238" name="Google Shape;238;p44" descr="Aufwärtstrend Silhouett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8780" y="2799275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44" descr="Präsentation mit Checkliste Silhouet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49615" y="2799275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45"/>
          <p:cNvSpPr txBox="1">
            <a:spLocks noGrp="1"/>
          </p:cNvSpPr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 err="1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proCURE</a:t>
            </a: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 Tool: Vorlage für die Berichterstattung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245" name="Google Shape;245;p45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19</a:t>
            </a:fld>
            <a:endParaRPr/>
          </a:p>
        </p:txBody>
      </p:sp>
      <p:pic>
        <p:nvPicPr>
          <p:cNvPr id="246" name="Google Shape;246;p45"/>
          <p:cNvPicPr preferRelativeResize="0"/>
          <p:nvPr/>
        </p:nvPicPr>
        <p:blipFill rotWithShape="1">
          <a:blip r:embed="rId3">
            <a:alphaModFix/>
          </a:blip>
          <a:srcRect l="26165" t="20793" r="25281" b="12218"/>
          <a:stretch/>
        </p:blipFill>
        <p:spPr>
          <a:xfrm>
            <a:off x="2603272" y="2211859"/>
            <a:ext cx="5760539" cy="43680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"/>
          <p:cNvSpPr txBox="1">
            <a:spLocks noGrp="1"/>
          </p:cNvSpPr>
          <p:nvPr>
            <p:ph type="title"/>
          </p:nvPr>
        </p:nvSpPr>
        <p:spPr>
          <a:xfrm>
            <a:off x="594360" y="189572"/>
            <a:ext cx="6787747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Agenda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112" name="Google Shape;112;p6"/>
          <p:cNvSpPr txBox="1">
            <a:spLocks noGrp="1"/>
          </p:cNvSpPr>
          <p:nvPr>
            <p:ph type="body" idx="1"/>
          </p:nvPr>
        </p:nvSpPr>
        <p:spPr>
          <a:xfrm>
            <a:off x="594360" y="2533938"/>
            <a:ext cx="9768841" cy="3708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685800" lvl="0" indent="-457200" algn="l" rtl="0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de-DE" dirty="0">
                <a:latin typeface="Aptos" panose="020B0004020202020204" pitchFamily="34" charset="0"/>
                <a:sym typeface="Arial"/>
              </a:rPr>
              <a:t>Einführung in Monitoring und Evaluation</a:t>
            </a:r>
            <a:endParaRPr dirty="0">
              <a:latin typeface="Aptos" panose="020B0004020202020204" pitchFamily="34" charset="0"/>
            </a:endParaRPr>
          </a:p>
          <a:p>
            <a:pPr marL="685800" lvl="0" indent="-457200" algn="l" rtl="0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de-DE" dirty="0">
                <a:latin typeface="Aptos" panose="020B0004020202020204" pitchFamily="34" charset="0"/>
              </a:rPr>
              <a:t>Lokale Umsetzung verfolgen</a:t>
            </a:r>
            <a:endParaRPr dirty="0">
              <a:latin typeface="Aptos" panose="020B0004020202020204" pitchFamily="34" charset="0"/>
            </a:endParaRPr>
          </a:p>
          <a:p>
            <a:pPr marL="685800" lvl="0" indent="-457200" algn="l" rtl="0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de-DE" dirty="0">
                <a:latin typeface="Aptos" panose="020B0004020202020204" pitchFamily="34" charset="0"/>
              </a:rPr>
              <a:t>Schlüsselindikatoren</a:t>
            </a:r>
            <a:r>
              <a:rPr lang="de-DE" dirty="0">
                <a:latin typeface="Aptos" panose="020B0004020202020204" pitchFamily="34" charset="0"/>
                <a:sym typeface="Arial"/>
              </a:rPr>
              <a:t> und Berichterstattung</a:t>
            </a:r>
            <a:endParaRPr dirty="0">
              <a:latin typeface="Aptos" panose="020B0004020202020204" pitchFamily="34" charset="0"/>
            </a:endParaRPr>
          </a:p>
          <a:p>
            <a:pPr marL="685800" lvl="0" indent="-457200" algn="l" rtl="0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de-DE" dirty="0">
                <a:latin typeface="Aptos" panose="020B0004020202020204" pitchFamily="34" charset="0"/>
                <a:sym typeface="Arial"/>
              </a:rPr>
              <a:t>Feedback-Mechanismen</a:t>
            </a:r>
            <a:endParaRPr dirty="0">
              <a:latin typeface="Aptos" panose="020B0004020202020204" pitchFamily="34" charset="0"/>
              <a:sym typeface="Arial"/>
            </a:endParaRPr>
          </a:p>
        </p:txBody>
      </p:sp>
      <p:sp>
        <p:nvSpPr>
          <p:cNvPr id="113" name="Google Shape;113;p6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6"/>
          <p:cNvSpPr txBox="1">
            <a:spLocks noGrp="1"/>
          </p:cNvSpPr>
          <p:nvPr>
            <p:ph type="title"/>
          </p:nvPr>
        </p:nvSpPr>
        <p:spPr>
          <a:xfrm>
            <a:off x="594360" y="278129"/>
            <a:ext cx="9778365" cy="1494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Feedback-Mechanismen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252" name="Google Shape;252;p46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20</a:t>
            </a:fld>
            <a:endParaRPr/>
          </a:p>
        </p:txBody>
      </p:sp>
      <p:grpSp>
        <p:nvGrpSpPr>
          <p:cNvPr id="253" name="Google Shape;253;p46"/>
          <p:cNvGrpSpPr/>
          <p:nvPr/>
        </p:nvGrpSpPr>
        <p:grpSpPr>
          <a:xfrm>
            <a:off x="2854507" y="2170929"/>
            <a:ext cx="6380313" cy="4031798"/>
            <a:chOff x="327656" y="-23881"/>
            <a:chExt cx="6380313" cy="4031798"/>
          </a:xfrm>
          <a:solidFill>
            <a:srgbClr val="65B1BE"/>
          </a:solidFill>
        </p:grpSpPr>
        <p:sp>
          <p:nvSpPr>
            <p:cNvPr id="254" name="Google Shape;254;p46"/>
            <p:cNvSpPr/>
            <p:nvPr/>
          </p:nvSpPr>
          <p:spPr>
            <a:xfrm>
              <a:off x="1553249" y="-23881"/>
              <a:ext cx="4031798" cy="403179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78973" y="6868"/>
                  </a:moveTo>
                  <a:lnTo>
                    <a:pt x="78973" y="6868"/>
                  </a:lnTo>
                  <a:cubicBezTo>
                    <a:pt x="103061" y="15469"/>
                    <a:pt x="118348" y="39199"/>
                    <a:pt x="116223" y="64688"/>
                  </a:cubicBezTo>
                  <a:cubicBezTo>
                    <a:pt x="114097" y="90177"/>
                    <a:pt x="95091" y="111048"/>
                    <a:pt x="69911" y="115541"/>
                  </a:cubicBezTo>
                  <a:cubicBezTo>
                    <a:pt x="44731" y="120034"/>
                    <a:pt x="19679" y="107026"/>
                    <a:pt x="8869" y="83845"/>
                  </a:cubicBezTo>
                  <a:cubicBezTo>
                    <a:pt x="-1942" y="60664"/>
                    <a:pt x="4195" y="33111"/>
                    <a:pt x="23821" y="16709"/>
                  </a:cubicBezTo>
                  <a:lnTo>
                    <a:pt x="21790" y="13776"/>
                  </a:lnTo>
                  <a:lnTo>
                    <a:pt x="29776" y="16351"/>
                  </a:lnTo>
                  <a:lnTo>
                    <a:pt x="29656" y="25136"/>
                  </a:lnTo>
                  <a:lnTo>
                    <a:pt x="27626" y="22204"/>
                  </a:lnTo>
                  <a:lnTo>
                    <a:pt x="27626" y="22204"/>
                  </a:lnTo>
                  <a:cubicBezTo>
                    <a:pt x="10534" y="36845"/>
                    <a:pt x="5394" y="61134"/>
                    <a:pt x="15091" y="81443"/>
                  </a:cubicBezTo>
                  <a:cubicBezTo>
                    <a:pt x="24788" y="101752"/>
                    <a:pt x="46908" y="113025"/>
                    <a:pt x="69039" y="108937"/>
                  </a:cubicBezTo>
                  <a:cubicBezTo>
                    <a:pt x="91170" y="104849"/>
                    <a:pt x="107803" y="86418"/>
                    <a:pt x="109605" y="63985"/>
                  </a:cubicBezTo>
                  <a:cubicBezTo>
                    <a:pt x="111407" y="41552"/>
                    <a:pt x="97930" y="20701"/>
                    <a:pt x="76735" y="13133"/>
                  </a:cubicBezTo>
                  <a:close/>
                </a:path>
              </a:pathLst>
            </a:custGeom>
            <a:solidFill>
              <a:srgbClr val="65B1BE">
                <a:alpha val="5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46"/>
            <p:cNvSpPr/>
            <p:nvPr/>
          </p:nvSpPr>
          <p:spPr>
            <a:xfrm>
              <a:off x="2629807" y="867"/>
              <a:ext cx="1878682" cy="939341"/>
            </a:xfrm>
            <a:prstGeom prst="roundRect">
              <a:avLst>
                <a:gd name="adj" fmla="val 16667"/>
              </a:avLst>
            </a:prstGeom>
            <a:grp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46"/>
            <p:cNvSpPr txBox="1"/>
            <p:nvPr/>
          </p:nvSpPr>
          <p:spPr>
            <a:xfrm>
              <a:off x="2675662" y="46722"/>
              <a:ext cx="1786972" cy="847631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Daten </a:t>
              </a:r>
              <a:r>
                <a:rPr lang="de-DE">
                  <a:solidFill>
                    <a:schemeClr val="lt1"/>
                  </a:solidFill>
                  <a:latin typeface="Aptos" panose="020B0004020202020204" pitchFamily="34" charset="0"/>
                </a:rPr>
                <a:t>erheben</a:t>
              </a:r>
              <a:endParaRPr sz="1400" b="0" i="0" u="none" strike="noStrike" cap="none">
                <a:solidFill>
                  <a:schemeClr val="lt1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257" name="Google Shape;257;p46"/>
            <p:cNvSpPr/>
            <p:nvPr/>
          </p:nvSpPr>
          <p:spPr>
            <a:xfrm>
              <a:off x="4829287" y="1080876"/>
              <a:ext cx="1878682" cy="939341"/>
            </a:xfrm>
            <a:prstGeom prst="roundRect">
              <a:avLst>
                <a:gd name="adj" fmla="val 16667"/>
              </a:avLst>
            </a:prstGeom>
            <a:grp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46"/>
            <p:cNvSpPr txBox="1"/>
            <p:nvPr/>
          </p:nvSpPr>
          <p:spPr>
            <a:xfrm>
              <a:off x="4875142" y="1126731"/>
              <a:ext cx="1786972" cy="847631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Daten analys</a:t>
              </a:r>
              <a:r>
                <a:rPr lang="de-DE">
                  <a:solidFill>
                    <a:schemeClr val="lt1"/>
                  </a:solidFill>
                  <a:latin typeface="Aptos" panose="020B0004020202020204" pitchFamily="34" charset="0"/>
                </a:rPr>
                <a:t>ieren</a:t>
              </a:r>
              <a:endParaRPr sz="1400" b="0" i="0" u="none" strike="noStrike" cap="none">
                <a:solidFill>
                  <a:schemeClr val="lt1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259" name="Google Shape;259;p46"/>
            <p:cNvSpPr/>
            <p:nvPr/>
          </p:nvSpPr>
          <p:spPr>
            <a:xfrm>
              <a:off x="4447222" y="2890467"/>
              <a:ext cx="1878682" cy="939341"/>
            </a:xfrm>
            <a:prstGeom prst="roundRect">
              <a:avLst>
                <a:gd name="adj" fmla="val 16667"/>
              </a:avLst>
            </a:prstGeom>
            <a:grp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46"/>
            <p:cNvSpPr txBox="1"/>
            <p:nvPr/>
          </p:nvSpPr>
          <p:spPr>
            <a:xfrm>
              <a:off x="4493077" y="2936322"/>
              <a:ext cx="1786972" cy="847631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chemeClr val="lt1"/>
                  </a:solidFill>
                  <a:latin typeface="Aptos" panose="020B0004020202020204" pitchFamily="34" charset="0"/>
                </a:rPr>
                <a:t>Analyseergebnisse</a:t>
              </a:r>
              <a:r>
                <a:rPr lang="de-DE" sz="1400" b="0" i="0" u="none" strike="noStrike" cap="none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 diskutieren</a:t>
              </a:r>
              <a:endParaRPr sz="1400" b="0" i="0" u="none" strike="noStrike" cap="none">
                <a:solidFill>
                  <a:schemeClr val="lt1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261" name="Google Shape;261;p46"/>
            <p:cNvSpPr/>
            <p:nvPr/>
          </p:nvSpPr>
          <p:spPr>
            <a:xfrm>
              <a:off x="996429" y="2890464"/>
              <a:ext cx="1878682" cy="939341"/>
            </a:xfrm>
            <a:prstGeom prst="roundRect">
              <a:avLst>
                <a:gd name="adj" fmla="val 16667"/>
              </a:avLst>
            </a:prstGeom>
            <a:grp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46"/>
            <p:cNvSpPr txBox="1"/>
            <p:nvPr/>
          </p:nvSpPr>
          <p:spPr>
            <a:xfrm>
              <a:off x="1042284" y="2936319"/>
              <a:ext cx="1787100" cy="8475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chemeClr val="lt1"/>
                  </a:solidFill>
                  <a:latin typeface="Aptos" panose="020B0004020202020204" pitchFamily="34" charset="0"/>
                </a:rPr>
                <a:t>Analyseergebnisse berichten</a:t>
              </a:r>
              <a:endParaRPr sz="1400" b="0" i="0" u="none" strike="noStrike" cap="none">
                <a:solidFill>
                  <a:schemeClr val="lt1"/>
                </a:solidFill>
                <a:latin typeface="Aptos" panose="020B0004020202020204" pitchFamily="34" charset="0"/>
                <a:sym typeface="Arial"/>
              </a:endParaRPr>
            </a:p>
          </p:txBody>
        </p:sp>
        <p:sp>
          <p:nvSpPr>
            <p:cNvPr id="263" name="Google Shape;263;p46"/>
            <p:cNvSpPr/>
            <p:nvPr/>
          </p:nvSpPr>
          <p:spPr>
            <a:xfrm>
              <a:off x="327656" y="1080892"/>
              <a:ext cx="1878682" cy="939341"/>
            </a:xfrm>
            <a:prstGeom prst="roundRect">
              <a:avLst>
                <a:gd name="adj" fmla="val 16667"/>
              </a:avLst>
            </a:prstGeom>
            <a:grp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46"/>
            <p:cNvSpPr txBox="1"/>
            <p:nvPr/>
          </p:nvSpPr>
          <p:spPr>
            <a:xfrm>
              <a:off x="373511" y="1126747"/>
              <a:ext cx="1786972" cy="847631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 dirty="0">
                  <a:solidFill>
                    <a:schemeClr val="lt1"/>
                  </a:solidFill>
                  <a:latin typeface="Aptos" panose="020B0004020202020204" pitchFamily="34" charset="0"/>
                  <a:sym typeface="Arial"/>
                </a:rPr>
                <a:t>Strategie für nachhaltige Beschaffung anpassen</a:t>
              </a:r>
              <a:endParaRPr sz="1400" b="0" i="0" u="none" strike="noStrike" cap="none" dirty="0">
                <a:solidFill>
                  <a:schemeClr val="lt1"/>
                </a:solidFill>
                <a:latin typeface="Aptos" panose="020B0004020202020204" pitchFamily="34" charset="0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5"/>
          <p:cNvSpPr txBox="1">
            <a:spLocks noGrp="1"/>
          </p:cNvSpPr>
          <p:nvPr>
            <p:ph type="ctrTitle"/>
          </p:nvPr>
        </p:nvSpPr>
        <p:spPr>
          <a:xfrm>
            <a:off x="594360" y="411479"/>
            <a:ext cx="9019540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</a:pPr>
            <a:r>
              <a:rPr lang="de-DE" sz="4800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Vielen Dank für Ihre Aufmerksamkeit!</a:t>
            </a:r>
            <a:endParaRPr sz="5400"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pic>
        <p:nvPicPr>
          <p:cNvPr id="271" name="Google Shape;271;p15" descr="Ein Bild, das Text, Schrift, Screenshot, Grafiken enthält.&#10;&#10;Automatisch generierte Beschreibu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16650" y="4920802"/>
            <a:ext cx="5273749" cy="1904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rafik 1" descr="Ein Bild, das Text, Screenshot, Schrift enthält.&#10;&#10;KI-generierte Inhalte können fehlerhaft sein.">
            <a:extLst>
              <a:ext uri="{FF2B5EF4-FFF2-40B4-BE49-F238E27FC236}">
                <a16:creationId xmlns:a16="http://schemas.microsoft.com/office/drawing/2014/main" id="{5E1CD901-ED00-51CE-2D82-A76DACA769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383033"/>
            <a:ext cx="3687417" cy="1474967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53"/>
          <p:cNvSpPr txBox="1">
            <a:spLocks noGrp="1"/>
          </p:cNvSpPr>
          <p:nvPr>
            <p:ph type="title"/>
          </p:nvPr>
        </p:nvSpPr>
        <p:spPr>
          <a:xfrm>
            <a:off x="594360" y="189572"/>
            <a:ext cx="6787747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Text und Bildquellen: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279" name="Google Shape;279;p53"/>
          <p:cNvSpPr txBox="1">
            <a:spLocks noGrp="1"/>
          </p:cNvSpPr>
          <p:nvPr>
            <p:ph type="body" idx="1"/>
          </p:nvPr>
        </p:nvSpPr>
        <p:spPr>
          <a:xfrm>
            <a:off x="594360" y="1956391"/>
            <a:ext cx="11303472" cy="4623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228600" lvl="0" indent="0">
              <a:lnSpc>
                <a:spcPct val="100000"/>
              </a:lnSpc>
            </a:pPr>
            <a:r>
              <a:rPr lang="de-DE" sz="2000" b="0" dirty="0">
                <a:latin typeface="Aptos" panose="020B0004020202020204" pitchFamily="34" charset="0"/>
                <a:sym typeface="Arial"/>
              </a:rPr>
              <a:t>Handbuch „Kleine Schritte, große Wirkung: Nachhaltige Beschaffung in Gemeinden“ aus dem Projekt </a:t>
            </a:r>
            <a:r>
              <a:rPr lang="de-DE" sz="2000" b="0" dirty="0" err="1">
                <a:latin typeface="Aptos" panose="020B0004020202020204" pitchFamily="34" charset="0"/>
                <a:sym typeface="Arial"/>
              </a:rPr>
              <a:t>proCURE</a:t>
            </a:r>
            <a:r>
              <a:rPr lang="de-DE" sz="2000" b="0" dirty="0">
                <a:latin typeface="Aptos" panose="020B0004020202020204" pitchFamily="34" charset="0"/>
                <a:sym typeface="Arial"/>
              </a:rPr>
              <a:t>, veröffentlicht vom Gemeindenetzwerk Allianz in den Alpen. </a:t>
            </a:r>
          </a:p>
          <a:p>
            <a:pPr marL="228600" lvl="0" indent="0">
              <a:lnSpc>
                <a:spcPct val="100000"/>
              </a:lnSpc>
            </a:pPr>
            <a:r>
              <a:rPr lang="de-DE" sz="2000" b="0" dirty="0">
                <a:latin typeface="Aptos" panose="020B0004020202020204" pitchFamily="34" charset="0"/>
                <a:sym typeface="Arial"/>
              </a:rPr>
              <a:t>Online verfügbar:</a:t>
            </a:r>
          </a:p>
          <a:p>
            <a:pPr marL="228600" lvl="0" indent="0">
              <a:lnSpc>
                <a:spcPct val="100000"/>
              </a:lnSpc>
            </a:pPr>
            <a:r>
              <a:rPr lang="de-DE" sz="2000" b="0" dirty="0">
                <a:latin typeface="Aptos" panose="020B0004020202020204" pitchFamily="34" charset="0"/>
              </a:rPr>
              <a:t>https://</a:t>
            </a:r>
            <a:r>
              <a:rPr lang="de-DE" sz="2000" b="0" dirty="0" err="1">
                <a:latin typeface="Aptos" panose="020B0004020202020204" pitchFamily="34" charset="0"/>
              </a:rPr>
              <a:t>alpenallianz.org</a:t>
            </a:r>
            <a:r>
              <a:rPr lang="de-DE" sz="2000" b="0" dirty="0">
                <a:latin typeface="Aptos" panose="020B0004020202020204" pitchFamily="34" charset="0"/>
              </a:rPr>
              <a:t>/de/</a:t>
            </a:r>
            <a:r>
              <a:rPr lang="de-DE" sz="2000" b="0" dirty="0" err="1">
                <a:latin typeface="Aptos" panose="020B0004020202020204" pitchFamily="34" charset="0"/>
              </a:rPr>
              <a:t>projekte</a:t>
            </a:r>
            <a:r>
              <a:rPr lang="de-DE" sz="2000" b="0" dirty="0">
                <a:latin typeface="Aptos" panose="020B0004020202020204" pitchFamily="34" charset="0"/>
              </a:rPr>
              <a:t>/</a:t>
            </a:r>
            <a:r>
              <a:rPr lang="de-DE" sz="2000" b="0" dirty="0" err="1">
                <a:latin typeface="Aptos" panose="020B0004020202020204" pitchFamily="34" charset="0"/>
              </a:rPr>
              <a:t>procure</a:t>
            </a:r>
            <a:r>
              <a:rPr lang="de-DE" sz="2000" b="0" dirty="0">
                <a:latin typeface="Aptos" panose="020B0004020202020204" pitchFamily="34" charset="0"/>
              </a:rPr>
              <a:t>/</a:t>
            </a:r>
            <a:r>
              <a:rPr lang="de-DE" sz="2000" b="0" dirty="0" err="1">
                <a:latin typeface="Aptos" panose="020B0004020202020204" pitchFamily="34" charset="0"/>
              </a:rPr>
              <a:t>procure</a:t>
            </a:r>
            <a:r>
              <a:rPr lang="de-DE" sz="2000" b="0" dirty="0">
                <a:latin typeface="Aptos" panose="020B0004020202020204" pitchFamily="34" charset="0"/>
              </a:rPr>
              <a:t>-toolbox</a:t>
            </a:r>
            <a:endParaRPr b="0" dirty="0">
              <a:latin typeface="Aptos" panose="020B0004020202020204" pitchFamily="34" charset="0"/>
              <a:sym typeface="Arial"/>
            </a:endParaRPr>
          </a:p>
        </p:txBody>
      </p:sp>
      <p:sp>
        <p:nvSpPr>
          <p:cNvPr id="280" name="Google Shape;280;p53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22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8"/>
          <p:cNvSpPr txBox="1">
            <a:spLocks noGrp="1"/>
          </p:cNvSpPr>
          <p:nvPr>
            <p:ph type="ctrTitle"/>
          </p:nvPr>
        </p:nvSpPr>
        <p:spPr>
          <a:xfrm>
            <a:off x="5870088" y="443752"/>
            <a:ext cx="5726655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1. Einführung in Monitoring &amp; Evaluation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0"/>
          <p:cNvSpPr txBox="1">
            <a:spLocks noGrp="1"/>
          </p:cNvSpPr>
          <p:nvPr>
            <p:ph type="title"/>
          </p:nvPr>
        </p:nvSpPr>
        <p:spPr>
          <a:xfrm>
            <a:off x="575309" y="278129"/>
            <a:ext cx="6363373" cy="2354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Monitoring &amp; Evaluation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124" name="Google Shape;124;p30"/>
          <p:cNvSpPr txBox="1">
            <a:spLocks noGrp="1"/>
          </p:cNvSpPr>
          <p:nvPr>
            <p:ph type="body" idx="1"/>
          </p:nvPr>
        </p:nvSpPr>
        <p:spPr>
          <a:xfrm>
            <a:off x="118991" y="3247870"/>
            <a:ext cx="6614514" cy="299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</a:pPr>
            <a:r>
              <a:rPr lang="de-DE" sz="2400" b="1" dirty="0">
                <a:latin typeface="Aptos" panose="020B0004020202020204" pitchFamily="34" charset="0"/>
                <a:sym typeface="Arial"/>
              </a:rPr>
              <a:t>Das Monitoring umfasst die Verfolgung des Fortschritts durch regelmäßige Datenerfassung und deren Analyse anhand von Schlüsselindikatoren.</a:t>
            </a:r>
            <a:endParaRPr sz="2400" b="1" dirty="0">
              <a:latin typeface="Aptos" panose="020B0004020202020204" pitchFamily="34" charset="0"/>
              <a:sym typeface="Arial"/>
            </a:endParaRPr>
          </a:p>
        </p:txBody>
      </p:sp>
      <p:pic>
        <p:nvPicPr>
          <p:cNvPr id="125" name="Google Shape;125;p30" descr="Ein Bild, das Screenshot enthält.&#10;&#10;KI-generierte Inhalte können fehlerhaft sein."/>
          <p:cNvPicPr preferRelativeResize="0"/>
          <p:nvPr/>
        </p:nvPicPr>
        <p:blipFill rotWithShape="1">
          <a:blip r:embed="rId3">
            <a:alphaModFix/>
          </a:blip>
          <a:srcRect l="9218" r="11188" b="-2"/>
          <a:stretch/>
        </p:blipFill>
        <p:spPr>
          <a:xfrm>
            <a:off x="8901441" y="1705232"/>
            <a:ext cx="3171568" cy="4114800"/>
          </a:xfrm>
          <a:prstGeom prst="flowChartDelay">
            <a:avLst/>
          </a:prstGeom>
          <a:noFill/>
          <a:ln>
            <a:noFill/>
          </a:ln>
        </p:spPr>
      </p:pic>
      <p:sp>
        <p:nvSpPr>
          <p:cNvPr id="126" name="Google Shape;126;p30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1"/>
          <p:cNvSpPr txBox="1">
            <a:spLocks noGrp="1"/>
          </p:cNvSpPr>
          <p:nvPr>
            <p:ph type="title"/>
          </p:nvPr>
        </p:nvSpPr>
        <p:spPr>
          <a:xfrm>
            <a:off x="594360" y="189572"/>
            <a:ext cx="6787747" cy="1593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Monitoring des Fortschritts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132" name="Google Shape;132;p31"/>
          <p:cNvSpPr txBox="1">
            <a:spLocks noGrp="1"/>
          </p:cNvSpPr>
          <p:nvPr>
            <p:ph type="body" idx="1"/>
          </p:nvPr>
        </p:nvSpPr>
        <p:spPr>
          <a:xfrm>
            <a:off x="137161" y="2015401"/>
            <a:ext cx="10554904" cy="4316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28600" rIns="0" bIns="0" anchor="t" anchorCtr="0">
            <a:normAutofit fontScale="92500" lnSpcReduction="20000"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595"/>
              <a:buNone/>
            </a:pPr>
            <a:r>
              <a:rPr lang="de-DE" dirty="0">
                <a:solidFill>
                  <a:srgbClr val="65B1BE"/>
                </a:solidFill>
                <a:latin typeface="Aptos" panose="020B0004020202020204" pitchFamily="34" charset="0"/>
                <a:sym typeface="Arial"/>
              </a:rPr>
              <a:t>Schritt 1: </a:t>
            </a:r>
            <a:r>
              <a:rPr lang="de-DE" dirty="0">
                <a:solidFill>
                  <a:srgbClr val="65B1BE"/>
                </a:solidFill>
                <a:latin typeface="Aptos" panose="020B0004020202020204" pitchFamily="34" charset="0"/>
              </a:rPr>
              <a:t>Sichtung </a:t>
            </a:r>
            <a:r>
              <a:rPr lang="de-DE" dirty="0">
                <a:solidFill>
                  <a:srgbClr val="65B1BE"/>
                </a:solidFill>
                <a:latin typeface="Aptos" panose="020B0004020202020204" pitchFamily="34" charset="0"/>
                <a:sym typeface="Arial"/>
              </a:rPr>
              <a:t>der von der Gemeinde erhobenen Daten</a:t>
            </a:r>
            <a:endParaRPr dirty="0">
              <a:solidFill>
                <a:srgbClr val="65B1BE"/>
              </a:solidFill>
              <a:latin typeface="Aptos" panose="020B0004020202020204" pitchFamily="34" charset="0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595"/>
              <a:buNone/>
            </a:pP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Schritt 2: Entwicklung von Schlüsselindikatoren auf der Grundlage vorhandener Daten</a:t>
            </a:r>
            <a:endParaRPr dirty="0">
              <a:solidFill>
                <a:srgbClr val="3F3F3F"/>
              </a:solidFill>
              <a:latin typeface="Aptos" panose="020B0004020202020204" pitchFamily="34" charset="0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595"/>
              <a:buNone/>
            </a:pP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Schritt 3: Entwicklung von zusätzliche</a:t>
            </a: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</a:rPr>
              <a:t>n</a:t>
            </a: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Schlüsselindikatoren</a:t>
            </a:r>
            <a:endParaRPr dirty="0">
              <a:solidFill>
                <a:srgbClr val="3F3F3F"/>
              </a:solidFill>
              <a:latin typeface="Aptos" panose="020B0004020202020204" pitchFamily="34" charset="0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595"/>
              <a:buNone/>
            </a:pP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Schritt 4: Entwicklung eines Systems zur </a:t>
            </a: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</a:rPr>
              <a:t>Gewährleistung </a:t>
            </a: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einer regelmäßigen Datenlieferung</a:t>
            </a:r>
            <a:endParaRPr dirty="0">
              <a:solidFill>
                <a:srgbClr val="3F3F3F"/>
              </a:solidFill>
              <a:latin typeface="Aptos" panose="020B0004020202020204" pitchFamily="34" charset="0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595"/>
              <a:buNone/>
            </a:pP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Schritt 5: Regelmäßige Analyse der Daten</a:t>
            </a:r>
            <a:endParaRPr dirty="0">
              <a:solidFill>
                <a:srgbClr val="3F3F3F"/>
              </a:solidFill>
              <a:latin typeface="Aptos" panose="020B0004020202020204" pitchFamily="34" charset="0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595"/>
              <a:buNone/>
            </a:pP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Schritt 6: </a:t>
            </a: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</a:rPr>
              <a:t>Diskussion </a:t>
            </a: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und Berichterstattung </a:t>
            </a: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</a:rPr>
              <a:t>über die erreichten </a:t>
            </a:r>
            <a:r>
              <a:rPr lang="de-D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Ergebnisse</a:t>
            </a:r>
            <a:endParaRPr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sp>
        <p:nvSpPr>
          <p:cNvPr id="133" name="Google Shape;133;p31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2"/>
          <p:cNvSpPr txBox="1">
            <a:spLocks noGrp="1"/>
          </p:cNvSpPr>
          <p:nvPr>
            <p:ph type="ctrTitle"/>
          </p:nvPr>
        </p:nvSpPr>
        <p:spPr>
          <a:xfrm>
            <a:off x="6096000" y="411479"/>
            <a:ext cx="5700304" cy="3291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2. Lokale Umsetzung verfolgen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3"/>
          <p:cNvSpPr txBox="1">
            <a:spLocks noGrp="1"/>
          </p:cNvSpPr>
          <p:nvPr>
            <p:ph type="title"/>
          </p:nvPr>
        </p:nvSpPr>
        <p:spPr>
          <a:xfrm>
            <a:off x="594360" y="525781"/>
            <a:ext cx="6279776" cy="2542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de-DE" dirty="0">
                <a:solidFill>
                  <a:schemeClr val="accent4"/>
                </a:solidFill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Schritt 1: Sichtung der von der Gemeinde erhobenen Daten</a:t>
            </a:r>
            <a:endParaRPr dirty="0">
              <a:solidFill>
                <a:schemeClr val="accent4"/>
              </a:solidFill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145" name="Google Shape;145;p33"/>
          <p:cNvSpPr txBox="1">
            <a:spLocks noGrp="1"/>
          </p:cNvSpPr>
          <p:nvPr>
            <p:ph type="body" idx="2"/>
          </p:nvPr>
        </p:nvSpPr>
        <p:spPr>
          <a:xfrm>
            <a:off x="594360" y="3429000"/>
            <a:ext cx="8772062" cy="2542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normAutofit/>
          </a:bodyPr>
          <a:lstStyle/>
          <a:p>
            <a:pPr marL="685800" lvl="0" indent="-4572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Font typeface="Arial"/>
              <a:buAutoNum type="arabicPeriod"/>
            </a:pPr>
            <a:r>
              <a:rPr lang="de-DE" dirty="0">
                <a:latin typeface="Aptos" panose="020B0004020202020204" pitchFamily="34" charset="0"/>
                <a:sym typeface="Arial"/>
              </a:rPr>
              <a:t>Überblick über die Daten, die derzeit innerhalb der Gemeinde und ihrer Abteilungen erfasst werden</a:t>
            </a:r>
            <a:endParaRPr dirty="0">
              <a:latin typeface="Aptos" panose="020B0004020202020204" pitchFamily="34" charset="0"/>
            </a:endParaRPr>
          </a:p>
          <a:p>
            <a:pPr marL="685800" lvl="0" indent="-4572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Font typeface="Arial"/>
              <a:buAutoNum type="arabicPeriod"/>
            </a:pPr>
            <a:r>
              <a:rPr lang="de-DE" dirty="0">
                <a:latin typeface="Aptos" panose="020B0004020202020204" pitchFamily="34" charset="0"/>
                <a:sym typeface="Arial"/>
              </a:rPr>
              <a:t>Wie werden sie gespeichert oder verarbeitet (z. B. in einer Enterprise-</a:t>
            </a:r>
            <a:r>
              <a:rPr lang="de-DE" dirty="0" err="1">
                <a:latin typeface="Aptos" panose="020B0004020202020204" pitchFamily="34" charset="0"/>
                <a:sym typeface="Arial"/>
              </a:rPr>
              <a:t>Resource</a:t>
            </a:r>
            <a:r>
              <a:rPr lang="de-DE" dirty="0">
                <a:latin typeface="Aptos" panose="020B0004020202020204" pitchFamily="34" charset="0"/>
                <a:sym typeface="Arial"/>
              </a:rPr>
              <a:t>-</a:t>
            </a:r>
            <a:r>
              <a:rPr lang="de-DE" dirty="0" err="1">
                <a:latin typeface="Aptos" panose="020B0004020202020204" pitchFamily="34" charset="0"/>
                <a:sym typeface="Arial"/>
              </a:rPr>
              <a:t>Planning</a:t>
            </a:r>
            <a:r>
              <a:rPr lang="de-DE" dirty="0">
                <a:latin typeface="Aptos" panose="020B0004020202020204" pitchFamily="34" charset="0"/>
                <a:sym typeface="Arial"/>
              </a:rPr>
              <a:t>-Software)?</a:t>
            </a:r>
            <a:endParaRPr dirty="0">
              <a:latin typeface="Aptos" panose="020B0004020202020204" pitchFamily="34" charset="0"/>
            </a:endParaRPr>
          </a:p>
          <a:p>
            <a:pPr marL="685800" lvl="0" indent="-4572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Font typeface="Arial"/>
              <a:buAutoNum type="arabicPeriod"/>
            </a:pPr>
            <a:r>
              <a:rPr lang="de-DE" dirty="0">
                <a:latin typeface="Aptos" panose="020B0004020202020204" pitchFamily="34" charset="0"/>
                <a:sym typeface="Arial"/>
              </a:rPr>
              <a:t>Sind zusätzliche Daten erforderlich? </a:t>
            </a:r>
            <a:endParaRPr dirty="0">
              <a:latin typeface="Aptos" panose="020B0004020202020204" pitchFamily="34" charset="0"/>
              <a:sym typeface="Arial"/>
            </a:endParaRPr>
          </a:p>
        </p:txBody>
      </p:sp>
      <p:sp>
        <p:nvSpPr>
          <p:cNvPr id="146" name="Google Shape;146;p33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4"/>
          <p:cNvSpPr txBox="1">
            <a:spLocks noGrp="1"/>
          </p:cNvSpPr>
          <p:nvPr>
            <p:ph type="title"/>
          </p:nvPr>
        </p:nvSpPr>
        <p:spPr>
          <a:xfrm>
            <a:off x="594360" y="65673"/>
            <a:ext cx="6279776" cy="2542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Lokale Umsetzung verfolgen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  <p:sp>
        <p:nvSpPr>
          <p:cNvPr id="153" name="Google Shape;153;p34"/>
          <p:cNvSpPr txBox="1">
            <a:spLocks noGrp="1"/>
          </p:cNvSpPr>
          <p:nvPr>
            <p:ph type="sldNum" idx="12"/>
          </p:nvPr>
        </p:nvSpPr>
        <p:spPr>
          <a:xfrm>
            <a:off x="594360" y="6332220"/>
            <a:ext cx="523240" cy="2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de-DE"/>
              <a:t>8</a:t>
            </a:fld>
            <a:endParaRPr/>
          </a:p>
        </p:txBody>
      </p:sp>
      <p:sp>
        <p:nvSpPr>
          <p:cNvPr id="154" name="Google Shape;154;p34"/>
          <p:cNvSpPr txBox="1"/>
          <p:nvPr/>
        </p:nvSpPr>
        <p:spPr>
          <a:xfrm>
            <a:off x="478741" y="3055755"/>
            <a:ext cx="9357663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1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Aus dem </a:t>
            </a:r>
            <a:r>
              <a:rPr lang="de-DE" sz="2000" b="1" i="0" u="none" strike="noStrike" cap="none" dirty="0" err="1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proCURE</a:t>
            </a:r>
            <a:r>
              <a:rPr lang="de-DE" sz="2000" b="1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Tool</a:t>
            </a:r>
            <a:r>
              <a:rPr lang="de-DE" sz="2000" b="1" dirty="0">
                <a:solidFill>
                  <a:srgbClr val="3F3F3F"/>
                </a:solidFill>
                <a:latin typeface="Aptos" panose="020B0004020202020204" pitchFamily="34" charset="0"/>
              </a:rPr>
              <a:t> 10</a:t>
            </a:r>
            <a:r>
              <a:rPr lang="de-DE" sz="2000" b="1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 „</a:t>
            </a:r>
            <a:r>
              <a:rPr lang="de-DE" sz="2000" b="1" dirty="0">
                <a:solidFill>
                  <a:srgbClr val="3F3F3F"/>
                </a:solidFill>
                <a:latin typeface="Aptos" panose="020B0004020202020204" pitchFamily="34" charset="0"/>
              </a:rPr>
              <a:t>Vorlage für die Berichterstattung</a:t>
            </a:r>
            <a:r>
              <a:rPr lang="de-DE" sz="2000" b="1" i="0" u="none" strike="noStrike" cap="none" dirty="0">
                <a:solidFill>
                  <a:srgbClr val="3F3F3F"/>
                </a:solidFill>
                <a:latin typeface="Aptos" panose="020B0004020202020204" pitchFamily="34" charset="0"/>
                <a:sym typeface="Arial"/>
              </a:rPr>
              <a:t>“:</a:t>
            </a:r>
            <a:endParaRPr sz="1400" b="0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3F3F3F"/>
              </a:solidFill>
              <a:latin typeface="Aptos" panose="020B0004020202020204" pitchFamily="34" charset="0"/>
              <a:sym typeface="Arial"/>
            </a:endParaRPr>
          </a:p>
        </p:txBody>
      </p:sp>
      <p:pic>
        <p:nvPicPr>
          <p:cNvPr id="155" name="Google Shape;155;p34"/>
          <p:cNvPicPr preferRelativeResize="0"/>
          <p:nvPr/>
        </p:nvPicPr>
        <p:blipFill rotWithShape="1">
          <a:blip r:embed="rId3">
            <a:alphaModFix/>
          </a:blip>
          <a:srcRect l="9771" t="28060" r="8934" b="14603"/>
          <a:stretch/>
        </p:blipFill>
        <p:spPr>
          <a:xfrm>
            <a:off x="373494" y="3602651"/>
            <a:ext cx="5958619" cy="2363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34"/>
          <p:cNvPicPr preferRelativeResize="0"/>
          <p:nvPr/>
        </p:nvPicPr>
        <p:blipFill rotWithShape="1">
          <a:blip r:embed="rId4">
            <a:alphaModFix/>
          </a:blip>
          <a:srcRect l="10384" t="24649" r="7005" b="9794"/>
          <a:stretch/>
        </p:blipFill>
        <p:spPr>
          <a:xfrm>
            <a:off x="6514925" y="3602650"/>
            <a:ext cx="5296085" cy="2363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5"/>
          <p:cNvSpPr txBox="1">
            <a:spLocks noGrp="1"/>
          </p:cNvSpPr>
          <p:nvPr>
            <p:ph type="ctrTitle"/>
          </p:nvPr>
        </p:nvSpPr>
        <p:spPr>
          <a:xfrm>
            <a:off x="3479850" y="400725"/>
            <a:ext cx="8712150" cy="329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6000"/>
              <a:buFont typeface="Play"/>
              <a:buNone/>
            </a:pPr>
            <a:r>
              <a:rPr lang="de-DE" dirty="0">
                <a:latin typeface="Aptos Serif" panose="02020604070405020304" pitchFamily="18" charset="0"/>
                <a:ea typeface="Arial"/>
                <a:cs typeface="Aptos Serif" panose="02020604070405020304" pitchFamily="18" charset="0"/>
                <a:sym typeface="Arial"/>
              </a:rPr>
              <a:t>3. Schlüsselindikatoren &amp; Reporting</a:t>
            </a:r>
            <a:endParaRPr dirty="0">
              <a:latin typeface="Aptos Serif" panose="02020604070405020304" pitchFamily="18" charset="0"/>
              <a:ea typeface="Arial"/>
              <a:cs typeface="Aptos Serif" panose="02020604070405020304" pitchFamily="18" charset="0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nutzerdefiniert">
  <a:themeElements>
    <a:clrScheme name="Benutzerdefiniert 5">
      <a:dk1>
        <a:srgbClr val="000000"/>
      </a:dk1>
      <a:lt1>
        <a:srgbClr val="FFFFFF"/>
      </a:lt1>
      <a:dk2>
        <a:srgbClr val="E4E4E4"/>
      </a:dk2>
      <a:lt2>
        <a:srgbClr val="A3C42A"/>
      </a:lt2>
      <a:accent1>
        <a:srgbClr val="A9D4DB"/>
      </a:accent1>
      <a:accent2>
        <a:srgbClr val="FAB609"/>
      </a:accent2>
      <a:accent3>
        <a:srgbClr val="4495A2"/>
      </a:accent3>
      <a:accent4>
        <a:srgbClr val="035854"/>
      </a:accent4>
      <a:accent5>
        <a:srgbClr val="CCDB84"/>
      </a:accent5>
      <a:accent6>
        <a:srgbClr val="A3C42A"/>
      </a:accent6>
      <a:hlink>
        <a:srgbClr val="035854"/>
      </a:hlink>
      <a:folHlink>
        <a:srgbClr val="0F49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895</Words>
  <Application>Microsoft Macintosh PowerPoint</Application>
  <PresentationFormat>Breitbild</PresentationFormat>
  <Paragraphs>104</Paragraphs>
  <Slides>22</Slides>
  <Notes>22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8" baseType="lpstr">
      <vt:lpstr>Play</vt:lpstr>
      <vt:lpstr>Arial</vt:lpstr>
      <vt:lpstr>Aptos</vt:lpstr>
      <vt:lpstr>Calibri</vt:lpstr>
      <vt:lpstr>Aptos Serif</vt:lpstr>
      <vt:lpstr>Benutzerdefiniert</vt:lpstr>
      <vt:lpstr>PowerPoint-Präsentation</vt:lpstr>
      <vt:lpstr>Agenda</vt:lpstr>
      <vt:lpstr>1. Einführung in Monitoring &amp; Evaluation</vt:lpstr>
      <vt:lpstr>Monitoring &amp; Evaluation</vt:lpstr>
      <vt:lpstr>Monitoring des Fortschritts</vt:lpstr>
      <vt:lpstr>2. Lokale Umsetzung verfolgen</vt:lpstr>
      <vt:lpstr>Schritt 1: Sichtung der von der Gemeinde erhobenen Daten</vt:lpstr>
      <vt:lpstr>Lokale Umsetzung verfolgen</vt:lpstr>
      <vt:lpstr>3. Schlüsselindikatoren &amp; Reporting</vt:lpstr>
      <vt:lpstr>Was sind Schlüsselindikatoren?</vt:lpstr>
      <vt:lpstr>Monitoring des Fortschritts</vt:lpstr>
      <vt:lpstr>Schritt 2: Entwicklung von Schlüsselindikatoren auf der Grundlage vorhandener Daten</vt:lpstr>
      <vt:lpstr>Schritt 3: Entwicklung zusätzlicher Schlüsselindikatoren</vt:lpstr>
      <vt:lpstr>Schritt 4: Entwicklung eines  Systems zur Sicherstellung einer regelmäßigen Datenerfassung</vt:lpstr>
      <vt:lpstr>Schritt 5: Regelmäßige Analyse der Daten</vt:lpstr>
      <vt:lpstr>4. Feedback- Mechanismen</vt:lpstr>
      <vt:lpstr>Monitoring des Fortschritts</vt:lpstr>
      <vt:lpstr>Schritt 6: Diskussion und Berichterstattung der Ergebnisse</vt:lpstr>
      <vt:lpstr>proCURE Tool: Vorlage für die Berichterstattung</vt:lpstr>
      <vt:lpstr>Feedback-Mechanismen</vt:lpstr>
      <vt:lpstr>Vielen Dank für Ihre Aufmerksamkeit!</vt:lpstr>
      <vt:lpstr>Text und Bildquellen: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nicole</dc:creator>
  <cp:lastModifiedBy>Maya Knevels</cp:lastModifiedBy>
  <cp:revision>5</cp:revision>
  <dcterms:created xsi:type="dcterms:W3CDTF">2024-09-16T10:50:40Z</dcterms:created>
  <dcterms:modified xsi:type="dcterms:W3CDTF">2026-04-14T13:06:47Z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