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307"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Lst>
  <p:sldSz cx="12192000" cy="6858000"/>
  <p:notesSz cx="6858000" cy="9144000"/>
  <p:embeddedFontLst>
    <p:embeddedFont>
      <p:font typeface="Aptos Serif" panose="02020604070405020304" pitchFamily="18" charset="0"/>
      <p:regular r:id="rId53"/>
      <p:bold r:id="rId54"/>
      <p:italic r:id="rId55"/>
      <p:boldItalic r:id="rId56"/>
    </p:embeddedFont>
    <p:embeddedFont>
      <p:font typeface="Gill Sans" panose="020B0502020104020203" pitchFamily="34" charset="-79"/>
      <p:regular r:id="rId57"/>
      <p:bold r:id="rId58"/>
    </p:embeddedFont>
    <p:embeddedFont>
      <p:font typeface="Play"/>
      <p:regular r:id="rId59"/>
      <p:bold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2" roundtripDataSignature="AMtx7mjH/fbokldTszGaZB6ZSBrM/lS+M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0B98D5C-1AE8-4369-BB92-166CA95C271E}">
  <a:tblStyle styleId="{20B98D5C-1AE8-4369-BB92-166CA95C271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57"/>
    <p:restoredTop sz="94630"/>
  </p:normalViewPr>
  <p:slideViewPr>
    <p:cSldViewPr snapToGrid="0">
      <p:cViewPr varScale="1">
        <p:scale>
          <a:sx n="113" d="100"/>
          <a:sy n="113" d="100"/>
        </p:scale>
        <p:origin x="62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3.fntdata"/><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1.fntdata"/><Relationship Id="rId58" Type="http://schemas.openxmlformats.org/officeDocument/2006/relationships/font" Target="fonts/font6.fntdata"/><Relationship Id="rId66"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4.fntdata"/><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2.fntdata"/><Relationship Id="rId62"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5.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60" Type="http://schemas.openxmlformats.org/officeDocument/2006/relationships/font" Target="fonts/font8.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98" name="Google Shape;9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 name="Google Shape;168;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 name="Google Shape;180;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0" name="Google Shape;200;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Der Vertrag ist Primärrecht und für alle Mitgliedstaaten unmittelbar verbindlich. Die Grundsätze des Vertrags (siehe unten) gelten für alle Verträge von grenzüberschreitendem Interesse – nicht nur für solche, die die EU-Schwellenwerte überschreiten. Die Vergaberichtlinien müssen in nationales Recht umgesetzt werden, sind jedoch hinsichtlich der darin festgelegten Ziele verbindlich und können auch dann unmittelbare Wirkung entfalten, wenn sie nicht vollständig in nationales Recht umgesetzt wurden.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Richtlinien über die Vergabe öffentlicher Aufträge müssen in nationales Recht umgesetzt werden, sind jedoch hinsichtlich der darin festgelegten Ziele verbindlich und können auch dann unmittelbare Wirkung entfalten, wenn sie nicht vollständig in nationales Recht umgesetzt wurden.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EU-Umweltvorschriften gelten für viele Produkt-/Dienstleistungssektoren und haben in einigen Fällen direkte Auswirkungen auf die Vergabeverfahren. Beispiele hierfür sind die Verpflichtung zur Berücksichtigung der Emissionen und des Energieverbrauchs von Fahrzeugen gemäß der Richtlinie über saubere Fahrzeuge und die Anforderungen an die umweltgerechte Gestaltung und die Energieeffizienz gemäß der Energieeffizienzrichtlinie. Die EU hat am 12. Juli 2023 außerdem eine neue Batterieverordnung verabschiedet, die darauf abzielt, die Umweltauswirkungen der weltweiten Nachfrage nach Batterien angesichts neuer sozioökonomischer Bedingungen, technologischer Entwicklungen, Märkte und Verwendungszwecke von Batterien zu minimieren.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Urteile des Gerichtshofs in Luxemburg sind für alle Mitgliedstaaten verbindlich und müssen von den nationalen Gerichten angewendet werden. Der Gerichtshof hat über mehr als 500 Fälle im Bereich des öffentlichen Beschaffungswesens entschieden, darunter eine Reihe von Fällen, die für GPP unmittelbar relevant sind. Dazu gehören die Rechtssachen C-513/99 Concordia Bus Finland, C-448/01 EVN Wienstrom und C-368/10 Max Havelaar.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Das WTO-Übereinkommen über das öffentliche Beschaffungswesen (GPA) gilt für alle EU-Mitgliedstaaten, die EWR-Länder (Norwegen, Island, Liechtenstein) sowie Armenien, Kanada, Chinesisch-Taipeh, Hongkong, Israel, Japan, die Republik Korea, die Niederlande in Bezug auf Aruba, die Republik Moldau, Montenegro, Neuseeland, Singapur, die Schweiz, die Vereinigten Staaten und die Ukraine. Die Richtlinien verlangen, dass Angebote aus diesen Ländern genauso behandelt werden wie Angebote aus der EU.</a:t>
            </a:r>
            <a:endParaRPr/>
          </a:p>
        </p:txBody>
      </p:sp>
      <p:sp>
        <p:nvSpPr>
          <p:cNvPr id="208" name="Google Shape;208;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1000"/>
              <a:buFont typeface="Noto Sans Symbols"/>
              <a:buNone/>
            </a:pPr>
            <a:r>
              <a:rPr lang="de-DE" sz="1100" b="0">
                <a:latin typeface="Calibri"/>
                <a:ea typeface="Calibri"/>
                <a:cs typeface="Calibri"/>
                <a:sym typeface="Calibri"/>
              </a:rPr>
              <a:t>Grundsätze des EU-Vertrags</a:t>
            </a:r>
            <a:endParaRPr sz="1100" b="0">
              <a:latin typeface="Calibri"/>
              <a:ea typeface="Calibri"/>
              <a:cs typeface="Calibri"/>
              <a:sym typeface="Calibri"/>
            </a:endParaRPr>
          </a:p>
          <a:p>
            <a:pPr marL="742950" lvl="1" indent="-285750" algn="l" rtl="0">
              <a:lnSpc>
                <a:spcPct val="107000"/>
              </a:lnSpc>
              <a:spcBef>
                <a:spcPts val="800"/>
              </a:spcBef>
              <a:spcAft>
                <a:spcPts val="0"/>
              </a:spcAft>
              <a:buSzPts val="1000"/>
              <a:buFont typeface="Courier New"/>
              <a:buChar char="o"/>
            </a:pPr>
            <a:r>
              <a:rPr lang="de-DE" sz="1100" b="0">
                <a:latin typeface="Calibri"/>
                <a:ea typeface="Calibri"/>
                <a:cs typeface="Calibri"/>
                <a:sym typeface="Calibri"/>
              </a:rPr>
              <a:t>Freier Warenverkehr</a:t>
            </a:r>
            <a:endParaRPr sz="1100" b="0">
              <a:latin typeface="Calibri"/>
              <a:ea typeface="Calibri"/>
              <a:cs typeface="Calibri"/>
              <a:sym typeface="Calibri"/>
            </a:endParaRPr>
          </a:p>
          <a:p>
            <a:pPr marL="742950" lvl="1" indent="-285750" algn="l" rtl="0">
              <a:lnSpc>
                <a:spcPct val="107000"/>
              </a:lnSpc>
              <a:spcBef>
                <a:spcPts val="800"/>
              </a:spcBef>
              <a:spcAft>
                <a:spcPts val="0"/>
              </a:spcAft>
              <a:buSzPts val="1000"/>
              <a:buFont typeface="Courier New"/>
              <a:buChar char="o"/>
            </a:pPr>
            <a:r>
              <a:rPr lang="de-DE" sz="1100" b="0">
                <a:latin typeface="Calibri"/>
                <a:ea typeface="Calibri"/>
                <a:cs typeface="Calibri"/>
                <a:sym typeface="Calibri"/>
              </a:rPr>
              <a:t>Nichtdiskriminierung und Gleichbehandlung</a:t>
            </a:r>
            <a:endParaRPr/>
          </a:p>
          <a:p>
            <a:pPr marL="742950" lvl="1" indent="-285750" algn="l" rtl="0">
              <a:lnSpc>
                <a:spcPct val="107000"/>
              </a:lnSpc>
              <a:spcBef>
                <a:spcPts val="800"/>
              </a:spcBef>
              <a:spcAft>
                <a:spcPts val="0"/>
              </a:spcAft>
              <a:buSzPts val="1000"/>
              <a:buFont typeface="Courier New"/>
              <a:buChar char="o"/>
            </a:pPr>
            <a:r>
              <a:rPr lang="de-DE" sz="1100" b="0">
                <a:latin typeface="Calibri"/>
                <a:ea typeface="Calibri"/>
                <a:cs typeface="Calibri"/>
                <a:sym typeface="Calibri"/>
              </a:rPr>
              <a:t>Transparenz</a:t>
            </a:r>
            <a:endParaRPr/>
          </a:p>
          <a:p>
            <a:pPr marL="742950" lvl="1" indent="-285750" algn="l" rtl="0">
              <a:lnSpc>
                <a:spcPct val="107000"/>
              </a:lnSpc>
              <a:spcBef>
                <a:spcPts val="800"/>
              </a:spcBef>
              <a:spcAft>
                <a:spcPts val="0"/>
              </a:spcAft>
              <a:buSzPts val="1000"/>
              <a:buFont typeface="Courier New"/>
              <a:buChar char="o"/>
            </a:pPr>
            <a:r>
              <a:rPr lang="de-DE" sz="1100" b="0">
                <a:latin typeface="Calibri"/>
                <a:ea typeface="Calibri"/>
                <a:cs typeface="Calibri"/>
                <a:sym typeface="Calibri"/>
              </a:rPr>
              <a:t>Verhältnismäßigkeit</a:t>
            </a:r>
            <a:endParaRPr sz="1100" b="0">
              <a:latin typeface="Calibri"/>
              <a:ea typeface="Calibri"/>
              <a:cs typeface="Calibri"/>
              <a:sym typeface="Calibri"/>
            </a:endParaRPr>
          </a:p>
          <a:p>
            <a:pPr marL="457200" marR="0" lvl="0" indent="-228600" algn="l" rtl="0">
              <a:lnSpc>
                <a:spcPct val="100000"/>
              </a:lnSpc>
              <a:spcBef>
                <a:spcPts val="800"/>
              </a:spcBef>
              <a:spcAft>
                <a:spcPts val="0"/>
              </a:spcAft>
              <a:buSzPts val="1400"/>
              <a:buNone/>
            </a:pP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Gleichbehandlung in der Praxis – Beispiele:</a:t>
            </a:r>
            <a:endParaRPr/>
          </a:p>
          <a:p>
            <a:pPr marL="457200" marR="0" lvl="0" indent="-228600" algn="l" rtl="0">
              <a:lnSpc>
                <a:spcPct val="100000"/>
              </a:lnSpc>
              <a:spcBef>
                <a:spcPts val="0"/>
              </a:spcBef>
              <a:spcAft>
                <a:spcPts val="0"/>
              </a:spcAft>
              <a:buSzPts val="1400"/>
              <a:buNone/>
            </a:pPr>
            <a:endParaRPr/>
          </a:p>
          <a:p>
            <a:pPr marL="285750" lvl="0" indent="-285750" algn="l" rtl="0">
              <a:lnSpc>
                <a:spcPct val="100000"/>
              </a:lnSpc>
              <a:spcBef>
                <a:spcPts val="0"/>
              </a:spcBef>
              <a:spcAft>
                <a:spcPts val="0"/>
              </a:spcAft>
              <a:buClr>
                <a:srgbClr val="00B050"/>
              </a:buClr>
              <a:buSzPts val="1400"/>
              <a:buFont typeface="Arial"/>
              <a:buAutoNum type="romanLcPeriod"/>
            </a:pPr>
            <a:r>
              <a:rPr lang="de-DE" sz="1200">
                <a:solidFill>
                  <a:schemeClr val="dk1"/>
                </a:solidFill>
                <a:latin typeface="Arial"/>
                <a:ea typeface="Arial"/>
                <a:cs typeface="Arial"/>
                <a:sym typeface="Arial"/>
              </a:rPr>
              <a:t>Für alle Bieter müssen dieselben Vergabekriterien gelten.</a:t>
            </a:r>
            <a:endParaRPr/>
          </a:p>
          <a:p>
            <a:pPr marL="514350" lvl="0" indent="-425450" algn="l" rtl="0">
              <a:lnSpc>
                <a:spcPct val="100000"/>
              </a:lnSpc>
              <a:spcBef>
                <a:spcPts val="0"/>
              </a:spcBef>
              <a:spcAft>
                <a:spcPts val="0"/>
              </a:spcAft>
              <a:buSzPts val="1400"/>
              <a:buFont typeface="Arial"/>
              <a:buNone/>
            </a:pPr>
            <a:endParaRPr sz="800">
              <a:solidFill>
                <a:schemeClr val="dk1"/>
              </a:solidFill>
              <a:latin typeface="Arial"/>
              <a:ea typeface="Arial"/>
              <a:cs typeface="Arial"/>
              <a:sym typeface="Arial"/>
            </a:endParaRPr>
          </a:p>
          <a:p>
            <a:pPr marL="285750" lvl="0" indent="-285750" algn="l" rtl="0">
              <a:lnSpc>
                <a:spcPct val="100000"/>
              </a:lnSpc>
              <a:spcBef>
                <a:spcPts val="0"/>
              </a:spcBef>
              <a:spcAft>
                <a:spcPts val="0"/>
              </a:spcAft>
              <a:buClr>
                <a:srgbClr val="00B050"/>
              </a:buClr>
              <a:buSzPts val="1400"/>
              <a:buFont typeface="Arial"/>
              <a:buAutoNum type="romanLcPeriod"/>
            </a:pPr>
            <a:r>
              <a:rPr lang="de-DE" sz="1200">
                <a:solidFill>
                  <a:schemeClr val="dk1"/>
                </a:solidFill>
                <a:latin typeface="Arial"/>
                <a:ea typeface="Arial"/>
                <a:cs typeface="Arial"/>
                <a:sym typeface="Arial"/>
              </a:rPr>
              <a:t>Klarstellungen – wenn zwei Angebote ähnliche Fehler oder Auslassungen enthalten, sollte derselbe Ansatz zur Klarstellung gewählt werden</a:t>
            </a:r>
            <a:r>
              <a:rPr lang="de-DE" sz="1200" i="1">
                <a:solidFill>
                  <a:schemeClr val="dk1"/>
                </a:solidFill>
                <a:latin typeface="Arial"/>
                <a:ea typeface="Arial"/>
                <a:cs typeface="Arial"/>
                <a:sym typeface="Arial"/>
              </a:rPr>
              <a:t>, es sei denn, </a:t>
            </a:r>
            <a:r>
              <a:rPr lang="de-DE" sz="1200">
                <a:solidFill>
                  <a:schemeClr val="dk1"/>
                </a:solidFill>
                <a:latin typeface="Arial"/>
                <a:ea typeface="Arial"/>
                <a:cs typeface="Arial"/>
                <a:sym typeface="Arial"/>
              </a:rPr>
              <a:t>sie befinden sich objektiv in einer unterschiedlichen Situation (z. B. wenn ein Angebot aufgrund eines anderen Faktors ungültig ist);</a:t>
            </a:r>
            <a:endParaRPr/>
          </a:p>
          <a:p>
            <a:pPr marL="514350" lvl="0" indent="-425450" algn="l" rtl="0">
              <a:lnSpc>
                <a:spcPct val="100000"/>
              </a:lnSpc>
              <a:spcBef>
                <a:spcPts val="0"/>
              </a:spcBef>
              <a:spcAft>
                <a:spcPts val="0"/>
              </a:spcAft>
              <a:buClr>
                <a:srgbClr val="00B050"/>
              </a:buClr>
              <a:buSzPts val="1400"/>
              <a:buFont typeface="Arial"/>
              <a:buNone/>
            </a:pPr>
            <a:endParaRPr sz="800">
              <a:solidFill>
                <a:schemeClr val="dk1"/>
              </a:solidFill>
              <a:latin typeface="Arial"/>
              <a:ea typeface="Arial"/>
              <a:cs typeface="Arial"/>
              <a:sym typeface="Arial"/>
            </a:endParaRPr>
          </a:p>
          <a:p>
            <a:pPr marL="285750" lvl="0" indent="-285750" algn="l" rtl="0">
              <a:lnSpc>
                <a:spcPct val="100000"/>
              </a:lnSpc>
              <a:spcBef>
                <a:spcPts val="0"/>
              </a:spcBef>
              <a:spcAft>
                <a:spcPts val="0"/>
              </a:spcAft>
              <a:buClr>
                <a:srgbClr val="00B050"/>
              </a:buClr>
              <a:buSzPts val="1400"/>
              <a:buFont typeface="Arial"/>
              <a:buAutoNum type="romanLcPeriod"/>
            </a:pPr>
            <a:r>
              <a:rPr lang="de-DE" sz="1200">
                <a:solidFill>
                  <a:schemeClr val="dk1"/>
                </a:solidFill>
                <a:latin typeface="Arial"/>
                <a:ea typeface="Arial"/>
                <a:cs typeface="Arial"/>
                <a:sym typeface="Arial"/>
              </a:rPr>
              <a:t>Die Bewertung muss die Unterschiede zwischen den Angeboten wirklich widerspiegeln (z. B. kann nicht zwei Angeboten mit unterschiedlicher Leistung unter einem Kriterium die gleiche Punktzahl gegeben werden). </a:t>
            </a:r>
            <a:endParaRPr sz="1200">
              <a:solidFill>
                <a:schemeClr val="dk1"/>
              </a:solidFill>
              <a:latin typeface="Arial"/>
              <a:ea typeface="Arial"/>
              <a:cs typeface="Arial"/>
              <a:sym typeface="Arial"/>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Transparenz in der Praxis – Beispiele:</a:t>
            </a:r>
            <a:endParaRPr/>
          </a:p>
          <a:p>
            <a:pPr marL="0" lvl="0" indent="0" algn="l" rtl="0">
              <a:lnSpc>
                <a:spcPct val="100000"/>
              </a:lnSpc>
              <a:spcBef>
                <a:spcPts val="0"/>
              </a:spcBef>
              <a:spcAft>
                <a:spcPts val="0"/>
              </a:spcAft>
              <a:buClr>
                <a:srgbClr val="368E5E"/>
              </a:buClr>
              <a:buSzPts val="1400"/>
              <a:buNone/>
            </a:pPr>
            <a:endParaRPr sz="300">
              <a:solidFill>
                <a:schemeClr val="dk1"/>
              </a:solidFill>
              <a:latin typeface="Arial"/>
              <a:ea typeface="Arial"/>
              <a:cs typeface="Arial"/>
              <a:sym typeface="Arial"/>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Verträge müssen in ausreichendem Maße bekannt gemacht/veröffentlicht werden. </a:t>
            </a:r>
            <a:endParaRPr sz="800">
              <a:solidFill>
                <a:schemeClr val="dk1"/>
              </a:solidFill>
              <a:latin typeface="Arial"/>
              <a:ea typeface="Arial"/>
              <a:cs typeface="Arial"/>
              <a:sym typeface="Arial"/>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Ausschreibungsunterlagen und etwaige Änderungen daran müssen rechtzeitig veröffentlicht werden, damit die Bieter darauf reagieren können. </a:t>
            </a:r>
            <a:endParaRPr sz="800">
              <a:solidFill>
                <a:schemeClr val="dk1"/>
              </a:solidFill>
              <a:latin typeface="Arial"/>
              <a:ea typeface="Arial"/>
              <a:cs typeface="Arial"/>
              <a:sym typeface="Arial"/>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Die Auswahl- und Vergabekriterien müssen im Voraus zusammen mit den Gewichtungen veröffentlicht werden. </a:t>
            </a:r>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Kriterien und Spezifikationen müssen klar formuliert sein.</a:t>
            </a:r>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Bewerber und Bieter müssen über das Ergebnis ihrer Interessenbekundungen und Angebote oder die Aufhebung eines Verfahrens unter Angabe von Gründen informiert werden. </a:t>
            </a:r>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Änderungen eines Auftrags nach seiner Vergabe dürfen nicht wesentlich sein oder müssen gemäß Artikel 72 der Richtlinie 2014/24/EU (Artikel 43 der Richtlinie 2014/23/EU, Artikel 89 der Richtlinie 2014/25/EU) zulässig sein.</a:t>
            </a:r>
            <a:endParaRPr/>
          </a:p>
          <a:p>
            <a:pPr marL="514350" lvl="0" indent="-425450" algn="l" rtl="0">
              <a:lnSpc>
                <a:spcPct val="100000"/>
              </a:lnSpc>
              <a:spcBef>
                <a:spcPts val="0"/>
              </a:spcBef>
              <a:spcAft>
                <a:spcPts val="0"/>
              </a:spcAft>
              <a:buClr>
                <a:srgbClr val="368E5E"/>
              </a:buClr>
              <a:buSzPts val="1400"/>
              <a:buNone/>
            </a:pPr>
            <a:endParaRPr sz="1200">
              <a:solidFill>
                <a:schemeClr val="dk1"/>
              </a:solidFill>
              <a:latin typeface="Arial"/>
              <a:ea typeface="Arial"/>
              <a:cs typeface="Arial"/>
              <a:sym typeface="Arial"/>
            </a:endParaRPr>
          </a:p>
          <a:p>
            <a:pPr marL="457200" marR="0" lvl="0" indent="-228600" algn="l" rtl="0">
              <a:lnSpc>
                <a:spcPct val="100000"/>
              </a:lnSpc>
              <a:spcBef>
                <a:spcPts val="0"/>
              </a:spcBef>
              <a:spcAft>
                <a:spcPts val="0"/>
              </a:spcAft>
              <a:buSzPts val="1400"/>
              <a:buNone/>
            </a:pPr>
            <a:endParaRPr/>
          </a:p>
        </p:txBody>
      </p:sp>
      <p:sp>
        <p:nvSpPr>
          <p:cNvPr id="216" name="Google Shape;216;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514350" lvl="0" indent="-425450" algn="l" rtl="0">
              <a:lnSpc>
                <a:spcPct val="100000"/>
              </a:lnSpc>
              <a:spcBef>
                <a:spcPts val="0"/>
              </a:spcBef>
              <a:spcAft>
                <a:spcPts val="0"/>
              </a:spcAft>
              <a:buClr>
                <a:srgbClr val="368E5E"/>
              </a:buClr>
              <a:buSzPts val="1400"/>
              <a:buNone/>
            </a:pPr>
            <a:endParaRPr sz="1200">
              <a:solidFill>
                <a:schemeClr val="dk1"/>
              </a:solidFill>
              <a:latin typeface="Arial"/>
              <a:ea typeface="Arial"/>
              <a:cs typeface="Arial"/>
              <a:sym typeface="Arial"/>
            </a:endParaRPr>
          </a:p>
          <a:p>
            <a:pPr marL="457200" marR="0" lvl="0" indent="-228600" algn="l" rtl="0">
              <a:lnSpc>
                <a:spcPct val="100000"/>
              </a:lnSpc>
              <a:spcBef>
                <a:spcPts val="0"/>
              </a:spcBef>
              <a:spcAft>
                <a:spcPts val="0"/>
              </a:spcAft>
              <a:buSzPts val="1400"/>
              <a:buNone/>
            </a:pPr>
            <a:endParaRPr/>
          </a:p>
        </p:txBody>
      </p:sp>
      <p:sp>
        <p:nvSpPr>
          <p:cNvPr id="224" name="Google Shape;224;p4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Es wird empfohlen, neben dem Kaufpreis auch die Lebenszykluskosten sowie die ökologischen und sozialen Auswirkungen zu berücksichtigen. Die Möglichkeit, Produktionsprozesse und -methoden festzulegen, umfasst Energie aus erneuerbaren Quellen, Lebensmittel aus fairem Handel oder ökologischem Landbau oder Produkte aus recycelten Materialien.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Zur Überprüfung der Einhaltung dieser Kriterien kann eine Kennzeichnung durch Dritte erforderlich sein.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Einhaltung der EU- und nationalen Umwelt- und Sozialvorschriften sowie der von allen Mitgliedstaaten ratifizierten internationalen Übereinkommen kann in Beschaffungsverfahren durchgesetzt werden. Diese Bestimmungen werden in den folgenden Abschnitten näher erläutert.</a:t>
            </a:r>
            <a:endParaRPr/>
          </a:p>
        </p:txBody>
      </p:sp>
      <p:sp>
        <p:nvSpPr>
          <p:cNvPr id="232" name="Google Shape;232;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Technische Spezifikationen beschreiben, was gekauft wird, und unterliegen detaillierten Vorschriften in den Richtlinien, um sicherzustellen, dass sie keine Bieter aus anderen Mitgliedstaaten diskriminieren. Markennamen/Markenzeichen usw. dürfen nur in Ausnahmefällen angegeben werden, wenn eine ausreichend genaue und verständliche Beschreibung des Gegenstands nicht möglich ist.</a:t>
            </a:r>
            <a:endParaRPr/>
          </a:p>
          <a:p>
            <a:pPr marL="457200" marR="0" lvl="0" indent="-228600" algn="l" rtl="0">
              <a:lnSpc>
                <a:spcPct val="100000"/>
              </a:lnSpc>
              <a:spcBef>
                <a:spcPts val="0"/>
              </a:spcBef>
              <a:spcAft>
                <a:spcPts val="0"/>
              </a:spcAft>
              <a:buSzPts val="1400"/>
              <a:buNone/>
            </a:pPr>
            <a:endParaRPr/>
          </a:p>
        </p:txBody>
      </p:sp>
      <p:sp>
        <p:nvSpPr>
          <p:cNvPr id="239" name="Google Shape;239;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46" name="Google Shape;246;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Die Richtlinien enthalten lediglich Beispiele für Zuschlagskriterien, jedoch keine erschöpfende Liste. Die öffentlichen Auftraggeber können auch andere Kriterien heranziehen, sofern diese für den Auftragsgegenstand relevant sind, dem öffentlichen Auftraggeber keine uneingeschränkte Wahlfreiheit einräumen, einen wirksamen Wettbewerb gewährleisten und überprüfbar sind.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Zuschlagskriterien müssen in der Bekanntmachung oder in den Ausschreibungsunterlagen zusammen mit ihrer Gewichtung und etwaigen Unterkriterien angegeben werden. Der Grundsatz der Transparenz verlangt, dass die Zuschlagskriterien für einen „durchschnittlich informierten und normalerweise sorgfältigen Bieter“ verständlich sind – das bedeutet, dass sie in einer Sprache, die von den in diesem Bereich tätigen Personen verstanden wird, klar erläutert werden müssen.</a:t>
            </a:r>
            <a:endParaRPr/>
          </a:p>
        </p:txBody>
      </p:sp>
      <p:sp>
        <p:nvSpPr>
          <p:cNvPr id="253" name="Google Shape;253;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9" name="Google Shape;10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9" name="Google Shape;259;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spcBef>
                <a:spcPts val="0"/>
              </a:spcBef>
              <a:spcAft>
                <a:spcPts val="0"/>
              </a:spcAft>
              <a:buSzPts val="1100"/>
              <a:buNone/>
            </a:pPr>
            <a:r>
              <a:rPr lang="de-DE">
                <a:latin typeface="Arial"/>
                <a:ea typeface="Arial"/>
                <a:cs typeface="Arial"/>
                <a:sym typeface="Arial"/>
              </a:rPr>
              <a:t>Im Gegensatz zu technischen Spezifikationen, die die Eigenschaften, Merkmale oder Qualitätsanforderungen des Auftragsgegenstandes oder der Leistung beschreiben, legen Vertragsbedingungen Pflichten, Verhaltensweisen oder Leistungen fest, die für die Erfüllung des Vertrags verbindlich sind, z. B. bestimmte Herstellungsprozesse, Lieferkettenstandards oder Umweltauflagen.</a:t>
            </a:r>
            <a:endParaRPr>
              <a:latin typeface="Arial"/>
              <a:ea typeface="Arial"/>
              <a:cs typeface="Arial"/>
              <a:sym typeface="Arial"/>
            </a:endParaRPr>
          </a:p>
          <a:p>
            <a:pPr marL="457200" lvl="0" indent="-228600" algn="l" rtl="0">
              <a:spcBef>
                <a:spcPts val="0"/>
              </a:spcBef>
              <a:spcAft>
                <a:spcPts val="0"/>
              </a:spcAft>
              <a:buSzPts val="1100"/>
              <a:buNone/>
            </a:pPr>
            <a:endParaRPr>
              <a:latin typeface="Arial"/>
              <a:ea typeface="Arial"/>
              <a:cs typeface="Arial"/>
              <a:sym typeface="Arial"/>
            </a:endParaRPr>
          </a:p>
          <a:p>
            <a:pPr marL="457200" lvl="0" indent="-228600" algn="l" rtl="0">
              <a:spcBef>
                <a:spcPts val="0"/>
              </a:spcBef>
              <a:spcAft>
                <a:spcPts val="0"/>
              </a:spcAft>
              <a:buClr>
                <a:schemeClr val="dk1"/>
              </a:buClr>
              <a:buSzPts val="1100"/>
              <a:buFont typeface="Arial"/>
              <a:buNone/>
            </a:pPr>
            <a:r>
              <a:rPr lang="de-DE">
                <a:latin typeface="Arial"/>
                <a:ea typeface="Arial"/>
                <a:cs typeface="Arial"/>
                <a:sym typeface="Arial"/>
              </a:rPr>
              <a:t>Auftraggeber haben einen großen Ermessensspielraum bei der Festlegung und Durchsetzung von Auftragsausführungsklauseln bzw. Vertragsbedingungen, sofern diese mit dem Gegenstand des Auftrags in Zusammenhang stehen und im Voraus bekannt gegeben werden (Art. 70 der Richtlinie 2014/24/EU). In der Regel müssen Bieter im Rahmen des Ausschreibungsverfahrens ihre Zustimmung zu den Auftragsausführungsklauseln bzw. Vertragsbedingungen bestätigen. </a:t>
            </a:r>
            <a:endParaRPr>
              <a:latin typeface="Arial"/>
              <a:ea typeface="Arial"/>
              <a:cs typeface="Arial"/>
              <a:sym typeface="Arial"/>
            </a:endParaRPr>
          </a:p>
          <a:p>
            <a:pPr marL="457200" lvl="0" indent="-228600" algn="l" rtl="0">
              <a:spcBef>
                <a:spcPts val="0"/>
              </a:spcBef>
              <a:spcAft>
                <a:spcPts val="0"/>
              </a:spcAft>
              <a:buClr>
                <a:schemeClr val="dk1"/>
              </a:buClr>
              <a:buSzPts val="1100"/>
              <a:buFont typeface="Arial"/>
              <a:buNone/>
            </a:pPr>
            <a:endParaRPr>
              <a:latin typeface="Arial"/>
              <a:ea typeface="Arial"/>
              <a:cs typeface="Arial"/>
              <a:sym typeface="Arial"/>
            </a:endParaRPr>
          </a:p>
          <a:p>
            <a:pPr marL="457200" lvl="0" indent="-228600" algn="l" rtl="0">
              <a:spcBef>
                <a:spcPts val="0"/>
              </a:spcBef>
              <a:spcAft>
                <a:spcPts val="0"/>
              </a:spcAft>
              <a:buClr>
                <a:schemeClr val="dk1"/>
              </a:buClr>
              <a:buSzPts val="1100"/>
              <a:buFont typeface="Arial"/>
              <a:buNone/>
            </a:pPr>
            <a:r>
              <a:rPr lang="de-DE">
                <a:latin typeface="Arial"/>
                <a:ea typeface="Arial"/>
                <a:cs typeface="Arial"/>
                <a:sym typeface="Arial"/>
              </a:rPr>
              <a:t>Die Vertragsbedingungen sollten die während der Ausschreibung gemachten spezifischen Nachhaltigkeitskriterien widerspiegeln und Abhilfemaßnahmen für den Fall vorsehen, dass die Leistung hinter den Erwartungen zurückbleibt. Dies kann eine laufende Überwachung/Berichterstattung durch den Auftragnehmer, den öffentlichen Auftraggeber oder einen Dritten (z. B. einen Wirtschaftsprüfer) beinhalten.</a:t>
            </a:r>
            <a:endParaRPr>
              <a:latin typeface="Arial"/>
              <a:ea typeface="Arial"/>
              <a:cs typeface="Arial"/>
              <a:sym typeface="Arial"/>
            </a:endParaRPr>
          </a:p>
          <a:p>
            <a:pPr marL="457200" marR="0" lvl="0" indent="-228600" algn="l" rtl="0">
              <a:lnSpc>
                <a:spcPct val="100000"/>
              </a:lnSpc>
              <a:spcBef>
                <a:spcPts val="0"/>
              </a:spcBef>
              <a:spcAft>
                <a:spcPts val="0"/>
              </a:spcAft>
              <a:buSzPts val="1400"/>
              <a:buNone/>
            </a:pPr>
            <a:endParaRPr>
              <a:latin typeface="Arial"/>
              <a:ea typeface="Arial"/>
              <a:cs typeface="Arial"/>
              <a:sym typeface="Arial"/>
            </a:endParaRPr>
          </a:p>
        </p:txBody>
      </p:sp>
      <p:sp>
        <p:nvSpPr>
          <p:cNvPr id="260" name="Google Shape;260;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6" name="Google Shape;266;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67" name="Google Shape;267;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74" name="Google Shape;274;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de-DE"/>
              <a:t>Das offene und das beschränkte Verfahren können grundsätzlich für jeden Auftrag verwendet werden. Das beschränkte Verfahren sollte für Beschaffungen verwendet werden, bei denen die Marktanalyse ergeben hat, dass viele Bieter Ihre Anforderungen erfüllen und ein Angebot abgeben könnten. Das beschränkte Verfahren ist ein zweistufiger Prozess. In der ersten Stufe findet ein Auswahlverfahren statt, in dem die Fähigkeit, Kapazität und Erfahrung der Bieter zur Ausführung des Auftrags anhand des einheitlichen Beschaffungsdokuments bewertet werden, um eine Vorauswahl der Bieter zu treffen. Das bedeutet, dass die Anzahl der Bieter in der Auswahlphase reduziert werden kann. In der zweiten Phase wird die Ausschreibung veröffentlicht und die Angebote werden bewertet, um das wirtschaftlich günstigste Angebot zu ermitteln, das als Grundlage für die Auftragsvergabe dient. Nur die in die engere Wahl gekommenen Bieter werden zur Angebotsabgabe aufgefordert. Dies reduziert die Kosten für die Bieter und den öffentlichen Auftraggeber.</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de-DE"/>
              <a:t>Die Anwendung des Verhandlungsverfahrens, des wettbewerblichen Dialogs oder der Innovationspartnerschaft ist möglich, wenn die Bedürfnisse des öffentlichen Auftraggebers ohne Anpassung der verfügbaren Lösungen nicht erfüllt werden können, wenn diese Entwürfe oder innovative Lösungen umfassen oder unter bestimmten anderen Umständen, die in Artikel 26 Absatz 4 der Richtlinie 2014/24/EU festgelegt sind. </a:t>
            </a:r>
            <a:endParaRPr/>
          </a:p>
          <a:p>
            <a:pPr marL="457200" marR="0" lvl="0" indent="-228600" algn="l" rtl="0">
              <a:lnSpc>
                <a:spcPct val="100000"/>
              </a:lnSpc>
              <a:spcBef>
                <a:spcPts val="0"/>
              </a:spcBef>
              <a:spcAft>
                <a:spcPts val="0"/>
              </a:spcAft>
              <a:buSzPts val="1400"/>
              <a:buNone/>
            </a:pPr>
            <a:endParaRPr/>
          </a:p>
        </p:txBody>
      </p:sp>
      <p:sp>
        <p:nvSpPr>
          <p:cNvPr id="281" name="Google Shape;281;p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In einem offenen Verfahren werden die technische und berufliche Leistungsfähigkeit (einschließlich der bisherigen Erfahrungen) nur auf der Grundlage von „bestanden/nicht bestanden“ bewertet. Dies kann entweder vor oder nach der Bewertung der Angebote erfolgen. Mehrstufige Verfahren bieten die Möglichkeit, Bieter auf der Grundlage ihrer technischen und beruflichen Leistungsfähigkeit vorab auszuwählen.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Wahl des Verfahrens bei der umweltorientierten öffentlichen Beschaffung kann auch von der Größe des betreffenden Marktes beeinflusst werden. Wenn es nicht viele Unternehmen gibt, die das Produkt/die Dienstleistung anbieten können, kann ein offenes Verfahren effizient sein. Ist der Markt sehr groß, kann ein mehrstufiges Verfahren Zeit sparen, da die Anzahl der eingehenden Angebote kontrolliert werden kann.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Richtlinien legen Mindestfristen für jedes Verfahren fest. Diese unterliegen der allgemeinen Anforderung, je nach Komplexität des Auftrags ausreichend Zeit einzuplanen (Artikel 47 der Richtlinie 2014/24/EU). Berücksichtigen Sie bei der Festlegung von Fristen die Qualität der Antworten, die Sie erhalten werden – sehr kurze Ausschreibungsfristen können manchmal kontraproduktiv sein, wenn dadurch mehr Zeit für die Klärung von Angeboten aufgewendet werden muss.</a:t>
            </a:r>
            <a:endParaRPr/>
          </a:p>
          <a:p>
            <a:pPr marL="457200" marR="0" lvl="0" indent="-228600" algn="l" rtl="0">
              <a:lnSpc>
                <a:spcPct val="100000"/>
              </a:lnSpc>
              <a:spcBef>
                <a:spcPts val="0"/>
              </a:spcBef>
              <a:spcAft>
                <a:spcPts val="0"/>
              </a:spcAft>
              <a:buSzPts val="1400"/>
              <a:buNone/>
            </a:pPr>
            <a:endParaRPr/>
          </a:p>
        </p:txBody>
      </p:sp>
      <p:sp>
        <p:nvSpPr>
          <p:cNvPr id="289" name="Google Shape;289;p5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Eine der Befürchtungen, die manche öffentliche Auftraggeber hinsichtlich der nachhaltigen Beschaffung hegen, betrifft die Auswirkungen auf den Wettbewerb. Werden die Bieter in der Lage sein, soziale und ökologische Kriterien zu erfüllen, und wie viele gültige Angebote werden eingehen? </a:t>
            </a:r>
          </a:p>
          <a:p>
            <a:endParaRPr lang="de-DE" dirty="0"/>
          </a:p>
          <a:p>
            <a:r>
              <a:rPr lang="de-DE" dirty="0"/>
              <a:t>Flexible Verfahren können dazu beitragen, diese Bedenken auszuräumen, indem sie mehr Interaktion zwischen dem öffentlichen Auftraggeber und den Bietern ermöglichen. So können beispielsweise in einem wettbewerblichen Vergabeverfahren mit Verhandlung Aspekte der Umweltleistung (über etwaige festgelegte Mindestanforderungen hinaus) und die geltenden Berichterstattungsregelungen ausgehandelt werden. Durch die Fokussierung auf innovative Lösungen können der wettbewerbliche Dialog und Innovationspartnerschaften zur Lösung komplexer gesellschaftlicher und ökologischer Probleme beitragen.</a:t>
            </a:r>
          </a:p>
          <a:p>
            <a:endParaRPr lang="de-DE" dirty="0"/>
          </a:p>
          <a:p>
            <a:r>
              <a:rPr lang="de-DE" dirty="0"/>
              <a:t>Es muss jedoch anerkannt werden, dass diese Verfahren auch einen höheren Ressourceneinsatz und ein gewisses Maß an Fachwissen für ihre Abwicklung erfordern. Eine einfachere Lösung könnte darin bestehen, vor einem offenen oder nichtoffenen Verfahren eine vorläufige Marktkonsultation durchzuführen. </a:t>
            </a:r>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25</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437133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6" name="Google Shape;296;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de-DE"/>
              <a:t>Technische Spezifikationen müssen nichtdiskriminierend sein, einen gleichberechtigten Zugang für Bieter gewährleisten und unnötige Wettbewerbsbarrieren vermeiden. So ist beispielsweise die Bezugnahme auf eine bestimmte Marke oder ein bestimmtes Merkmal, das nur ein Unternehmen bietet, generell untersagt.</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Auswirkungen auf die Nachhaltigkeit während des Lebenszyklus können in den Spezifikationen berücksichtigt werden, die die Produktion, die Betriebsleistung und das Ende der Lebensdauer abdecken. Beispielsweise kann ein Catering-Vertrag die Verwendung von Bio-Produkten, wiederverwendbaren Behältern und die Mülltrennung vorschreiben. Die erste Spezifikation ist eine standardbasierte Spezifikation, während die beiden letzteren funktionale Spezifikationen sind.</a:t>
            </a:r>
            <a:endParaRPr/>
          </a:p>
          <a:p>
            <a:pPr marL="457200" marR="0" lvl="0" indent="-228600" algn="l" rtl="0">
              <a:lnSpc>
                <a:spcPct val="100000"/>
              </a:lnSpc>
              <a:spcBef>
                <a:spcPts val="0"/>
              </a:spcBef>
              <a:spcAft>
                <a:spcPts val="0"/>
              </a:spcAft>
              <a:buSzPts val="1400"/>
              <a:buNone/>
            </a:pPr>
            <a:endParaRPr/>
          </a:p>
        </p:txBody>
      </p:sp>
      <p:sp>
        <p:nvSpPr>
          <p:cNvPr id="304" name="Google Shape;304;p5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3710211bd9b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g3710211bd9b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de-DE"/>
              <a:t>Die nachhaltige Beschaffung begann mit der Einführung der ersten Umweltzeichen auf dem Markt. Diese bieten Orientierung und Unterstützung für den Beschaffungsprozess und können zur Formulierung von Kriterien und zur Überprüfung ihrer Einhaltung herangezogen werden.</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de-DE" b="0">
                <a:solidFill>
                  <a:schemeClr val="dk1"/>
                </a:solidFill>
              </a:rPr>
              <a:t>Labels können den Arbeitsaufwand für die Definition und Überprüfung der ökologischen und sozialen Aspekte von Ausschreibungen erheblich reduzieren.</a:t>
            </a:r>
            <a:endParaRPr/>
          </a:p>
          <a:p>
            <a:pPr marL="457200" marR="0" lvl="0" indent="-228600" algn="l" rtl="0">
              <a:lnSpc>
                <a:spcPct val="100000"/>
              </a:lnSpc>
              <a:spcBef>
                <a:spcPts val="0"/>
              </a:spcBef>
              <a:spcAft>
                <a:spcPts val="0"/>
              </a:spcAft>
              <a:buSzPts val="1400"/>
              <a:buNone/>
            </a:pPr>
            <a:endParaRPr/>
          </a:p>
        </p:txBody>
      </p:sp>
      <p:sp>
        <p:nvSpPr>
          <p:cNvPr id="312" name="Google Shape;312;g3710211bd9b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3710211bd9b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g3710211bd9b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19" name="Google Shape;319;g3710211bd9b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dirty="0"/>
              <a:t>Diese Grundlagen sind nur erforderlich, wenn nur ein oder wenige Module ausgewählt werden. Werden alle Module durchgeführt, können die Grundlagen übersprungen werden.</a:t>
            </a:r>
          </a:p>
        </p:txBody>
      </p:sp>
      <p:sp>
        <p:nvSpPr>
          <p:cNvPr id="116" name="Google Shape;11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8" name="Google Shape;348;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de-DE"/>
              <a:t>Wenn ein Label alle Anforderungen erfüllt, kann es direkt in Spezifikationen, Vergabekriterien oder Vertragsbedingungen referenziert werden, beispielsweise indem verlangt wird, dass das Produkt das Label oder ein gleichwertiges Label trägt.</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r>
              <a:rPr lang="de-DE"/>
              <a:t>Wenn Labels nicht relevante Kriterien enthalten (z. B. Leistungsanforderungen für einen Liefervertrag), sollten die Behörden auf die entsprechenden Labelanforderungen verweisen, anstatt das Label selbst zu verlangen.</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r>
              <a:rPr lang="de-DE"/>
              <a:t>Labels mit gleichwertigen Anforderungen müssen immer akzeptiert werden.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Wenn ein Bieter aufgrund von Faktoren, die außerhalb seiner Kontrolle liegen, keinen Zugang zu einem Label eines Dritten hat, kann er ein technisches Dossier oder einen anderen Nachweis vorlegen, beispielsweise in Fällen mit kurzen Ausschreibungsfristen.</a:t>
            </a:r>
            <a:endParaRPr/>
          </a:p>
          <a:p>
            <a:pPr marL="457200" marR="0" lvl="0" indent="-228600" algn="l" rtl="0">
              <a:lnSpc>
                <a:spcPct val="100000"/>
              </a:lnSpc>
              <a:spcBef>
                <a:spcPts val="0"/>
              </a:spcBef>
              <a:spcAft>
                <a:spcPts val="0"/>
              </a:spcAft>
              <a:buSzPts val="1400"/>
              <a:buNone/>
            </a:pPr>
            <a:endParaRPr/>
          </a:p>
        </p:txBody>
      </p:sp>
      <p:sp>
        <p:nvSpPr>
          <p:cNvPr id="355" name="Google Shape;355;p5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Die zwingenden Ausschlussgründe sind in Artikel 57 Absätze 1 und 2 der Richtlinie 2014/24/EU festgelegt und müssen in allen Mitgliedstaaten angewendet werden. Sie beziehen sich auf schwere Straftaten von Bietern und stehen nicht in direktem Zusammenhang mit nachhaltiger Beschaffung.</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Zu den in Artikel 57 Absatz 4 genannten fakultativen Ausschlussgründen gehören die in der Folie genannten Gründe. Für die nachhaltige Beschaffung ist vor allem die Möglichkeit relevant, Bieter wegen Nichteinhaltung geltender Sozial- und Umweltgesetze auszuschließen. Diese Gesetze sind in Artikel 18 Absatz 2 und Anhang X der Richtlinie aufgeführt. Die Mitgliedstaaten können beschließen, den Ausschluss aus diesen Gründen verbindlich vorzuschreiben.</a:t>
            </a:r>
            <a:endParaRPr/>
          </a:p>
        </p:txBody>
      </p:sp>
      <p:sp>
        <p:nvSpPr>
          <p:cNvPr id="362" name="Google Shape;362;p5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de-DE"/>
              <a:t>Die Bedingungen für die Anwendung der Auswahlkriterien und die erforderlichen Nachweise sind in Artikel 58 und Anhang XII der Richtlinie 2014/24/EU dargelegt.</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r>
              <a:rPr lang="de-DE"/>
              <a:t>Beispiele für Ressourcen, die in der Auswahlphase für einen Bauauftrag angefordert werden können, sind Personal mit Erfahrung in Projekten mit ähnlichen Umweltanforderungen und geeignete Ausrüstung zur Vermeidung von Luft-, Boden- und Wasserverschmutzung.</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r>
              <a:rPr lang="de-DE"/>
              <a:t>Wenn die Bildungs- und Berufsqualifikationen des Personals in der Auswahlphase bewertet werden, sollten sie nicht als Zuschlagskriterium herangezogen werden.</a:t>
            </a:r>
            <a:endParaRPr/>
          </a:p>
          <a:p>
            <a:pPr marL="45720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Bieter können sich auf die Kapazitäten anderer Unternehmen stützen, z. B. auf Subunternehmer mit Spezialausrüstung oder -erfahrung, und müssen sich verpflichten, dass diese Ressourcen für die Vertragserfüllung zur Verfügung stehen.</a:t>
            </a:r>
            <a:endParaRPr/>
          </a:p>
          <a:p>
            <a:pPr marL="457200" marR="0" lvl="0" indent="-228600" algn="l" rtl="0">
              <a:lnSpc>
                <a:spcPct val="100000"/>
              </a:lnSpc>
              <a:spcBef>
                <a:spcPts val="0"/>
              </a:spcBef>
              <a:spcAft>
                <a:spcPts val="0"/>
              </a:spcAft>
              <a:buSzPts val="1400"/>
              <a:buNone/>
            </a:pPr>
            <a:endParaRPr/>
          </a:p>
        </p:txBody>
      </p:sp>
      <p:sp>
        <p:nvSpPr>
          <p:cNvPr id="369" name="Google Shape;369;p5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de-DE"/>
              <a:t>Ein EMS kann die Fähigkeit eines Unternehmens zur Erfüllung der GPP-Kriterien nachweisen und kann in der Auswahlphase erforderlich sein, sofern dies angemessen ist. Gleichwertige Nachweise müssen ebenfalls berücksichtigt werden.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Es kann auch in der Vergabephase als Nachweis dafür bewertet werden, dass die Bieter die Umweltaspekte des Auftrags (z. B. Abfall-, Energie- oder Wassermanagement) erfüllen können.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Bieter können sich auf die Kapazitäten anderer Unternehmen stützen, um die Auswahlkriterien zu erfüllen, beispielsweise auf einen Subunternehmer mit Spezialausrüstung oder -erfahrung. Sie müssen möglicherweise eine Verpflichtung abgeben, dass diese Ressourcen für die Ausführung des Auftrags zur Verfügung stehen. In diesem Fall müssen die Ausschlussgründe auch auf den Subunternehmer oder das andere Unternehmen angewendet werden.</a:t>
            </a:r>
            <a:endParaRPr/>
          </a:p>
          <a:p>
            <a:pPr marL="457200" marR="0" lvl="0" indent="-228600" algn="l" rtl="0">
              <a:lnSpc>
                <a:spcPct val="100000"/>
              </a:lnSpc>
              <a:spcBef>
                <a:spcPts val="0"/>
              </a:spcBef>
              <a:spcAft>
                <a:spcPts val="0"/>
              </a:spcAft>
              <a:buSzPts val="1400"/>
              <a:buNone/>
            </a:pPr>
            <a:endParaRPr/>
          </a:p>
        </p:txBody>
      </p:sp>
      <p:sp>
        <p:nvSpPr>
          <p:cNvPr id="376" name="Google Shape;376;p6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3" name="Google Shape;383;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de-DE"/>
              <a:t>Die Vergabekriterien werden in allen Verfahren angewendet. Sie sind für eine nachhaltige Beschaffung besonders wichtig, da sie einen Vergleich der Umweltleistung der Angebote ermöglichen.</a:t>
            </a:r>
            <a:endParaRPr/>
          </a:p>
          <a:p>
            <a:pPr marL="45720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öffentlichen Auftraggeber können ihre eigenen Kriterien festlegen, müssen jedoch für Transparenz und die Einhaltung der Grundsätze des Vertrags sorgen.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Zuschlagskriterien </a:t>
            </a:r>
            <a:r>
              <a:rPr lang="de-DE" i="0"/>
              <a:t>müssen mit dem Auftragsgegenstand in Verbindung stehen;</a:t>
            </a:r>
            <a:r>
              <a:rPr lang="de-DE"/>
              <a:t> </a:t>
            </a:r>
            <a:r>
              <a:rPr lang="de-DE" i="0"/>
              <a:t>dem öffentlichen Auftraggeber keine uneingeschränkte Wahlfreiheit einräumen;</a:t>
            </a:r>
            <a:r>
              <a:rPr lang="de-DE"/>
              <a:t> </a:t>
            </a:r>
            <a:r>
              <a:rPr lang="de-DE" i="0"/>
              <a:t>die Möglichkeit eines wirksamen Wettbewerbs gewährleisten;</a:t>
            </a:r>
            <a:r>
              <a:rPr lang="de-DE"/>
              <a:t> </a:t>
            </a:r>
            <a:r>
              <a:rPr lang="de-DE" i="0"/>
              <a:t>in der Bekanntmachung und den Ausschreibungsunterlagen ausdrücklich genannt werden, zusammen mit ihrer Gewichtung und etwaigen Unterkriterien; und</a:t>
            </a:r>
            <a:r>
              <a:rPr lang="de-DE"/>
              <a:t> </a:t>
            </a:r>
            <a:r>
              <a:rPr lang="de-DE" i="0"/>
              <a:t>den Grundsätzen des Vertrags entsprechen.</a:t>
            </a:r>
            <a:endParaRPr sz="1400" i="0">
              <a:solidFill>
                <a:schemeClr val="dk1"/>
              </a:solidFill>
              <a:latin typeface="Gill Sans"/>
              <a:ea typeface="Gill Sans"/>
              <a:cs typeface="Gill Sans"/>
              <a:sym typeface="Gill Sans"/>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Es ist auch möglich, technische Spezifikationen und Zuschlagskriterien zu kombinieren: </a:t>
            </a:r>
            <a:r>
              <a:rPr lang="de-DE" i="0" u="none" strike="noStrike">
                <a:solidFill>
                  <a:srgbClr val="000000"/>
                </a:solidFill>
              </a:rPr>
              <a:t>Technische Spezifikationen sollten immer die Mindestanforderungen festlegen, während Zuschlagskriterien dazu dienen, Leistungen zu erzielen, die über das Minimum hinausgehen. Siehe zweites Beispiel auf der Folie</a:t>
            </a:r>
            <a:endParaRPr sz="600"/>
          </a:p>
        </p:txBody>
      </p:sp>
      <p:sp>
        <p:nvSpPr>
          <p:cNvPr id="384" name="Google Shape;384;p6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1" name="Google Shape;391;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92" name="Google Shape;392;p6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9" name="Google Shape;399;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a:p>
        </p:txBody>
      </p:sp>
      <p:sp>
        <p:nvSpPr>
          <p:cNvPr id="400" name="Google Shape;400;p6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7" name="Google Shape;407;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endParaRPr/>
          </a:p>
        </p:txBody>
      </p:sp>
      <p:sp>
        <p:nvSpPr>
          <p:cNvPr id="408" name="Google Shape;408;p6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5" name="Google Shape;415;p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Der Bezug zur sachlichen Anforderung bedeutet, dass diese nicht auf allgemeine Geschäftspraktiken abzielen sollten, sondern sich auf das beziehen sollten, was im Rahmen des jeweiligen Vertrags geliefert wird.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Sicherstellung, dass Bieter bei der Abgabe von Angeboten die Vertragsbedingungen akzeptieren, verringert das Risiko von Verstößen (z. B. fehlende Kosten für Überwachung/Berichterstattung).</a:t>
            </a:r>
            <a:endParaRPr/>
          </a:p>
        </p:txBody>
      </p:sp>
      <p:sp>
        <p:nvSpPr>
          <p:cNvPr id="416" name="Google Shape;416;p6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3" name="Google Shape;123;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2" name="Google Shape;422;p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23" name="Google Shape;423;p6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9" name="Google Shape;429;p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30" name="Google Shape;430;p6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3cd33ff1691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6" name="Google Shape;436;g3cd33ff1691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37" name="Google Shape;437;g3cd33ff1691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3cd33ff1691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4" name="Google Shape;444;g3cd33ff1691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b="1"/>
              <a:t>Beschränkte Ausschreibung (mit/ohne Teilnahmewettbewerb)</a:t>
            </a:r>
            <a:endParaRPr/>
          </a:p>
          <a:p>
            <a:pPr marL="457200" marR="0" lvl="0" indent="-228600" algn="l" rtl="0">
              <a:lnSpc>
                <a:spcPct val="100000"/>
              </a:lnSpc>
              <a:spcBef>
                <a:spcPts val="0"/>
              </a:spcBef>
              <a:spcAft>
                <a:spcPts val="0"/>
              </a:spcAft>
              <a:buSzPts val="1400"/>
              <a:buNone/>
            </a:pPr>
            <a:r>
              <a:rPr lang="de-DE"/>
              <a:t>Unternehmen werden gezielt ausgewählt und zur Angebotsabgabe aufgefordert</a:t>
            </a:r>
            <a:endParaRPr/>
          </a:p>
          <a:p>
            <a:pPr marL="457200" marR="0" lvl="0" indent="-228600" algn="l" rtl="0">
              <a:lnSpc>
                <a:spcPct val="100000"/>
              </a:lnSpc>
              <a:spcBef>
                <a:spcPts val="0"/>
              </a:spcBef>
              <a:spcAft>
                <a:spcPts val="0"/>
              </a:spcAft>
              <a:buSzPts val="1400"/>
              <a:buNone/>
            </a:pPr>
            <a:r>
              <a:rPr lang="de-DE"/>
              <a:t>Mit Teilnahmewettbewerb:</a:t>
            </a:r>
            <a:br>
              <a:rPr lang="de-DE"/>
            </a:br>
            <a:r>
              <a:rPr lang="de-DE"/>
              <a:t>→ Offene Bewerbung, danach Auswahl geeigneter Bieter</a:t>
            </a:r>
            <a:endParaRPr/>
          </a:p>
          <a:p>
            <a:pPr marL="457200" marR="0" lvl="0" indent="-228600" algn="l" rtl="0">
              <a:lnSpc>
                <a:spcPct val="100000"/>
              </a:lnSpc>
              <a:spcBef>
                <a:spcPts val="0"/>
              </a:spcBef>
              <a:spcAft>
                <a:spcPts val="0"/>
              </a:spcAft>
              <a:buSzPts val="1400"/>
              <a:buNone/>
            </a:pPr>
            <a:r>
              <a:rPr lang="de-DE"/>
              <a:t>Ohne Teilnahmewettbewerb:</a:t>
            </a:r>
            <a:br>
              <a:rPr lang="de-DE"/>
            </a:br>
            <a:r>
              <a:rPr lang="de-DE"/>
              <a:t>→ Direkte Einladung ausgewählter Unternehmen</a:t>
            </a:r>
            <a:endParaRPr/>
          </a:p>
          <a:p>
            <a:pPr marL="457200" marR="0" lvl="0" indent="-228600" algn="l" rtl="0">
              <a:lnSpc>
                <a:spcPct val="100000"/>
              </a:lnSpc>
              <a:spcBef>
                <a:spcPts val="0"/>
              </a:spcBef>
              <a:spcAft>
                <a:spcPts val="0"/>
              </a:spcAft>
              <a:buSzPts val="1400"/>
              <a:buNone/>
            </a:pPr>
            <a:r>
              <a:rPr lang="de-DE"/>
              <a:t>Vorteil: schneller als offene Ausschreibung, trotzdem Wettbewerb</a:t>
            </a:r>
            <a:endParaRPr/>
          </a:p>
          <a:p>
            <a:pPr marL="457200" marR="0" lvl="0" indent="-228600" algn="l" rtl="0">
              <a:lnSpc>
                <a:spcPct val="100000"/>
              </a:lnSpc>
              <a:spcBef>
                <a:spcPts val="0"/>
              </a:spcBef>
              <a:spcAft>
                <a:spcPts val="0"/>
              </a:spcAft>
              <a:buSzPts val="1400"/>
              <a:buNone/>
            </a:pPr>
            <a:r>
              <a:rPr lang="de-DE"/>
              <a:t>Nachteil: geringere Marktbreite</a:t>
            </a:r>
            <a:endParaRPr/>
          </a:p>
          <a:p>
            <a:pPr marL="457200" marR="0" lvl="0" indent="-228600" algn="l" rtl="0">
              <a:lnSpc>
                <a:spcPct val="100000"/>
              </a:lnSpc>
              <a:spcBef>
                <a:spcPts val="0"/>
              </a:spcBef>
              <a:spcAft>
                <a:spcPts val="0"/>
              </a:spcAft>
              <a:buSzPts val="1400"/>
              <a:buNone/>
            </a:pPr>
            <a:br>
              <a:rPr lang="de-DE"/>
            </a:br>
            <a:endParaRPr/>
          </a:p>
          <a:p>
            <a:pPr marL="457200" marR="0" lvl="0" indent="-228600" algn="l" rtl="0">
              <a:lnSpc>
                <a:spcPct val="100000"/>
              </a:lnSpc>
              <a:spcBef>
                <a:spcPts val="0"/>
              </a:spcBef>
              <a:spcAft>
                <a:spcPts val="0"/>
              </a:spcAft>
              <a:buSzPts val="1400"/>
              <a:buNone/>
            </a:pPr>
            <a:r>
              <a:rPr lang="de-DE" b="1"/>
              <a:t>Verhandlungsvergabe</a:t>
            </a:r>
            <a:endParaRPr/>
          </a:p>
          <a:p>
            <a:pPr marL="457200" marR="0" lvl="0" indent="-228600" algn="l" rtl="0">
              <a:lnSpc>
                <a:spcPct val="100000"/>
              </a:lnSpc>
              <a:spcBef>
                <a:spcPts val="0"/>
              </a:spcBef>
              <a:spcAft>
                <a:spcPts val="0"/>
              </a:spcAft>
              <a:buSzPts val="1400"/>
              <a:buNone/>
            </a:pPr>
            <a:r>
              <a:rPr lang="de-DE"/>
              <a:t>Geeignet für kreative, innovative oder konzeptionelle Leistungen</a:t>
            </a:r>
            <a:endParaRPr/>
          </a:p>
          <a:p>
            <a:pPr marL="457200" marR="0" lvl="0" indent="-228600" algn="l" rtl="0">
              <a:lnSpc>
                <a:spcPct val="100000"/>
              </a:lnSpc>
              <a:spcBef>
                <a:spcPts val="0"/>
              </a:spcBef>
              <a:spcAft>
                <a:spcPts val="0"/>
              </a:spcAft>
              <a:buSzPts val="1400"/>
              <a:buNone/>
            </a:pPr>
            <a:r>
              <a:rPr lang="de-DE"/>
              <a:t>Einsatz bei besonders komplexen Projekten</a:t>
            </a:r>
            <a:endParaRPr/>
          </a:p>
          <a:p>
            <a:pPr marL="457200" marR="0" lvl="0" indent="-228600" algn="l" rtl="0">
              <a:lnSpc>
                <a:spcPct val="100000"/>
              </a:lnSpc>
              <a:spcBef>
                <a:spcPts val="0"/>
              </a:spcBef>
              <a:spcAft>
                <a:spcPts val="0"/>
              </a:spcAft>
              <a:buSzPts val="1400"/>
              <a:buNone/>
            </a:pPr>
            <a:r>
              <a:rPr lang="de-DE"/>
              <a:t>Wenn Leistung nicht eindeutig vorab beschrieben werden kann</a:t>
            </a:r>
            <a:endParaRPr/>
          </a:p>
          <a:p>
            <a:pPr marL="457200" marR="0" lvl="0" indent="-228600" algn="l" rtl="0">
              <a:lnSpc>
                <a:spcPct val="100000"/>
              </a:lnSpc>
              <a:spcBef>
                <a:spcPts val="0"/>
              </a:spcBef>
              <a:spcAft>
                <a:spcPts val="0"/>
              </a:spcAft>
              <a:buSzPts val="1400"/>
              <a:buNone/>
            </a:pPr>
            <a:r>
              <a:rPr lang="de-DE"/>
              <a:t>Ermöglicht Verhandlungen über:</a:t>
            </a:r>
            <a:endParaRPr/>
          </a:p>
          <a:p>
            <a:pPr marL="914400" lvl="1" indent="-228600" algn="l" rtl="0">
              <a:lnSpc>
                <a:spcPct val="100000"/>
              </a:lnSpc>
              <a:spcBef>
                <a:spcPts val="0"/>
              </a:spcBef>
              <a:spcAft>
                <a:spcPts val="0"/>
              </a:spcAft>
              <a:buSzPts val="1400"/>
              <a:buNone/>
            </a:pPr>
            <a:r>
              <a:rPr lang="de-DE"/>
              <a:t>Leistungsinhalt</a:t>
            </a:r>
            <a:endParaRPr/>
          </a:p>
          <a:p>
            <a:pPr marL="914400" lvl="1" indent="-228600" algn="l" rtl="0">
              <a:lnSpc>
                <a:spcPct val="100000"/>
              </a:lnSpc>
              <a:spcBef>
                <a:spcPts val="0"/>
              </a:spcBef>
              <a:spcAft>
                <a:spcPts val="0"/>
              </a:spcAft>
              <a:buSzPts val="1400"/>
              <a:buNone/>
            </a:pPr>
            <a:r>
              <a:rPr lang="de-DE"/>
              <a:t>Lösungsansätze</a:t>
            </a:r>
            <a:endParaRPr/>
          </a:p>
          <a:p>
            <a:pPr marL="914400" lvl="1" indent="-228600" algn="l" rtl="0">
              <a:lnSpc>
                <a:spcPct val="100000"/>
              </a:lnSpc>
              <a:spcBef>
                <a:spcPts val="0"/>
              </a:spcBef>
              <a:spcAft>
                <a:spcPts val="0"/>
              </a:spcAft>
              <a:buSzPts val="1400"/>
              <a:buNone/>
            </a:pPr>
            <a:r>
              <a:rPr lang="de-DE"/>
              <a:t>Preise</a:t>
            </a:r>
            <a:endParaRPr/>
          </a:p>
          <a:p>
            <a:pPr marL="457200" marR="0" lvl="0" indent="-228600" algn="l" rtl="0">
              <a:lnSpc>
                <a:spcPct val="100000"/>
              </a:lnSpc>
              <a:spcBef>
                <a:spcPts val="0"/>
              </a:spcBef>
              <a:spcAft>
                <a:spcPts val="0"/>
              </a:spcAft>
              <a:buSzPts val="1400"/>
              <a:buNone/>
            </a:pPr>
            <a:r>
              <a:rPr lang="de-DE"/>
              <a:t>Auch zulässig, wenn nur ein bestimmtes Unternehmen infrage kommt</a:t>
            </a:r>
            <a:br>
              <a:rPr lang="de-DE"/>
            </a:br>
            <a:r>
              <a:rPr lang="de-DE"/>
              <a:t>(z. B. Alleinstellungsmerkmal, Patente, Spezial-Know-how)</a:t>
            </a:r>
            <a:endParaRPr/>
          </a:p>
          <a:p>
            <a:pPr marL="457200" marR="0" lvl="0" indent="-228600" algn="l" rtl="0">
              <a:lnSpc>
                <a:spcPct val="100000"/>
              </a:lnSpc>
              <a:spcBef>
                <a:spcPts val="0"/>
              </a:spcBef>
              <a:spcAft>
                <a:spcPts val="0"/>
              </a:spcAft>
              <a:buSzPts val="1400"/>
              <a:buNone/>
            </a:pPr>
            <a:br>
              <a:rPr lang="de-DE"/>
            </a:br>
            <a:endParaRPr/>
          </a:p>
          <a:p>
            <a:pPr marL="457200" marR="0" lvl="0" indent="-228600" algn="l" rtl="0">
              <a:lnSpc>
                <a:spcPct val="100000"/>
              </a:lnSpc>
              <a:spcBef>
                <a:spcPts val="0"/>
              </a:spcBef>
              <a:spcAft>
                <a:spcPts val="0"/>
              </a:spcAft>
              <a:buSzPts val="1400"/>
              <a:buNone/>
            </a:pPr>
            <a:r>
              <a:rPr lang="de-DE" b="1"/>
              <a:t>Direktauftrag</a:t>
            </a:r>
            <a:endParaRPr/>
          </a:p>
          <a:p>
            <a:pPr marL="457200" marR="0" lvl="0" indent="-228600" algn="l" rtl="0">
              <a:lnSpc>
                <a:spcPct val="100000"/>
              </a:lnSpc>
              <a:spcBef>
                <a:spcPts val="0"/>
              </a:spcBef>
              <a:spcAft>
                <a:spcPts val="0"/>
              </a:spcAft>
              <a:buSzPts val="1400"/>
              <a:buNone/>
            </a:pPr>
            <a:r>
              <a:rPr lang="de-DE"/>
              <a:t>Vereinfachtes Verfahren ohne formellen Wettbewerb</a:t>
            </a:r>
            <a:endParaRPr/>
          </a:p>
          <a:p>
            <a:pPr marL="457200" marR="0" lvl="0" indent="-228600" algn="l" rtl="0">
              <a:lnSpc>
                <a:spcPct val="100000"/>
              </a:lnSpc>
              <a:spcBef>
                <a:spcPts val="0"/>
              </a:spcBef>
              <a:spcAft>
                <a:spcPts val="0"/>
              </a:spcAft>
              <a:buSzPts val="1400"/>
              <a:buNone/>
            </a:pPr>
            <a:r>
              <a:rPr lang="de-DE"/>
              <a:t>Für geringwertige Aufträge</a:t>
            </a:r>
            <a:endParaRPr/>
          </a:p>
          <a:p>
            <a:pPr marL="457200" marR="0" lvl="0" indent="-228600" algn="l" rtl="0">
              <a:lnSpc>
                <a:spcPct val="100000"/>
              </a:lnSpc>
              <a:spcBef>
                <a:spcPts val="0"/>
              </a:spcBef>
              <a:spcAft>
                <a:spcPts val="0"/>
              </a:spcAft>
              <a:buSzPts val="1400"/>
              <a:buNone/>
            </a:pPr>
            <a:r>
              <a:rPr lang="de-DE"/>
              <a:t>Sehr schneller und unbürokratischer Prozess</a:t>
            </a:r>
            <a:endParaRPr/>
          </a:p>
          <a:p>
            <a:pPr marL="457200" marR="0" lvl="0" indent="-228600" algn="l" rtl="0">
              <a:lnSpc>
                <a:spcPct val="100000"/>
              </a:lnSpc>
              <a:spcBef>
                <a:spcPts val="0"/>
              </a:spcBef>
              <a:spcAft>
                <a:spcPts val="0"/>
              </a:spcAft>
              <a:buSzPts val="1400"/>
              <a:buNone/>
            </a:pPr>
            <a:r>
              <a:rPr lang="de-DE"/>
              <a:t>Dokumentation trotzdem erforderlich (Vergabevermerk)</a:t>
            </a:r>
            <a:endParaRPr/>
          </a:p>
          <a:p>
            <a:pPr marL="457200" marR="0" lvl="0" indent="-228600" algn="l" rtl="0">
              <a:lnSpc>
                <a:spcPct val="100000"/>
              </a:lnSpc>
              <a:spcBef>
                <a:spcPts val="0"/>
              </a:spcBef>
              <a:spcAft>
                <a:spcPts val="0"/>
              </a:spcAft>
              <a:buSzPts val="1400"/>
              <a:buNone/>
            </a:pPr>
            <a:endParaRPr/>
          </a:p>
        </p:txBody>
      </p:sp>
      <p:sp>
        <p:nvSpPr>
          <p:cNvPr id="445" name="Google Shape;445;g3cd33ff1691_0_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3cd33ff1691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g3cd33ff1691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b="1"/>
              <a:t>Beschränkte Ausschreibung (mit/ohne Teilnahmewettbewerb)</a:t>
            </a:r>
            <a:endParaRPr/>
          </a:p>
          <a:p>
            <a:pPr marL="457200" marR="0" lvl="0" indent="-228600" algn="l" rtl="0">
              <a:lnSpc>
                <a:spcPct val="100000"/>
              </a:lnSpc>
              <a:spcBef>
                <a:spcPts val="0"/>
              </a:spcBef>
              <a:spcAft>
                <a:spcPts val="0"/>
              </a:spcAft>
              <a:buSzPts val="1400"/>
              <a:buNone/>
            </a:pPr>
            <a:r>
              <a:rPr lang="de-DE"/>
              <a:t>Unternehmen werden gezielt ausgewählt und zur Angebotsabgabe aufgefordert</a:t>
            </a:r>
            <a:endParaRPr/>
          </a:p>
          <a:p>
            <a:pPr marL="457200" marR="0" lvl="0" indent="-228600" algn="l" rtl="0">
              <a:lnSpc>
                <a:spcPct val="100000"/>
              </a:lnSpc>
              <a:spcBef>
                <a:spcPts val="0"/>
              </a:spcBef>
              <a:spcAft>
                <a:spcPts val="0"/>
              </a:spcAft>
              <a:buSzPts val="1400"/>
              <a:buNone/>
            </a:pPr>
            <a:r>
              <a:rPr lang="de-DE"/>
              <a:t>Mit Teilnahmewettbewerb:</a:t>
            </a:r>
            <a:br>
              <a:rPr lang="de-DE"/>
            </a:br>
            <a:r>
              <a:rPr lang="de-DE"/>
              <a:t>→ Offene Bewerbung, danach Auswahl geeigneter Bieter</a:t>
            </a:r>
            <a:endParaRPr/>
          </a:p>
          <a:p>
            <a:pPr marL="457200" marR="0" lvl="0" indent="-228600" algn="l" rtl="0">
              <a:lnSpc>
                <a:spcPct val="100000"/>
              </a:lnSpc>
              <a:spcBef>
                <a:spcPts val="0"/>
              </a:spcBef>
              <a:spcAft>
                <a:spcPts val="0"/>
              </a:spcAft>
              <a:buSzPts val="1400"/>
              <a:buNone/>
            </a:pPr>
            <a:r>
              <a:rPr lang="de-DE"/>
              <a:t>Ohne Teilnahmewettbewerb:</a:t>
            </a:r>
            <a:br>
              <a:rPr lang="de-DE"/>
            </a:br>
            <a:r>
              <a:rPr lang="de-DE"/>
              <a:t>→ Direkte Einladung ausgewählter Unternehmen</a:t>
            </a:r>
            <a:endParaRPr/>
          </a:p>
          <a:p>
            <a:pPr marL="457200" marR="0" lvl="0" indent="-228600" algn="l" rtl="0">
              <a:lnSpc>
                <a:spcPct val="100000"/>
              </a:lnSpc>
              <a:spcBef>
                <a:spcPts val="0"/>
              </a:spcBef>
              <a:spcAft>
                <a:spcPts val="0"/>
              </a:spcAft>
              <a:buSzPts val="1400"/>
              <a:buNone/>
            </a:pPr>
            <a:r>
              <a:rPr lang="de-DE"/>
              <a:t>Vorteil: schneller als offene Ausschreibung, trotzdem Wettbewerb</a:t>
            </a:r>
            <a:endParaRPr/>
          </a:p>
          <a:p>
            <a:pPr marL="457200" marR="0" lvl="0" indent="-228600" algn="l" rtl="0">
              <a:lnSpc>
                <a:spcPct val="100000"/>
              </a:lnSpc>
              <a:spcBef>
                <a:spcPts val="0"/>
              </a:spcBef>
              <a:spcAft>
                <a:spcPts val="0"/>
              </a:spcAft>
              <a:buSzPts val="1400"/>
              <a:buNone/>
            </a:pPr>
            <a:r>
              <a:rPr lang="de-DE"/>
              <a:t>Nachteil: geringere Marktbreite</a:t>
            </a:r>
            <a:endParaRPr/>
          </a:p>
          <a:p>
            <a:pPr marL="457200" marR="0" lvl="0" indent="-228600" algn="l" rtl="0">
              <a:lnSpc>
                <a:spcPct val="100000"/>
              </a:lnSpc>
              <a:spcBef>
                <a:spcPts val="0"/>
              </a:spcBef>
              <a:spcAft>
                <a:spcPts val="0"/>
              </a:spcAft>
              <a:buSzPts val="1400"/>
              <a:buNone/>
            </a:pPr>
            <a:br>
              <a:rPr lang="de-DE"/>
            </a:br>
            <a:endParaRPr/>
          </a:p>
          <a:p>
            <a:pPr marL="457200" marR="0" lvl="0" indent="-228600" algn="l" rtl="0">
              <a:lnSpc>
                <a:spcPct val="100000"/>
              </a:lnSpc>
              <a:spcBef>
                <a:spcPts val="0"/>
              </a:spcBef>
              <a:spcAft>
                <a:spcPts val="0"/>
              </a:spcAft>
              <a:buSzPts val="1400"/>
              <a:buNone/>
            </a:pPr>
            <a:r>
              <a:rPr lang="de-DE" b="1"/>
              <a:t>Verhandlungsvergabe</a:t>
            </a:r>
            <a:endParaRPr/>
          </a:p>
          <a:p>
            <a:pPr marL="457200" marR="0" lvl="0" indent="-228600" algn="l" rtl="0">
              <a:lnSpc>
                <a:spcPct val="100000"/>
              </a:lnSpc>
              <a:spcBef>
                <a:spcPts val="0"/>
              </a:spcBef>
              <a:spcAft>
                <a:spcPts val="0"/>
              </a:spcAft>
              <a:buSzPts val="1400"/>
              <a:buNone/>
            </a:pPr>
            <a:r>
              <a:rPr lang="de-DE"/>
              <a:t>Geeignet für kreative, innovative oder konzeptionelle Leistungen</a:t>
            </a:r>
            <a:endParaRPr/>
          </a:p>
          <a:p>
            <a:pPr marL="457200" marR="0" lvl="0" indent="-228600" algn="l" rtl="0">
              <a:lnSpc>
                <a:spcPct val="100000"/>
              </a:lnSpc>
              <a:spcBef>
                <a:spcPts val="0"/>
              </a:spcBef>
              <a:spcAft>
                <a:spcPts val="0"/>
              </a:spcAft>
              <a:buSzPts val="1400"/>
              <a:buNone/>
            </a:pPr>
            <a:r>
              <a:rPr lang="de-DE"/>
              <a:t>Einsatz bei besonders komplexen Projekten</a:t>
            </a:r>
            <a:endParaRPr/>
          </a:p>
          <a:p>
            <a:pPr marL="457200" marR="0" lvl="0" indent="-228600" algn="l" rtl="0">
              <a:lnSpc>
                <a:spcPct val="100000"/>
              </a:lnSpc>
              <a:spcBef>
                <a:spcPts val="0"/>
              </a:spcBef>
              <a:spcAft>
                <a:spcPts val="0"/>
              </a:spcAft>
              <a:buSzPts val="1400"/>
              <a:buNone/>
            </a:pPr>
            <a:r>
              <a:rPr lang="de-DE"/>
              <a:t>Wenn Leistung nicht eindeutig vorab beschrieben werden kann</a:t>
            </a:r>
            <a:endParaRPr/>
          </a:p>
          <a:p>
            <a:pPr marL="457200" marR="0" lvl="0" indent="-228600" algn="l" rtl="0">
              <a:lnSpc>
                <a:spcPct val="100000"/>
              </a:lnSpc>
              <a:spcBef>
                <a:spcPts val="0"/>
              </a:spcBef>
              <a:spcAft>
                <a:spcPts val="0"/>
              </a:spcAft>
              <a:buSzPts val="1400"/>
              <a:buNone/>
            </a:pPr>
            <a:r>
              <a:rPr lang="de-DE"/>
              <a:t>Ermöglicht Verhandlungen über:</a:t>
            </a:r>
            <a:endParaRPr/>
          </a:p>
          <a:p>
            <a:pPr marL="914400" lvl="1" indent="-228600" algn="l" rtl="0">
              <a:lnSpc>
                <a:spcPct val="100000"/>
              </a:lnSpc>
              <a:spcBef>
                <a:spcPts val="0"/>
              </a:spcBef>
              <a:spcAft>
                <a:spcPts val="0"/>
              </a:spcAft>
              <a:buSzPts val="1400"/>
              <a:buNone/>
            </a:pPr>
            <a:r>
              <a:rPr lang="de-DE"/>
              <a:t>Leistungsinhalt</a:t>
            </a:r>
            <a:endParaRPr/>
          </a:p>
          <a:p>
            <a:pPr marL="914400" lvl="1" indent="-228600" algn="l" rtl="0">
              <a:lnSpc>
                <a:spcPct val="100000"/>
              </a:lnSpc>
              <a:spcBef>
                <a:spcPts val="0"/>
              </a:spcBef>
              <a:spcAft>
                <a:spcPts val="0"/>
              </a:spcAft>
              <a:buSzPts val="1400"/>
              <a:buNone/>
            </a:pPr>
            <a:r>
              <a:rPr lang="de-DE"/>
              <a:t>Lösungsansätze</a:t>
            </a:r>
            <a:endParaRPr/>
          </a:p>
          <a:p>
            <a:pPr marL="914400" lvl="1" indent="-228600" algn="l" rtl="0">
              <a:lnSpc>
                <a:spcPct val="100000"/>
              </a:lnSpc>
              <a:spcBef>
                <a:spcPts val="0"/>
              </a:spcBef>
              <a:spcAft>
                <a:spcPts val="0"/>
              </a:spcAft>
              <a:buSzPts val="1400"/>
              <a:buNone/>
            </a:pPr>
            <a:r>
              <a:rPr lang="de-DE"/>
              <a:t>Preise</a:t>
            </a:r>
            <a:endParaRPr/>
          </a:p>
          <a:p>
            <a:pPr marL="457200" marR="0" lvl="0" indent="-228600" algn="l" rtl="0">
              <a:lnSpc>
                <a:spcPct val="100000"/>
              </a:lnSpc>
              <a:spcBef>
                <a:spcPts val="0"/>
              </a:spcBef>
              <a:spcAft>
                <a:spcPts val="0"/>
              </a:spcAft>
              <a:buSzPts val="1400"/>
              <a:buNone/>
            </a:pPr>
            <a:r>
              <a:rPr lang="de-DE"/>
              <a:t>Auch zulässig, wenn nur ein bestimmtes Unternehmen infrage kommt</a:t>
            </a:r>
            <a:br>
              <a:rPr lang="de-DE"/>
            </a:br>
            <a:r>
              <a:rPr lang="de-DE"/>
              <a:t>(z. B. Alleinstellungsmerkmal, Patente, Spezial-Know-how)</a:t>
            </a:r>
            <a:endParaRPr/>
          </a:p>
          <a:p>
            <a:pPr marL="457200" marR="0" lvl="0" indent="-228600" algn="l" rtl="0">
              <a:lnSpc>
                <a:spcPct val="100000"/>
              </a:lnSpc>
              <a:spcBef>
                <a:spcPts val="0"/>
              </a:spcBef>
              <a:spcAft>
                <a:spcPts val="0"/>
              </a:spcAft>
              <a:buSzPts val="1400"/>
              <a:buNone/>
            </a:pPr>
            <a:br>
              <a:rPr lang="de-DE"/>
            </a:br>
            <a:endParaRPr/>
          </a:p>
          <a:p>
            <a:pPr marL="457200" marR="0" lvl="0" indent="-228600" algn="l" rtl="0">
              <a:lnSpc>
                <a:spcPct val="100000"/>
              </a:lnSpc>
              <a:spcBef>
                <a:spcPts val="0"/>
              </a:spcBef>
              <a:spcAft>
                <a:spcPts val="0"/>
              </a:spcAft>
              <a:buSzPts val="1400"/>
              <a:buNone/>
            </a:pPr>
            <a:r>
              <a:rPr lang="de-DE" b="1"/>
              <a:t>Direktauftrag</a:t>
            </a:r>
            <a:endParaRPr/>
          </a:p>
          <a:p>
            <a:pPr marL="457200" marR="0" lvl="0" indent="-228600" algn="l" rtl="0">
              <a:lnSpc>
                <a:spcPct val="100000"/>
              </a:lnSpc>
              <a:spcBef>
                <a:spcPts val="0"/>
              </a:spcBef>
              <a:spcAft>
                <a:spcPts val="0"/>
              </a:spcAft>
              <a:buSzPts val="1400"/>
              <a:buNone/>
            </a:pPr>
            <a:r>
              <a:rPr lang="de-DE"/>
              <a:t>Vereinfachtes Verfahren ohne formellen Wettbewerb</a:t>
            </a:r>
            <a:endParaRPr/>
          </a:p>
          <a:p>
            <a:pPr marL="457200" marR="0" lvl="0" indent="-228600" algn="l" rtl="0">
              <a:lnSpc>
                <a:spcPct val="100000"/>
              </a:lnSpc>
              <a:spcBef>
                <a:spcPts val="0"/>
              </a:spcBef>
              <a:spcAft>
                <a:spcPts val="0"/>
              </a:spcAft>
              <a:buSzPts val="1400"/>
              <a:buNone/>
            </a:pPr>
            <a:r>
              <a:rPr lang="de-DE"/>
              <a:t>Für geringwertige Aufträge</a:t>
            </a:r>
            <a:endParaRPr/>
          </a:p>
          <a:p>
            <a:pPr marL="457200" marR="0" lvl="0" indent="-228600" algn="l" rtl="0">
              <a:lnSpc>
                <a:spcPct val="100000"/>
              </a:lnSpc>
              <a:spcBef>
                <a:spcPts val="0"/>
              </a:spcBef>
              <a:spcAft>
                <a:spcPts val="0"/>
              </a:spcAft>
              <a:buSzPts val="1400"/>
              <a:buNone/>
            </a:pPr>
            <a:r>
              <a:rPr lang="de-DE"/>
              <a:t>Sehr schneller und unbürokratischer Prozess</a:t>
            </a:r>
            <a:endParaRPr/>
          </a:p>
          <a:p>
            <a:pPr marL="457200" marR="0" lvl="0" indent="-228600" algn="l" rtl="0">
              <a:lnSpc>
                <a:spcPct val="100000"/>
              </a:lnSpc>
              <a:spcBef>
                <a:spcPts val="0"/>
              </a:spcBef>
              <a:spcAft>
                <a:spcPts val="0"/>
              </a:spcAft>
              <a:buSzPts val="1400"/>
              <a:buNone/>
            </a:pPr>
            <a:r>
              <a:rPr lang="de-DE"/>
              <a:t>Dokumentation trotzdem erforderlich (Vergabevermerk)</a:t>
            </a:r>
            <a:endParaRPr/>
          </a:p>
          <a:p>
            <a:pPr marL="457200" marR="0" lvl="0" indent="-228600" algn="l" rtl="0">
              <a:lnSpc>
                <a:spcPct val="100000"/>
              </a:lnSpc>
              <a:spcBef>
                <a:spcPts val="0"/>
              </a:spcBef>
              <a:spcAft>
                <a:spcPts val="0"/>
              </a:spcAft>
              <a:buSzPts val="1400"/>
              <a:buNone/>
            </a:pPr>
            <a:endParaRPr/>
          </a:p>
        </p:txBody>
      </p:sp>
      <p:sp>
        <p:nvSpPr>
          <p:cNvPr id="453" name="Google Shape;453;g3cd33ff1691_0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3c8f3c5a93c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0" name="Google Shape;460;g3c8f3c5a93c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7" name="Google Shape;467;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3c8f3c5a93c_0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4" name="Google Shape;474;g3c8f3c5a93c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1" name="Google Shape;481;p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82" name="Google Shape;482;p6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9" name="Google Shape;489;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a:p>
        </p:txBody>
      </p:sp>
      <p:sp>
        <p:nvSpPr>
          <p:cNvPr id="490" name="Google Shape;490;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49</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31" name="Google Shape;131;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8" name="Google Shape;498;p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Die internationale politische Agenda unterstützt das Konzept der nachhaltigen Beschaffung, das eines der Ziele von SDG 12 ist.</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de-DE"/>
              <a:t>Ziel SDG 12.7: </a:t>
            </a:r>
            <a:r>
              <a:rPr lang="de-DE" b="0" i="0" cap="none">
                <a:solidFill>
                  <a:srgbClr val="212529"/>
                </a:solidFill>
                <a:latin typeface="Arial"/>
                <a:ea typeface="Arial"/>
                <a:cs typeface="Arial"/>
                <a:sym typeface="Arial"/>
              </a:rPr>
              <a:t>FÖRDERUNG NACHHALTIGER ÖFFENTLICHER BESCHAFFUNGSPRAKTIKEN: </a:t>
            </a:r>
            <a:r>
              <a:rPr lang="de-DE" b="0" i="0">
                <a:solidFill>
                  <a:srgbClr val="212529"/>
                </a:solidFill>
                <a:latin typeface="Arial"/>
                <a:ea typeface="Arial"/>
                <a:cs typeface="Arial"/>
                <a:sym typeface="Arial"/>
              </a:rPr>
              <a:t> Förderung nachhaltiger öffentlicher Beschaffungspraktiken im Einklang mit nationalen Politiken und Prioritäten.</a:t>
            </a:r>
            <a:endParaRPr/>
          </a:p>
          <a:p>
            <a:pPr marL="457200" marR="0" lvl="0" indent="-228600" algn="l" rtl="0">
              <a:lnSpc>
                <a:spcPct val="100000"/>
              </a:lnSpc>
              <a:spcBef>
                <a:spcPts val="0"/>
              </a:spcBef>
              <a:spcAft>
                <a:spcPts val="0"/>
              </a:spcAft>
              <a:buClr>
                <a:srgbClr val="000000"/>
              </a:buClr>
              <a:buSzPts val="1400"/>
              <a:buFont typeface="Arial"/>
              <a:buNone/>
            </a:pPr>
            <a:endParaRPr b="0" i="0">
              <a:solidFill>
                <a:srgbClr val="212529"/>
              </a:solidFill>
              <a:latin typeface="Arial"/>
              <a:ea typeface="Arial"/>
              <a:cs typeface="Arial"/>
              <a:sym typeface="Arial"/>
            </a:endParaRPr>
          </a:p>
          <a:p>
            <a:pPr marL="457200" marR="0" lvl="0" indent="-228600" algn="l" rtl="0">
              <a:lnSpc>
                <a:spcPct val="100000"/>
              </a:lnSpc>
              <a:spcBef>
                <a:spcPts val="0"/>
              </a:spcBef>
              <a:spcAft>
                <a:spcPts val="0"/>
              </a:spcAft>
              <a:buClr>
                <a:srgbClr val="000000"/>
              </a:buClr>
              <a:buSzPts val="1400"/>
              <a:buFont typeface="Arial"/>
              <a:buNone/>
            </a:pPr>
            <a:r>
              <a:rPr lang="de-DE" b="1"/>
              <a:t>Die Ziele für nachhaltige Entwicklung (SDGs) </a:t>
            </a:r>
            <a:r>
              <a:rPr lang="de-DE"/>
              <a:t>sind eine Reihe von</a:t>
            </a:r>
            <a:r>
              <a:rPr lang="de-DE" b="1"/>
              <a:t> 17 globalen Zielen, </a:t>
            </a:r>
            <a:r>
              <a:rPr lang="de-DE"/>
              <a:t>die 2015 von allen Mitgliedstaaten der Vereinten Nationen als Teil der </a:t>
            </a:r>
            <a:r>
              <a:rPr lang="de-DE" b="1"/>
              <a:t>Agenda 2030 für nachhaltige Entwicklung </a:t>
            </a:r>
            <a:r>
              <a:rPr lang="de-DE"/>
              <a:t>verabschiedet wurden. Diese Ziele sollen eine Vielzahl globaler Herausforderungen angehen, um eine bessere und nachhaltigere Zukunft für alle zu gewährleisten.</a:t>
            </a:r>
            <a:endParaRPr/>
          </a:p>
        </p:txBody>
      </p:sp>
      <p:sp>
        <p:nvSpPr>
          <p:cNvPr id="139" name="Google Shape;139;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de-DE"/>
              <a:t>Das öffentliche Beschaffungswesen innerhalb der Europäischen Union (EU) macht einen bedeutenden Teil der Wirtschaftstätigkeit der Region aus. Jährlich geben über 250.000 öffentliche Stellen in der gesamten EU rund 2 Billionen Euro für die Beschaffung von Dienstleistungen, Bauleistungen und Lieferungen aus, was etwa 14 % des Bruttoinlandsprodukts (BIP) der EU entspricht.</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r>
              <a:rPr lang="de-DE"/>
              <a:t>Auf subnationaler Ebene, zu der lokale und regionale Behörden gehören, ist das finanzielle Engagement erheblich. Diese Einrichtungen sind für mehr als die Hälfte aller öffentlichen Beschaffungsaktivitäten innerhalb der EU verantwortlich. Konkret geben die lokalen Behörden jährlich rund 1,6 Billionen Euro aus, was etwa 12,9 % des BIP der EU und 27,5 % der gesamten öffentlichen Ausgaben entspricht.</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r>
              <a:rPr lang="de-DE"/>
              <a:t>Diese Zahlen unterstreichen die zentrale Rolle, die lokale Behörden bei der Förderung des öffentlichen Beschaffungswesens spielen und die sowohl die lokale Wirtschaft als auch den gesamten EU-Markt beeinflussen.</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r>
              <a:rPr lang="de-DE"/>
              <a:t>Die Umsetzung einer nachhaltigen Beschaffungspolitik bietet Kommunen und Behörden zahlreiche Vorteile. </a:t>
            </a:r>
            <a:endParaRPr/>
          </a:p>
          <a:p>
            <a:pPr marL="457200" marR="0" lvl="0" indent="-228600" algn="l" rtl="0">
              <a:lnSpc>
                <a:spcPct val="100000"/>
              </a:lnSpc>
              <a:spcBef>
                <a:spcPts val="0"/>
              </a:spcBef>
              <a:spcAft>
                <a:spcPts val="0"/>
              </a:spcAft>
              <a:buSzPts val="1400"/>
              <a:buNone/>
            </a:pPr>
            <a:endParaRPr/>
          </a:p>
        </p:txBody>
      </p:sp>
      <p:sp>
        <p:nvSpPr>
          <p:cNvPr id="148" name="Google Shape;148;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5" name="Google Shape;155;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2" name="Google Shape;162;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1">
  <p:cSld name="Titel 1">
    <p:bg>
      <p:bgPr>
        <a:solidFill>
          <a:schemeClr val="lt1"/>
        </a:solidFill>
        <a:effectLst/>
      </p:bgPr>
    </p:bg>
    <p:spTree>
      <p:nvGrpSpPr>
        <p:cNvPr id="1" name="Shape 15"/>
        <p:cNvGrpSpPr/>
        <p:nvPr/>
      </p:nvGrpSpPr>
      <p:grpSpPr>
        <a:xfrm>
          <a:off x="0" y="0"/>
          <a:ext cx="0" cy="0"/>
          <a:chOff x="0" y="0"/>
          <a:chExt cx="0" cy="0"/>
        </a:xfrm>
      </p:grpSpPr>
      <p:sp>
        <p:nvSpPr>
          <p:cNvPr id="16" name="Google Shape;16;p17"/>
          <p:cNvSpPr/>
          <p:nvPr/>
        </p:nvSpPr>
        <p:spPr>
          <a:xfrm rot="10800000">
            <a:off x="332000" y="4831776"/>
            <a:ext cx="4356925" cy="4052448"/>
          </a:xfrm>
          <a:prstGeom prst="pie">
            <a:avLst>
              <a:gd name="adj1" fmla="val 0"/>
              <a:gd name="adj2" fmla="val 108016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 name="Google Shape;17;p17"/>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17"/>
          <p:cNvCxnSpPr/>
          <p:nvPr/>
        </p:nvCxnSpPr>
        <p:spPr>
          <a:xfrm>
            <a:off x="6309360" y="3950208"/>
            <a:ext cx="2133600" cy="3992"/>
          </a:xfrm>
          <a:prstGeom prst="straightConnector1">
            <a:avLst/>
          </a:prstGeom>
          <a:noFill/>
          <a:ln w="101600" cap="flat" cmpd="sng">
            <a:solidFill>
              <a:schemeClr val="accent3"/>
            </a:solidFill>
            <a:prstDash val="solid"/>
            <a:miter lim="800000"/>
            <a:headEnd type="none" w="sm" len="sm"/>
            <a:tailEnd type="none" w="sm" len="sm"/>
          </a:ln>
        </p:spPr>
      </p:cxnSp>
      <p:sp>
        <p:nvSpPr>
          <p:cNvPr id="19" name="Google Shape;19;p17"/>
          <p:cNvSpPr/>
          <p:nvPr/>
        </p:nvSpPr>
        <p:spPr>
          <a:xfrm rot="10800000">
            <a:off x="-1304496" y="5613097"/>
            <a:ext cx="2624490" cy="2489806"/>
          </a:xfrm>
          <a:prstGeom prst="pie">
            <a:avLst>
              <a:gd name="adj1" fmla="val 5413995"/>
              <a:gd name="adj2" fmla="val 10826281"/>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17"/>
          <p:cNvSpPr/>
          <p:nvPr/>
        </p:nvSpPr>
        <p:spPr>
          <a:xfrm rot="-5400000">
            <a:off x="-1055890" y="818688"/>
            <a:ext cx="2127278" cy="2127278"/>
          </a:xfrm>
          <a:prstGeom prst="pie">
            <a:avLst>
              <a:gd name="adj1" fmla="val 0"/>
              <a:gd name="adj2" fmla="val 1085180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elle 2">
  <p:cSld name="Tabelle 2">
    <p:bg>
      <p:bgPr>
        <a:solidFill>
          <a:schemeClr val="lt1"/>
        </a:solidFill>
        <a:effectLst/>
      </p:bgPr>
    </p:bg>
    <p:spTree>
      <p:nvGrpSpPr>
        <p:cNvPr id="1" name="Shape 87"/>
        <p:cNvGrpSpPr/>
        <p:nvPr/>
      </p:nvGrpSpPr>
      <p:grpSpPr>
        <a:xfrm>
          <a:off x="0" y="0"/>
          <a:ext cx="0" cy="0"/>
          <a:chOff x="0" y="0"/>
          <a:chExt cx="0" cy="0"/>
        </a:xfrm>
      </p:grpSpPr>
      <p:sp>
        <p:nvSpPr>
          <p:cNvPr id="88" name="Google Shape;88;p28"/>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2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90" name="Google Shape;90;p2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1" name="Google Shape;91;p28"/>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inanzierung">
  <p:cSld name="Finanzierung">
    <p:spTree>
      <p:nvGrpSpPr>
        <p:cNvPr id="1" name="Shape 92"/>
        <p:cNvGrpSpPr/>
        <p:nvPr/>
      </p:nvGrpSpPr>
      <p:grpSpPr>
        <a:xfrm>
          <a:off x="0" y="0"/>
          <a:ext cx="0" cy="0"/>
          <a:chOff x="0" y="0"/>
          <a:chExt cx="0" cy="0"/>
        </a:xfrm>
      </p:grpSpPr>
      <p:sp>
        <p:nvSpPr>
          <p:cNvPr id="93" name="Google Shape;93;p29"/>
          <p:cNvSpPr txBox="1">
            <a:spLocks noGrp="1"/>
          </p:cNvSpPr>
          <p:nvPr>
            <p:ph type="body" idx="1"/>
          </p:nvPr>
        </p:nvSpPr>
        <p:spPr>
          <a:xfrm>
            <a:off x="2179161" y="3113786"/>
            <a:ext cx="4749959" cy="20367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3F3F3F"/>
              </a:buClr>
              <a:buSzPts val="1800"/>
              <a:buNone/>
              <a:defRPr/>
            </a:lvl1pPr>
            <a:lvl2pPr marL="914400" lvl="1" indent="-342900" algn="l">
              <a:lnSpc>
                <a:spcPct val="90000"/>
              </a:lnSpc>
              <a:spcBef>
                <a:spcPts val="500"/>
              </a:spcBef>
              <a:spcAft>
                <a:spcPts val="0"/>
              </a:spcAft>
              <a:buClr>
                <a:srgbClr val="3F3F3F"/>
              </a:buClr>
              <a:buSzPts val="1800"/>
              <a:buChar char="•"/>
              <a:defRPr/>
            </a:lvl2pPr>
            <a:lvl3pPr marL="1371600" lvl="2" indent="-342900" algn="l">
              <a:lnSpc>
                <a:spcPct val="90000"/>
              </a:lnSpc>
              <a:spcBef>
                <a:spcPts val="500"/>
              </a:spcBef>
              <a:spcAft>
                <a:spcPts val="0"/>
              </a:spcAft>
              <a:buClr>
                <a:srgbClr val="3F3F3F"/>
              </a:buClr>
              <a:buSzPts val="1800"/>
              <a:buChar char="•"/>
              <a:defRPr/>
            </a:lvl3pPr>
            <a:lvl4pPr marL="1828800" lvl="3" indent="-342900" algn="l">
              <a:lnSpc>
                <a:spcPct val="90000"/>
              </a:lnSpc>
              <a:spcBef>
                <a:spcPts val="500"/>
              </a:spcBef>
              <a:spcAft>
                <a:spcPts val="0"/>
              </a:spcAft>
              <a:buClr>
                <a:srgbClr val="3F3F3F"/>
              </a:buClr>
              <a:buSzPts val="1800"/>
              <a:buChar char="•"/>
              <a:defRPr/>
            </a:lvl4pPr>
            <a:lvl5pPr marL="2286000" lvl="4" indent="-342900" algn="l">
              <a:lnSpc>
                <a:spcPct val="90000"/>
              </a:lnSpc>
              <a:spcBef>
                <a:spcPts val="500"/>
              </a:spcBef>
              <a:spcAft>
                <a:spcPts val="0"/>
              </a:spcAft>
              <a:buClr>
                <a:srgbClr val="3F3F3F"/>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94" name="Google Shape;94;p29" descr="Ein Bild, das Screenshot, Schrift, Text, Electric Blue (Farbe) enthält.&#10;&#10;Automatisch generierte Beschreibung"/>
          <p:cNvPicPr preferRelativeResize="0"/>
          <p:nvPr/>
        </p:nvPicPr>
        <p:blipFill rotWithShape="1">
          <a:blip r:embed="rId2">
            <a:alphaModFix/>
          </a:blip>
          <a:srcRect/>
          <a:stretch/>
        </p:blipFill>
        <p:spPr>
          <a:xfrm>
            <a:off x="2041071" y="2129065"/>
            <a:ext cx="3150689" cy="872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1">
  <p:cSld name="Agenda 1">
    <p:spTree>
      <p:nvGrpSpPr>
        <p:cNvPr id="1" name="Shape 21"/>
        <p:cNvGrpSpPr/>
        <p:nvPr/>
      </p:nvGrpSpPr>
      <p:grpSpPr>
        <a:xfrm>
          <a:off x="0" y="0"/>
          <a:ext cx="0" cy="0"/>
          <a:chOff x="0" y="0"/>
          <a:chExt cx="0" cy="0"/>
        </a:xfrm>
      </p:grpSpPr>
      <p:sp>
        <p:nvSpPr>
          <p:cNvPr id="22" name="Google Shape;22;p18"/>
          <p:cNvSpPr/>
          <p:nvPr/>
        </p:nvSpPr>
        <p:spPr>
          <a:xfrm>
            <a:off x="9879382" y="-116909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 name="Google Shape;23;p1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8"/>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i="0">
                <a:solidFill>
                  <a:schemeClr val="accent4"/>
                </a:solidFill>
                <a:latin typeface="Arial"/>
                <a:ea typeface="Arial"/>
                <a:cs typeface="Arial"/>
                <a:sym typeface="Arial"/>
              </a:defRPr>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 name="Google Shape;25;p1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26" name="Google Shape;26;p1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7" name="Google Shape;27;p18"/>
          <p:cNvCxnSpPr/>
          <p:nvPr/>
        </p:nvCxnSpPr>
        <p:spPr>
          <a:xfrm>
            <a:off x="594360" y="2148840"/>
            <a:ext cx="2130552" cy="0"/>
          </a:xfrm>
          <a:prstGeom prst="straightConnector1">
            <a:avLst/>
          </a:prstGeom>
          <a:noFill/>
          <a:ln w="101600" cap="flat" cmpd="sng">
            <a:solidFill>
              <a:schemeClr val="accent4"/>
            </a:solidFill>
            <a:prstDash val="solid"/>
            <a:miter lim="800000"/>
            <a:headEnd type="none" w="sm" len="sm"/>
            <a:tailEnd type="none" w="sm" len="sm"/>
          </a:ln>
        </p:spPr>
      </p:cxnSp>
      <p:sp>
        <p:nvSpPr>
          <p:cNvPr id="28" name="Google Shape;28;p18"/>
          <p:cNvSpPr/>
          <p:nvPr/>
        </p:nvSpPr>
        <p:spPr>
          <a:xfrm>
            <a:off x="8076007"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9" name="Google Shape;29;p18"/>
          <p:cNvSpPr/>
          <p:nvPr/>
        </p:nvSpPr>
        <p:spPr>
          <a:xfrm>
            <a:off x="9723419" y="301731"/>
            <a:ext cx="846741" cy="808715"/>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inhalt und Bild">
  <p:cSld name="Titelinhalt und Bild">
    <p:bg>
      <p:bgPr>
        <a:solidFill>
          <a:schemeClr val="lt1"/>
        </a:solidFill>
        <a:effectLst/>
      </p:bgPr>
    </p:bg>
    <p:spTree>
      <p:nvGrpSpPr>
        <p:cNvPr id="1" name="Shape 30"/>
        <p:cNvGrpSpPr/>
        <p:nvPr/>
      </p:nvGrpSpPr>
      <p:grpSpPr>
        <a:xfrm>
          <a:off x="0" y="0"/>
          <a:ext cx="0" cy="0"/>
          <a:chOff x="0" y="0"/>
          <a:chExt cx="0" cy="0"/>
        </a:xfrm>
      </p:grpSpPr>
      <p:sp>
        <p:nvSpPr>
          <p:cNvPr id="31" name="Google Shape;31;p2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33" name="Google Shape;33;p25"/>
          <p:cNvCxnSpPr/>
          <p:nvPr/>
        </p:nvCxnSpPr>
        <p:spPr>
          <a:xfrm>
            <a:off x="594360" y="2997459"/>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34" name="Google Shape;34;p25"/>
          <p:cNvSpPr>
            <a:spLocks noGrp="1"/>
          </p:cNvSpPr>
          <p:nvPr>
            <p:ph type="pic" idx="2"/>
          </p:nvPr>
        </p:nvSpPr>
        <p:spPr>
          <a:xfrm flipH="1">
            <a:off x="6733505" y="0"/>
            <a:ext cx="5458495" cy="6858000"/>
          </a:xfrm>
          <a:prstGeom prst="flowChartDelay">
            <a:avLst/>
          </a:prstGeom>
          <a:solidFill>
            <a:srgbClr val="87C3CD"/>
          </a:solidFill>
          <a:ln>
            <a:noFill/>
          </a:ln>
        </p:spPr>
      </p:sp>
      <p:sp>
        <p:nvSpPr>
          <p:cNvPr id="35" name="Google Shape;35;p2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36" name="Google Shape;36;p2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el und zwei Inhalte 2">
  <p:cSld name="Titel und zwei Inhalte 2">
    <p:bg>
      <p:bgPr>
        <a:solidFill>
          <a:schemeClr val="lt1"/>
        </a:solidFill>
        <a:effectLst/>
      </p:bgPr>
    </p:bg>
    <p:spTree>
      <p:nvGrpSpPr>
        <p:cNvPr id="1" name="Shape 37"/>
        <p:cNvGrpSpPr/>
        <p:nvPr/>
      </p:nvGrpSpPr>
      <p:grpSpPr>
        <a:xfrm>
          <a:off x="0" y="0"/>
          <a:ext cx="0" cy="0"/>
          <a:chOff x="0" y="0"/>
          <a:chExt cx="0" cy="0"/>
        </a:xfrm>
      </p:grpSpPr>
      <p:sp>
        <p:nvSpPr>
          <p:cNvPr id="38" name="Google Shape;38;p23"/>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3"/>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0" name="Google Shape;40;p23"/>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1" name="Google Shape;41;p2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2" name="Google Shape;42;p23"/>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3" name="Google Shape;43;p23"/>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4" name="Google Shape;44;p23"/>
          <p:cNvSpPr/>
          <p:nvPr/>
        </p:nvSpPr>
        <p:spPr>
          <a:xfrm>
            <a:off x="9879382" y="-1169095"/>
            <a:ext cx="2338190" cy="2338190"/>
          </a:xfrm>
          <a:prstGeom prst="pie">
            <a:avLst>
              <a:gd name="adj1" fmla="val 0"/>
              <a:gd name="adj2" fmla="val 10795612"/>
            </a:avLst>
          </a:prstGeom>
          <a:solidFill>
            <a:srgbClr val="AFD7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23"/>
          <p:cNvSpPr/>
          <p:nvPr/>
        </p:nvSpPr>
        <p:spPr>
          <a:xfrm>
            <a:off x="8335968" y="-706089"/>
            <a:ext cx="1393345" cy="1412178"/>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6" name="Google Shape;46;p23"/>
          <p:cNvSpPr/>
          <p:nvPr/>
        </p:nvSpPr>
        <p:spPr>
          <a:xfrm>
            <a:off x="9624160" y="313424"/>
            <a:ext cx="1157486" cy="1157486"/>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elinhalt und Tabelle">
  <p:cSld name="Titelinhalt und Tabelle">
    <p:bg>
      <p:bgPr>
        <a:solidFill>
          <a:schemeClr val="lt1"/>
        </a:solidFill>
        <a:effectLst/>
      </p:bgPr>
    </p:bg>
    <p:spTree>
      <p:nvGrpSpPr>
        <p:cNvPr id="1" name="Shape 47"/>
        <p:cNvGrpSpPr/>
        <p:nvPr/>
      </p:nvGrpSpPr>
      <p:grpSpPr>
        <a:xfrm>
          <a:off x="0" y="0"/>
          <a:ext cx="0" cy="0"/>
          <a:chOff x="0" y="0"/>
          <a:chExt cx="0" cy="0"/>
        </a:xfrm>
      </p:grpSpPr>
      <p:sp>
        <p:nvSpPr>
          <p:cNvPr id="48" name="Google Shape;48;p26"/>
          <p:cNvSpPr txBox="1">
            <a:spLocks noGrp="1"/>
          </p:cNvSpPr>
          <p:nvPr>
            <p:ph type="title"/>
          </p:nvPr>
        </p:nvSpPr>
        <p:spPr>
          <a:xfrm>
            <a:off x="3661409" y="4661717"/>
            <a:ext cx="7936230" cy="138076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9" name="Google Shape;49;p26"/>
          <p:cNvCxnSpPr/>
          <p:nvPr/>
        </p:nvCxnSpPr>
        <p:spPr>
          <a:xfrm>
            <a:off x="3670935"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0" name="Google Shape;50;p26"/>
          <p:cNvSpPr txBox="1">
            <a:spLocks noGrp="1"/>
          </p:cNvSpPr>
          <p:nvPr>
            <p:ph type="body" idx="1"/>
          </p:nvPr>
        </p:nvSpPr>
        <p:spPr>
          <a:xfrm>
            <a:off x="603885" y="584005"/>
            <a:ext cx="2825115" cy="3999060"/>
          </a:xfrm>
          <a:prstGeom prst="rect">
            <a:avLst/>
          </a:prstGeom>
          <a:noFill/>
          <a:ln>
            <a:noFill/>
          </a:ln>
        </p:spPr>
        <p:txBody>
          <a:bodyPr spcFirstLastPara="1" wrap="square" lIns="0" tIns="274300" rIns="91425" bIns="4570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228600" algn="l">
              <a:lnSpc>
                <a:spcPct val="90000"/>
              </a:lnSpc>
              <a:spcBef>
                <a:spcPts val="1800"/>
              </a:spcBef>
              <a:spcAft>
                <a:spcPts val="0"/>
              </a:spcAft>
              <a:buClr>
                <a:srgbClr val="3F3F3F"/>
              </a:buClr>
              <a:buSzPts val="2000"/>
              <a:buNone/>
              <a:defRPr sz="2000"/>
            </a:lvl2pPr>
            <a:lvl3pPr marL="1371600" lvl="2" indent="-228600" algn="l">
              <a:lnSpc>
                <a:spcPct val="90000"/>
              </a:lnSpc>
              <a:spcBef>
                <a:spcPts val="1800"/>
              </a:spcBef>
              <a:spcAft>
                <a:spcPts val="0"/>
              </a:spcAft>
              <a:buClr>
                <a:srgbClr val="3F3F3F"/>
              </a:buClr>
              <a:buSzPts val="2000"/>
              <a:buNone/>
              <a:defRPr sz="2000"/>
            </a:lvl3pPr>
            <a:lvl4pPr marL="1828800" lvl="3" indent="-228600" algn="l">
              <a:lnSpc>
                <a:spcPct val="90000"/>
              </a:lnSpc>
              <a:spcBef>
                <a:spcPts val="1800"/>
              </a:spcBef>
              <a:spcAft>
                <a:spcPts val="0"/>
              </a:spcAft>
              <a:buClr>
                <a:srgbClr val="3F3F3F"/>
              </a:buClr>
              <a:buSzPts val="2000"/>
              <a:buNone/>
              <a:defRPr sz="2000"/>
            </a:lvl4pPr>
            <a:lvl5pPr marL="2286000" lvl="4" indent="-228600" algn="l">
              <a:lnSpc>
                <a:spcPct val="90000"/>
              </a:lnSpc>
              <a:spcBef>
                <a:spcPts val="1800"/>
              </a:spcBef>
              <a:spcAft>
                <a:spcPts val="0"/>
              </a:spcAft>
              <a:buClr>
                <a:srgbClr val="3F3F3F"/>
              </a:buClr>
              <a:buSzPts val="2000"/>
              <a:buNone/>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1" name="Google Shape;51;p26"/>
          <p:cNvSpPr txBox="1">
            <a:spLocks noGrp="1"/>
          </p:cNvSpPr>
          <p:nvPr>
            <p:ph type="body" idx="2"/>
          </p:nvPr>
        </p:nvSpPr>
        <p:spPr>
          <a:xfrm>
            <a:off x="3670934" y="584005"/>
            <a:ext cx="7926705" cy="399906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2" name="Google Shape;52;p2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53" name="Google Shape;53;p2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grpSp>
        <p:nvGrpSpPr>
          <p:cNvPr id="54" name="Google Shape;54;p26"/>
          <p:cNvGrpSpPr/>
          <p:nvPr/>
        </p:nvGrpSpPr>
        <p:grpSpPr>
          <a:xfrm rot="-5400000">
            <a:off x="-1340601" y="4196010"/>
            <a:ext cx="3053166" cy="2270813"/>
            <a:chOff x="4881398" y="2159825"/>
            <a:chExt cx="3881604" cy="2778984"/>
          </a:xfrm>
        </p:grpSpPr>
        <p:sp>
          <p:nvSpPr>
            <p:cNvPr id="55" name="Google Shape;55;p26"/>
            <p:cNvSpPr/>
            <p:nvPr/>
          </p:nvSpPr>
          <p:spPr>
            <a:xfrm>
              <a:off x="6424812" y="215982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6" name="Google Shape;56;p26"/>
            <p:cNvSpPr/>
            <p:nvPr/>
          </p:nvSpPr>
          <p:spPr>
            <a:xfrm>
              <a:off x="4881398" y="2622831"/>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7" name="Google Shape;57;p26"/>
            <p:cNvSpPr/>
            <p:nvPr/>
          </p:nvSpPr>
          <p:spPr>
            <a:xfrm>
              <a:off x="5871703" y="4132729"/>
              <a:ext cx="806080" cy="80608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el und zwei Inhalte">
  <p:cSld name="Titel und zwei Inhalte">
    <p:bg>
      <p:bgPr>
        <a:solidFill>
          <a:schemeClr val="lt1"/>
        </a:solidFill>
        <a:effectLst/>
      </p:bgPr>
    </p:bg>
    <p:spTree>
      <p:nvGrpSpPr>
        <p:cNvPr id="1" name="Shape 58"/>
        <p:cNvGrpSpPr/>
        <p:nvPr/>
      </p:nvGrpSpPr>
      <p:grpSpPr>
        <a:xfrm>
          <a:off x="0" y="0"/>
          <a:ext cx="0" cy="0"/>
          <a:chOff x="0" y="0"/>
          <a:chExt cx="0" cy="0"/>
        </a:xfrm>
      </p:grpSpPr>
      <p:sp>
        <p:nvSpPr>
          <p:cNvPr id="59" name="Google Shape;59;p27"/>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0" name="Google Shape;60;p27"/>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1" name="Google Shape;61;p27"/>
          <p:cNvSpPr txBox="1">
            <a:spLocks noGrp="1"/>
          </p:cNvSpPr>
          <p:nvPr>
            <p:ph type="body" idx="1"/>
          </p:nvPr>
        </p:nvSpPr>
        <p:spPr>
          <a:xfrm>
            <a:off x="595523" y="2676525"/>
            <a:ext cx="5746750" cy="359747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2" name="Google Shape;62;p27"/>
          <p:cNvSpPr txBox="1">
            <a:spLocks noGrp="1"/>
          </p:cNvSpPr>
          <p:nvPr>
            <p:ph type="body" idx="2"/>
          </p:nvPr>
        </p:nvSpPr>
        <p:spPr>
          <a:xfrm>
            <a:off x="7620000" y="2676525"/>
            <a:ext cx="3947160" cy="3597470"/>
          </a:xfrm>
          <a:prstGeom prst="rect">
            <a:avLst/>
          </a:prstGeom>
          <a:noFill/>
          <a:ln>
            <a:noFill/>
          </a:ln>
        </p:spPr>
        <p:txBody>
          <a:bodyPr spcFirstLastPara="1" wrap="square" lIns="0" tIns="45700" rIns="91425" bIns="45700" anchor="t" anchorCtr="0">
            <a:normAutofit/>
          </a:bodyPr>
          <a:lstStyle>
            <a:lvl1pPr marL="457200" lvl="0" indent="-355600" algn="l">
              <a:lnSpc>
                <a:spcPct val="90000"/>
              </a:lnSpc>
              <a:spcBef>
                <a:spcPts val="1800"/>
              </a:spcBef>
              <a:spcAft>
                <a:spcPts val="0"/>
              </a:spcAft>
              <a:buClr>
                <a:srgbClr val="3F3F3F"/>
              </a:buClr>
              <a:buSzPts val="2000"/>
              <a:buFont typeface="Arial"/>
              <a:buChar char="•"/>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3" name="Google Shape;63;p27"/>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65" name="Google Shape;65;p27"/>
          <p:cNvSpPr/>
          <p:nvPr/>
        </p:nvSpPr>
        <p:spPr>
          <a:xfrm>
            <a:off x="9879382" y="-1169095"/>
            <a:ext cx="2338190" cy="2338190"/>
          </a:xfrm>
          <a:prstGeom prst="pie">
            <a:avLst>
              <a:gd name="adj1" fmla="val 0"/>
              <a:gd name="adj2" fmla="val 1079561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6" name="Google Shape;66;p27"/>
          <p:cNvSpPr/>
          <p:nvPr/>
        </p:nvSpPr>
        <p:spPr>
          <a:xfrm>
            <a:off x="8335968"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7" name="Google Shape;67;p27"/>
          <p:cNvSpPr/>
          <p:nvPr/>
        </p:nvSpPr>
        <p:spPr>
          <a:xfrm>
            <a:off x="9762833" y="493293"/>
            <a:ext cx="806080" cy="806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el 3">
  <p:cSld name="Titel 3">
    <p:bg>
      <p:bgPr>
        <a:solidFill>
          <a:schemeClr val="lt1"/>
        </a:solidFill>
        <a:effectLst/>
      </p:bgPr>
    </p:bg>
    <p:spTree>
      <p:nvGrpSpPr>
        <p:cNvPr id="1" name="Shape 68"/>
        <p:cNvGrpSpPr/>
        <p:nvPr/>
      </p:nvGrpSpPr>
      <p:grpSpPr>
        <a:xfrm>
          <a:off x="0" y="0"/>
          <a:ext cx="0" cy="0"/>
          <a:chOff x="0" y="0"/>
          <a:chExt cx="0" cy="0"/>
        </a:xfrm>
      </p:grpSpPr>
      <p:sp>
        <p:nvSpPr>
          <p:cNvPr id="69" name="Google Shape;69;p20"/>
          <p:cNvSpPr txBox="1">
            <a:spLocks noGrp="1"/>
          </p:cNvSpPr>
          <p:nvPr>
            <p:ph type="ctrTitle"/>
          </p:nvPr>
        </p:nvSpPr>
        <p:spPr>
          <a:xfrm>
            <a:off x="594360"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0"/>
          <p:cNvSpPr txBox="1">
            <a:spLocks noGrp="1"/>
          </p:cNvSpPr>
          <p:nvPr>
            <p:ph type="body" idx="1"/>
          </p:nvPr>
        </p:nvSpPr>
        <p:spPr>
          <a:xfrm>
            <a:off x="594360"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71" name="Google Shape;71;p20"/>
          <p:cNvCxnSpPr/>
          <p:nvPr/>
        </p:nvCxnSpPr>
        <p:spPr>
          <a:xfrm>
            <a:off x="594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72" name="Google Shape;72;p20"/>
          <p:cNvSpPr/>
          <p:nvPr/>
        </p:nvSpPr>
        <p:spPr>
          <a:xfrm>
            <a:off x="10879755" y="-1244903"/>
            <a:ext cx="2624490" cy="2489806"/>
          </a:xfrm>
          <a:prstGeom prst="pie">
            <a:avLst>
              <a:gd name="adj1" fmla="val 5413995"/>
              <a:gd name="adj2" fmla="val 10826281"/>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20"/>
          <p:cNvSpPr/>
          <p:nvPr/>
        </p:nvSpPr>
        <p:spPr>
          <a:xfrm>
            <a:off x="6210036" y="-1896488"/>
            <a:ext cx="3792975" cy="3792975"/>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4" name="Google Shape;74;p20"/>
          <p:cNvSpPr/>
          <p:nvPr/>
        </p:nvSpPr>
        <p:spPr>
          <a:xfrm rot="5400000">
            <a:off x="10295512" y="1532512"/>
            <a:ext cx="3792975" cy="3792975"/>
          </a:xfrm>
          <a:prstGeom prst="pie">
            <a:avLst>
              <a:gd name="adj1" fmla="val 0"/>
              <a:gd name="adj2" fmla="val 10837603"/>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el 2">
  <p:cSld name="Titel 2">
    <p:bg>
      <p:bgPr>
        <a:solidFill>
          <a:schemeClr val="lt1"/>
        </a:solidFill>
        <a:effectLst/>
      </p:bgPr>
    </p:bg>
    <p:spTree>
      <p:nvGrpSpPr>
        <p:cNvPr id="1" name="Shape 75"/>
        <p:cNvGrpSpPr/>
        <p:nvPr/>
      </p:nvGrpSpPr>
      <p:grpSpPr>
        <a:xfrm>
          <a:off x="0" y="0"/>
          <a:ext cx="0" cy="0"/>
          <a:chOff x="0" y="0"/>
          <a:chExt cx="0" cy="0"/>
        </a:xfrm>
      </p:grpSpPr>
      <p:sp>
        <p:nvSpPr>
          <p:cNvPr id="76" name="Google Shape;76;p21"/>
          <p:cNvSpPr txBox="1">
            <a:spLocks noGrp="1"/>
          </p:cNvSpPr>
          <p:nvPr>
            <p:ph type="ctrTitle"/>
          </p:nvPr>
        </p:nvSpPr>
        <p:spPr>
          <a:xfrm>
            <a:off x="6299835" y="43052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1"/>
          <p:cNvSpPr txBox="1">
            <a:spLocks noGrp="1"/>
          </p:cNvSpPr>
          <p:nvPr>
            <p:ph type="body" idx="1"/>
          </p:nvPr>
        </p:nvSpPr>
        <p:spPr>
          <a:xfrm>
            <a:off x="6299835" y="456860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78" name="Google Shape;78;p21"/>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79" name="Google Shape;79;p21"/>
          <p:cNvSpPr>
            <a:spLocks noGrp="1"/>
          </p:cNvSpPr>
          <p:nvPr>
            <p:ph type="pic" idx="2"/>
          </p:nvPr>
        </p:nvSpPr>
        <p:spPr>
          <a:xfrm>
            <a:off x="0" y="-11113"/>
            <a:ext cx="5628068" cy="6858000"/>
          </a:xfrm>
          <a:prstGeom prst="flowChartDelay">
            <a:avLst/>
          </a:prstGeom>
          <a:solidFill>
            <a:srgbClr val="87C3CD"/>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el">
  <p:cSld name="Titel">
    <p:bg>
      <p:bgPr>
        <a:solidFill>
          <a:schemeClr val="lt1"/>
        </a:solidFill>
        <a:effectLst/>
      </p:bgPr>
    </p:bg>
    <p:spTree>
      <p:nvGrpSpPr>
        <p:cNvPr id="1" name="Shape 80"/>
        <p:cNvGrpSpPr/>
        <p:nvPr/>
      </p:nvGrpSpPr>
      <p:grpSpPr>
        <a:xfrm>
          <a:off x="0" y="0"/>
          <a:ext cx="0" cy="0"/>
          <a:chOff x="0" y="0"/>
          <a:chExt cx="0" cy="0"/>
        </a:xfrm>
      </p:grpSpPr>
      <p:sp>
        <p:nvSpPr>
          <p:cNvPr id="81" name="Google Shape;81;p2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2" name="Google Shape;82;p22"/>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83" name="Google Shape;83;p22"/>
          <p:cNvSpPr txBox="1">
            <a:spLocks noGrp="1"/>
          </p:cNvSpPr>
          <p:nvPr>
            <p:ph type="body" idx="1"/>
          </p:nvPr>
        </p:nvSpPr>
        <p:spPr>
          <a:xfrm>
            <a:off x="6309905"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4" name="Google Shape;84;p22"/>
          <p:cNvSpPr/>
          <p:nvPr/>
        </p:nvSpPr>
        <p:spPr>
          <a:xfrm rot="-5400000">
            <a:off x="-1994302" y="2784058"/>
            <a:ext cx="3988604" cy="4143593"/>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5" name="Google Shape;85;p22"/>
          <p:cNvSpPr/>
          <p:nvPr/>
        </p:nvSpPr>
        <p:spPr>
          <a:xfrm rot="10800000">
            <a:off x="1657654" y="5606713"/>
            <a:ext cx="2376839" cy="2502573"/>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6" name="Google Shape;86;p22"/>
          <p:cNvSpPr/>
          <p:nvPr/>
        </p:nvSpPr>
        <p:spPr>
          <a:xfrm rot="-8153822">
            <a:off x="691437" y="2439793"/>
            <a:ext cx="1375053" cy="140689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1pPr>
            <a:lvl2pPr marL="914400" marR="0" lvl="1" indent="-381000" algn="l" rtl="0">
              <a:lnSpc>
                <a:spcPct val="90000"/>
              </a:lnSpc>
              <a:spcBef>
                <a:spcPts val="500"/>
              </a:spcBef>
              <a:spcAft>
                <a:spcPts val="0"/>
              </a:spcAft>
              <a:buClr>
                <a:srgbClr val="3F3F3F"/>
              </a:buClr>
              <a:buSzPts val="2400"/>
              <a:buFont typeface="Arial"/>
              <a:buChar char="•"/>
              <a:defRPr sz="2400" b="0" i="0" u="none" strike="noStrike" cap="none">
                <a:solidFill>
                  <a:srgbClr val="3F3F3F"/>
                </a:solidFill>
                <a:latin typeface="Arial"/>
                <a:ea typeface="Arial"/>
                <a:cs typeface="Arial"/>
                <a:sym typeface="Arial"/>
              </a:defRPr>
            </a:lvl2pPr>
            <a:lvl3pPr marL="1371600" marR="0" lvl="2" indent="-355600" algn="l" rtl="0">
              <a:lnSpc>
                <a:spcPct val="90000"/>
              </a:lnSpc>
              <a:spcBef>
                <a:spcPts val="500"/>
              </a:spcBef>
              <a:spcAft>
                <a:spcPts val="0"/>
              </a:spcAft>
              <a:buClr>
                <a:srgbClr val="3F3F3F"/>
              </a:buClr>
              <a:buSzPts val="2000"/>
              <a:buFont typeface="Arial"/>
              <a:buChar char="•"/>
              <a:defRPr sz="2000" b="0" i="0" u="none" strike="noStrike" cap="none">
                <a:solidFill>
                  <a:srgbClr val="3F3F3F"/>
                </a:solidFill>
                <a:latin typeface="Arial"/>
                <a:ea typeface="Arial"/>
                <a:cs typeface="Arial"/>
                <a:sym typeface="Arial"/>
              </a:defRPr>
            </a:lvl3pPr>
            <a:lvl4pPr marL="1828800" marR="0" lvl="3"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4pPr>
            <a:lvl5pPr marL="2286000" marR="0" lvl="4"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1" name="Google Shape;11;p16"/>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2" name="Google Shape;12;p1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1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pic>
        <p:nvPicPr>
          <p:cNvPr id="14" name="Google Shape;14;p16" descr="Logo ProCure"/>
          <p:cNvPicPr preferRelativeResize="0"/>
          <p:nvPr/>
        </p:nvPicPr>
        <p:blipFill rotWithShape="1">
          <a:blip r:embed="rId13">
            <a:alphaModFix/>
          </a:blip>
          <a:srcRect/>
          <a:stretch/>
        </p:blipFill>
        <p:spPr>
          <a:xfrm>
            <a:off x="10419633" y="5890912"/>
            <a:ext cx="1307555" cy="7138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16.jpg"/><Relationship Id="rId18" Type="http://schemas.openxmlformats.org/officeDocument/2006/relationships/image" Target="../media/image21.png"/><Relationship Id="rId3" Type="http://schemas.openxmlformats.org/officeDocument/2006/relationships/image" Target="../media/image6.gif"/><Relationship Id="rId7" Type="http://schemas.openxmlformats.org/officeDocument/2006/relationships/image" Target="../media/image10.jpg"/><Relationship Id="rId12" Type="http://schemas.openxmlformats.org/officeDocument/2006/relationships/image" Target="../media/image15.png"/><Relationship Id="rId17" Type="http://schemas.openxmlformats.org/officeDocument/2006/relationships/image" Target="../media/image20.jpg"/><Relationship Id="rId2" Type="http://schemas.openxmlformats.org/officeDocument/2006/relationships/notesSlide" Target="../notesSlides/notesSlide29.xml"/><Relationship Id="rId16"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9.jp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image" Target="../media/image18.jp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jpg"/><Relationship Id="rId14" Type="http://schemas.openxmlformats.org/officeDocument/2006/relationships/image" Target="../media/image17.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ist.de" TargetMode="External"/><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hyperlink" Target="https://green-business.ec.europa.eu/green-public-procurement/gpp-training-toolkit_en" TargetMode="External"/><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hyperlink" Target="https://www.umweltbundesamt.de/publikationen/umweltfreundliche-beschaffung-schulungsskript-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1" descr="Ein Bild, das Text, Schrift, Screenshot, Grafiken enthält.&#10;&#10;Automatisch generierte Beschreibung"/>
          <p:cNvPicPr preferRelativeResize="0"/>
          <p:nvPr/>
        </p:nvPicPr>
        <p:blipFill rotWithShape="1">
          <a:blip r:embed="rId3">
            <a:alphaModFix/>
          </a:blip>
          <a:srcRect/>
          <a:stretch/>
        </p:blipFill>
        <p:spPr>
          <a:xfrm>
            <a:off x="6888045" y="4953703"/>
            <a:ext cx="5273749" cy="1904297"/>
          </a:xfrm>
          <a:prstGeom prst="rect">
            <a:avLst/>
          </a:prstGeom>
          <a:noFill/>
          <a:ln>
            <a:noFill/>
          </a:ln>
        </p:spPr>
      </p:pic>
      <p:sp>
        <p:nvSpPr>
          <p:cNvPr id="101" name="Google Shape;101;p1"/>
          <p:cNvSpPr txBox="1"/>
          <p:nvPr/>
        </p:nvSpPr>
        <p:spPr>
          <a:xfrm>
            <a:off x="6309904" y="4085366"/>
            <a:ext cx="27451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a:solidFill>
                  <a:srgbClr val="3F3F3F"/>
                </a:solidFill>
                <a:latin typeface="Arial"/>
                <a:ea typeface="Arial"/>
                <a:cs typeface="Arial"/>
                <a:sym typeface="Arial"/>
              </a:rPr>
              <a:t>Datum</a:t>
            </a:r>
            <a:endParaRPr sz="1400" b="0" i="0" u="none" strike="noStrike" cap="none">
              <a:solidFill>
                <a:srgbClr val="000000"/>
              </a:solidFill>
              <a:latin typeface="Arial"/>
              <a:ea typeface="Arial"/>
              <a:cs typeface="Arial"/>
              <a:sym typeface="Arial"/>
            </a:endParaRPr>
          </a:p>
        </p:txBody>
      </p:sp>
      <p:sp>
        <p:nvSpPr>
          <p:cNvPr id="102" name="Google Shape;102;p1"/>
          <p:cNvSpPr txBox="1"/>
          <p:nvPr/>
        </p:nvSpPr>
        <p:spPr>
          <a:xfrm>
            <a:off x="6279694" y="2712499"/>
            <a:ext cx="5882100"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de-DE" sz="3600" b="1" i="0" u="none" strike="noStrike" cap="none" dirty="0">
                <a:solidFill>
                  <a:srgbClr val="3F3F3F"/>
                </a:solidFill>
                <a:latin typeface="Aptos Serif" panose="02020604070405020304" pitchFamily="18" charset="0"/>
                <a:ea typeface="Play"/>
                <a:cs typeface="Aptos Serif" panose="02020604070405020304" pitchFamily="18" charset="0"/>
                <a:sym typeface="Play"/>
              </a:rPr>
              <a:t>Modul 2: </a:t>
            </a:r>
          </a:p>
          <a:p>
            <a:pPr marL="0" marR="0" lvl="0" indent="0" algn="l" rtl="0">
              <a:lnSpc>
                <a:spcPct val="100000"/>
              </a:lnSpc>
              <a:spcBef>
                <a:spcPts val="0"/>
              </a:spcBef>
              <a:spcAft>
                <a:spcPts val="0"/>
              </a:spcAft>
              <a:buClr>
                <a:srgbClr val="000000"/>
              </a:buClr>
              <a:buSzPts val="3200"/>
              <a:buFont typeface="Arial"/>
              <a:buNone/>
            </a:pPr>
            <a:r>
              <a:rPr lang="de-DE" sz="3600" b="1" i="0" u="none" strike="noStrike" cap="none" dirty="0">
                <a:solidFill>
                  <a:srgbClr val="3F3F3F"/>
                </a:solidFill>
                <a:latin typeface="Aptos Serif" panose="02020604070405020304" pitchFamily="18" charset="0"/>
                <a:ea typeface="Play"/>
                <a:cs typeface="Aptos Serif" panose="02020604070405020304" pitchFamily="18" charset="0"/>
                <a:sym typeface="Play"/>
              </a:rPr>
              <a:t>Rechtlicher Rahmen</a:t>
            </a:r>
            <a:endParaRPr sz="3600" b="1" i="0" u="none" strike="noStrike" cap="none" dirty="0">
              <a:solidFill>
                <a:srgbClr val="3F3F3F"/>
              </a:solidFill>
              <a:latin typeface="Aptos Serif" panose="02020604070405020304" pitchFamily="18" charset="0"/>
              <a:ea typeface="Play"/>
              <a:cs typeface="Aptos Serif" panose="02020604070405020304" pitchFamily="18" charset="0"/>
              <a:sym typeface="Play"/>
            </a:endParaRPr>
          </a:p>
        </p:txBody>
      </p:sp>
      <p:pic>
        <p:nvPicPr>
          <p:cNvPr id="103" name="Google Shape;103;p1" descr="Ein Bild, das Screenshot, Grafiken, Schrift, Grafikdesign enthält.&#10;&#10;Automatisch generierte Beschreibung"/>
          <p:cNvPicPr preferRelativeResize="0"/>
          <p:nvPr/>
        </p:nvPicPr>
        <p:blipFill rotWithShape="1">
          <a:blip r:embed="rId4">
            <a:alphaModFix/>
          </a:blip>
          <a:srcRect/>
          <a:stretch/>
        </p:blipFill>
        <p:spPr>
          <a:xfrm>
            <a:off x="2671385" y="2224159"/>
            <a:ext cx="3409143" cy="1861207"/>
          </a:xfrm>
          <a:prstGeom prst="rect">
            <a:avLst/>
          </a:prstGeom>
          <a:noFill/>
          <a:ln>
            <a:noFill/>
          </a:ln>
        </p:spPr>
      </p:pic>
      <p:sp>
        <p:nvSpPr>
          <p:cNvPr id="106" name="Google Shape;106;p1"/>
          <p:cNvSpPr txBox="1"/>
          <p:nvPr/>
        </p:nvSpPr>
        <p:spPr>
          <a:xfrm>
            <a:off x="6279694" y="2139852"/>
            <a:ext cx="4891496"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2000" b="1" i="0" u="none" strike="noStrike" cap="none" dirty="0">
                <a:solidFill>
                  <a:srgbClr val="3F3F3F"/>
                </a:solidFill>
                <a:latin typeface="Aptos Serif" panose="02020604070405020304" pitchFamily="18" charset="0"/>
                <a:ea typeface="Play"/>
                <a:cs typeface="Aptos Serif" panose="02020604070405020304" pitchFamily="18" charset="0"/>
                <a:sym typeface="Play"/>
              </a:rPr>
              <a:t>Lehrplan für nachhaltige Beschaffung </a:t>
            </a:r>
            <a:endParaRPr sz="2000" b="1" i="0" u="none" strike="noStrike" cap="none" dirty="0">
              <a:solidFill>
                <a:srgbClr val="3F3F3F"/>
              </a:solidFill>
              <a:latin typeface="Aptos Serif" panose="02020604070405020304" pitchFamily="18" charset="0"/>
              <a:ea typeface="Play"/>
              <a:cs typeface="Aptos Serif" panose="02020604070405020304" pitchFamily="18" charset="0"/>
              <a:sym typeface="Play"/>
            </a:endParaRPr>
          </a:p>
        </p:txBody>
      </p:sp>
      <p:pic>
        <p:nvPicPr>
          <p:cNvPr id="3" name="Grafik 2">
            <a:extLst>
              <a:ext uri="{FF2B5EF4-FFF2-40B4-BE49-F238E27FC236}">
                <a16:creationId xmlns:a16="http://schemas.microsoft.com/office/drawing/2014/main" id="{4A2371BA-B9C6-4BCE-47E2-024377945A11}"/>
              </a:ext>
            </a:extLst>
          </p:cNvPr>
          <p:cNvPicPr>
            <a:picLocks noChangeAspect="1"/>
          </p:cNvPicPr>
          <p:nvPr/>
        </p:nvPicPr>
        <p:blipFill>
          <a:blip r:embed="rId5"/>
          <a:stretch>
            <a:fillRect/>
          </a:stretch>
        </p:blipFill>
        <p:spPr>
          <a:xfrm>
            <a:off x="167640" y="5255905"/>
            <a:ext cx="3684270" cy="147370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8"/>
          <p:cNvSpPr txBox="1">
            <a:spLocks noGrp="1"/>
          </p:cNvSpPr>
          <p:nvPr>
            <p:ph type="title"/>
          </p:nvPr>
        </p:nvSpPr>
        <p:spPr>
          <a:xfrm>
            <a:off x="594350" y="189575"/>
            <a:ext cx="76734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Leistungsbestimmungsrecht</a:t>
            </a:r>
            <a:endParaRPr dirty="0">
              <a:latin typeface="Aptos Serif" panose="02020604070405020304" pitchFamily="18" charset="0"/>
              <a:cs typeface="Aptos Serif" panose="02020604070405020304" pitchFamily="18" charset="0"/>
            </a:endParaRPr>
          </a:p>
        </p:txBody>
      </p:sp>
      <p:sp>
        <p:nvSpPr>
          <p:cNvPr id="171" name="Google Shape;171;p38"/>
          <p:cNvSpPr txBox="1">
            <a:spLocks noGrp="1"/>
          </p:cNvSpPr>
          <p:nvPr>
            <p:ph type="body" idx="1"/>
          </p:nvPr>
        </p:nvSpPr>
        <p:spPr>
          <a:xfrm>
            <a:off x="594359" y="2281918"/>
            <a:ext cx="6051417" cy="3708517"/>
          </a:xfrm>
          <a:prstGeom prst="rect">
            <a:avLst/>
          </a:prstGeom>
          <a:noFill/>
          <a:ln>
            <a:noFill/>
          </a:ln>
        </p:spPr>
        <p:txBody>
          <a:bodyPr spcFirstLastPara="1" wrap="square" lIns="0" tIns="228600" rIns="0" bIns="0" anchor="t" anchorCtr="0">
            <a:normAutofit/>
          </a:bodyPr>
          <a:lstStyle/>
          <a:p>
            <a:pPr marL="230399" lvl="0" indent="0" algn="l" rtl="0">
              <a:lnSpc>
                <a:spcPct val="100000"/>
              </a:lnSpc>
              <a:spcBef>
                <a:spcPts val="1800"/>
              </a:spcBef>
              <a:spcAft>
                <a:spcPts val="0"/>
              </a:spcAft>
              <a:buClr>
                <a:schemeClr val="accent4"/>
              </a:buClr>
              <a:buSzPts val="2400"/>
              <a:buFont typeface="Arial"/>
              <a:buNone/>
            </a:pPr>
            <a:r>
              <a:rPr lang="de-DE" dirty="0">
                <a:latin typeface="Aptos" panose="020B0004020202020204" pitchFamily="34" charset="0"/>
              </a:rPr>
              <a:t>Das Vergaberecht bestimmt nicht, was gekauft wird, sondern nur, wie gekauft wird.</a:t>
            </a:r>
            <a:endParaRPr dirty="0">
              <a:latin typeface="Aptos" panose="020B0004020202020204" pitchFamily="34" charset="0"/>
            </a:endParaRPr>
          </a:p>
          <a:p>
            <a:pPr marL="230399" lvl="0" indent="0" algn="l" rtl="0">
              <a:lnSpc>
                <a:spcPct val="100000"/>
              </a:lnSpc>
              <a:spcBef>
                <a:spcPts val="1800"/>
              </a:spcBef>
              <a:spcAft>
                <a:spcPts val="0"/>
              </a:spcAft>
              <a:buClr>
                <a:schemeClr val="accent4"/>
              </a:buClr>
              <a:buSzPts val="2400"/>
              <a:buFont typeface="Arial"/>
              <a:buNone/>
            </a:pPr>
            <a:r>
              <a:rPr lang="de-DE" dirty="0">
                <a:latin typeface="Aptos" panose="020B0004020202020204" pitchFamily="34" charset="0"/>
              </a:rPr>
              <a:t>Ökologische und soziale Kriterien können in allen Phasen des Vergabeverfahrens berücksichtigt werden.</a:t>
            </a:r>
            <a:endParaRPr dirty="0">
              <a:latin typeface="Aptos" panose="020B0004020202020204" pitchFamily="34" charset="0"/>
            </a:endParaRPr>
          </a:p>
        </p:txBody>
      </p:sp>
      <p:sp>
        <p:nvSpPr>
          <p:cNvPr id="172" name="Google Shape;172;p38"/>
          <p:cNvSpPr/>
          <p:nvPr/>
        </p:nvSpPr>
        <p:spPr>
          <a:xfrm rot="4396374">
            <a:off x="8318469" y="3098917"/>
            <a:ext cx="2972935" cy="1888557"/>
          </a:xfrm>
          <a:custGeom>
            <a:avLst/>
            <a:gdLst/>
            <a:ahLst/>
            <a:cxnLst/>
            <a:rect l="l" t="t" r="r" b="b"/>
            <a:pathLst>
              <a:path w="120000" h="120000" extrusionOk="0">
                <a:moveTo>
                  <a:pt x="0" y="120000"/>
                </a:moveTo>
                <a:quadBezTo>
                  <a:pt x="20000" y="40000"/>
                  <a:pt x="96087" y="15000"/>
                </a:quadBezTo>
                <a:lnTo>
                  <a:pt x="95013" y="0"/>
                </a:lnTo>
                <a:lnTo>
                  <a:pt x="120000" y="18786"/>
                </a:lnTo>
                <a:lnTo>
                  <a:pt x="98561" y="49572"/>
                </a:lnTo>
                <a:lnTo>
                  <a:pt x="97488" y="34572"/>
                </a:lnTo>
                <a:quadBezTo>
                  <a:pt x="30000" y="44572"/>
                  <a:pt x="0" y="120000"/>
                </a:quadBezTo>
                <a:close/>
              </a:path>
            </a:pathLst>
          </a:custGeom>
          <a:solidFill>
            <a:srgbClr val="92D050">
              <a:alpha val="89411"/>
            </a:srgbClr>
          </a:solidFill>
          <a:ln w="254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3" name="Google Shape;173;p38"/>
          <p:cNvSpPr txBox="1"/>
          <p:nvPr/>
        </p:nvSpPr>
        <p:spPr>
          <a:xfrm>
            <a:off x="7319570" y="2360238"/>
            <a:ext cx="370885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de-DE" sz="1400" b="0" i="0" u="none" strike="noStrike" cap="none" dirty="0">
                <a:solidFill>
                  <a:srgbClr val="000000"/>
                </a:solidFill>
                <a:latin typeface="Aptos" panose="020B0004020202020204" pitchFamily="34" charset="0"/>
                <a:sym typeface="Arial"/>
              </a:rPr>
              <a:t>Definition des Auftragsgegenstands</a:t>
            </a:r>
            <a:endParaRPr sz="1400" b="0" i="0" u="none" strike="noStrike" cap="none" dirty="0">
              <a:solidFill>
                <a:srgbClr val="000000"/>
              </a:solidFill>
              <a:latin typeface="Aptos" panose="020B0004020202020204" pitchFamily="34" charset="0"/>
              <a:sym typeface="Arial"/>
            </a:endParaRPr>
          </a:p>
        </p:txBody>
      </p:sp>
      <p:sp>
        <p:nvSpPr>
          <p:cNvPr id="174" name="Google Shape;174;p38"/>
          <p:cNvSpPr txBox="1"/>
          <p:nvPr/>
        </p:nvSpPr>
        <p:spPr>
          <a:xfrm>
            <a:off x="9576479" y="2787340"/>
            <a:ext cx="22344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de-DE" sz="1400" b="0" i="0" u="none" strike="noStrike" cap="none" dirty="0">
                <a:solidFill>
                  <a:srgbClr val="000000"/>
                </a:solidFill>
                <a:latin typeface="Aptos" panose="020B0004020202020204" pitchFamily="34" charset="0"/>
                <a:sym typeface="Arial"/>
              </a:rPr>
              <a:t>Technische Spezifikationen</a:t>
            </a:r>
            <a:endParaRPr sz="1400" b="0" i="0" u="none" strike="noStrike" cap="none" dirty="0">
              <a:solidFill>
                <a:srgbClr val="000000"/>
              </a:solidFill>
              <a:latin typeface="Aptos" panose="020B0004020202020204" pitchFamily="34" charset="0"/>
              <a:sym typeface="Arial"/>
            </a:endParaRPr>
          </a:p>
        </p:txBody>
      </p:sp>
      <p:sp>
        <p:nvSpPr>
          <p:cNvPr id="175" name="Google Shape;175;p38"/>
          <p:cNvSpPr txBox="1"/>
          <p:nvPr/>
        </p:nvSpPr>
        <p:spPr>
          <a:xfrm>
            <a:off x="8132425" y="3715900"/>
            <a:ext cx="18498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de-DE" dirty="0">
                <a:latin typeface="Aptos" panose="020B0004020202020204" pitchFamily="34" charset="0"/>
              </a:rPr>
              <a:t>Eignungskriterien</a:t>
            </a:r>
            <a:endParaRPr sz="1400" b="0" i="0" u="none" strike="noStrike" cap="none" dirty="0">
              <a:solidFill>
                <a:srgbClr val="000000"/>
              </a:solidFill>
              <a:latin typeface="Aptos" panose="020B0004020202020204" pitchFamily="34" charset="0"/>
              <a:sym typeface="Arial"/>
            </a:endParaRPr>
          </a:p>
        </p:txBody>
      </p:sp>
      <p:sp>
        <p:nvSpPr>
          <p:cNvPr id="176" name="Google Shape;176;p38"/>
          <p:cNvSpPr txBox="1"/>
          <p:nvPr/>
        </p:nvSpPr>
        <p:spPr>
          <a:xfrm>
            <a:off x="8472796" y="4480601"/>
            <a:ext cx="2465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de-DE" sz="1400" b="0" i="0" u="none" strike="noStrike" cap="none" dirty="0">
                <a:solidFill>
                  <a:srgbClr val="000000"/>
                </a:solidFill>
                <a:latin typeface="Aptos" panose="020B0004020202020204" pitchFamily="34" charset="0"/>
                <a:sym typeface="Arial"/>
              </a:rPr>
              <a:t>Vertragsbedingungen</a:t>
            </a:r>
            <a:endParaRPr sz="1400" b="0" i="0" u="none" strike="noStrike" cap="none" dirty="0">
              <a:solidFill>
                <a:srgbClr val="000000"/>
              </a:solidFill>
              <a:latin typeface="Aptos" panose="020B0004020202020204" pitchFamily="34" charset="0"/>
              <a:sym typeface="Arial"/>
            </a:endParaRPr>
          </a:p>
        </p:txBody>
      </p:sp>
      <p:sp>
        <p:nvSpPr>
          <p:cNvPr id="177" name="Google Shape;177;p38"/>
          <p:cNvSpPr txBox="1"/>
          <p:nvPr/>
        </p:nvSpPr>
        <p:spPr>
          <a:xfrm>
            <a:off x="10209199" y="3500500"/>
            <a:ext cx="16806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de-DE" sz="1400" b="0" i="0" u="none" strike="noStrike" cap="none" dirty="0">
                <a:solidFill>
                  <a:srgbClr val="000000"/>
                </a:solidFill>
                <a:latin typeface="Aptos" panose="020B0004020202020204" pitchFamily="34" charset="0"/>
                <a:sym typeface="Arial"/>
              </a:rPr>
              <a:t>Zuschlags- </a:t>
            </a:r>
            <a:r>
              <a:rPr lang="de-DE" sz="1400" b="0" i="0" u="none" strike="noStrike" cap="none" dirty="0" err="1">
                <a:solidFill>
                  <a:srgbClr val="000000"/>
                </a:solidFill>
                <a:latin typeface="Aptos" panose="020B0004020202020204" pitchFamily="34" charset="0"/>
                <a:sym typeface="Arial"/>
              </a:rPr>
              <a:t>kriterien</a:t>
            </a:r>
            <a:endParaRPr sz="1400" b="0" i="0" u="none" strike="noStrike" cap="none" dirty="0">
              <a:solidFill>
                <a:srgbClr val="000000"/>
              </a:solidFill>
              <a:latin typeface="Aptos" panose="020B0004020202020204" pitchFamily="34" charset="0"/>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9"/>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Voraussetzungen</a:t>
            </a:r>
            <a:endParaRPr dirty="0">
              <a:latin typeface="Aptos Serif" panose="02020604070405020304" pitchFamily="18" charset="0"/>
              <a:cs typeface="Aptos Serif" panose="02020604070405020304" pitchFamily="18" charset="0"/>
            </a:endParaRPr>
          </a:p>
        </p:txBody>
      </p:sp>
      <p:sp>
        <p:nvSpPr>
          <p:cNvPr id="183" name="Google Shape;183;p39"/>
          <p:cNvSpPr txBox="1">
            <a:spLocks noGrp="1"/>
          </p:cNvSpPr>
          <p:nvPr>
            <p:ph type="body" idx="1"/>
          </p:nvPr>
        </p:nvSpPr>
        <p:spPr>
          <a:xfrm>
            <a:off x="594347" y="2281925"/>
            <a:ext cx="9233400" cy="3708600"/>
          </a:xfrm>
          <a:prstGeom prst="rect">
            <a:avLst/>
          </a:prstGeom>
          <a:noFill/>
          <a:ln>
            <a:noFill/>
          </a:ln>
        </p:spPr>
        <p:txBody>
          <a:bodyPr spcFirstLastPara="1" wrap="square" lIns="0" tIns="228600" rIns="0" bIns="0" anchor="t" anchorCtr="0">
            <a:normAutofit fontScale="92500"/>
          </a:bodyPr>
          <a:lstStyle/>
          <a:p>
            <a:pPr marL="230399" lvl="0" indent="0" algn="l" rtl="0">
              <a:lnSpc>
                <a:spcPct val="100000"/>
              </a:lnSpc>
              <a:spcBef>
                <a:spcPts val="1200"/>
              </a:spcBef>
              <a:spcAft>
                <a:spcPts val="0"/>
              </a:spcAft>
              <a:buClr>
                <a:schemeClr val="accent4"/>
              </a:buClr>
              <a:buSzPts val="2400"/>
              <a:buFont typeface="Arial"/>
              <a:buNone/>
            </a:pPr>
            <a:r>
              <a:rPr lang="de-DE" dirty="0">
                <a:latin typeface="Aptos" panose="020B0004020202020204" pitchFamily="34" charset="0"/>
              </a:rPr>
              <a:t>Die Kriterien stehen im Zusammenhang mit dem Auftragsgegenstand.</a:t>
            </a:r>
            <a:endParaRPr dirty="0">
              <a:latin typeface="Aptos" panose="020B0004020202020204" pitchFamily="34" charset="0"/>
            </a:endParaRPr>
          </a:p>
          <a:p>
            <a:pPr marL="230399" lvl="0" indent="0" algn="l" rtl="0">
              <a:lnSpc>
                <a:spcPct val="100000"/>
              </a:lnSpc>
              <a:spcBef>
                <a:spcPts val="1200"/>
              </a:spcBef>
              <a:spcAft>
                <a:spcPts val="0"/>
              </a:spcAft>
              <a:buClr>
                <a:schemeClr val="accent4"/>
              </a:buClr>
              <a:buSzPts val="2400"/>
              <a:buFont typeface="Arial"/>
              <a:buNone/>
            </a:pPr>
            <a:r>
              <a:rPr lang="de-DE" dirty="0">
                <a:latin typeface="Aptos" panose="020B0004020202020204" pitchFamily="34" charset="0"/>
              </a:rPr>
              <a:t>Die Kriterien sind nicht diskriminierend (keine unzulässige Einschränkung der Bietergruppe, </a:t>
            </a:r>
            <a:r>
              <a:rPr lang="de-DE"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z. B. durch regionale Beschränkungen</a:t>
            </a:r>
            <a:r>
              <a:rPr lang="de-DE" dirty="0">
                <a:latin typeface="Aptos" panose="020B0004020202020204" pitchFamily="34" charset="0"/>
              </a:rPr>
              <a:t>).</a:t>
            </a:r>
            <a:endParaRPr dirty="0">
              <a:latin typeface="Aptos" panose="020B0004020202020204" pitchFamily="34" charset="0"/>
            </a:endParaRPr>
          </a:p>
          <a:p>
            <a:pPr marL="230399" lvl="0" indent="0" algn="l" rtl="0">
              <a:lnSpc>
                <a:spcPct val="100000"/>
              </a:lnSpc>
              <a:spcBef>
                <a:spcPts val="1200"/>
              </a:spcBef>
              <a:spcAft>
                <a:spcPts val="0"/>
              </a:spcAft>
              <a:buClr>
                <a:schemeClr val="accent4"/>
              </a:buClr>
              <a:buSzPts val="2400"/>
              <a:buFont typeface="Arial"/>
              <a:buNone/>
            </a:pPr>
            <a:r>
              <a:rPr lang="de-DE" dirty="0">
                <a:latin typeface="Aptos" panose="020B0004020202020204" pitchFamily="34" charset="0"/>
              </a:rPr>
              <a:t>Die Kriterien sind in den Ausschreibungsunterlagen ausdrücklich genannt.</a:t>
            </a:r>
            <a:endParaRPr dirty="0">
              <a:latin typeface="Aptos" panose="020B0004020202020204" pitchFamily="34" charset="0"/>
            </a:endParaRPr>
          </a:p>
          <a:p>
            <a:pPr marL="230399" lvl="0" indent="0" algn="l" rtl="0">
              <a:lnSpc>
                <a:spcPct val="100000"/>
              </a:lnSpc>
              <a:spcBef>
                <a:spcPts val="1200"/>
              </a:spcBef>
              <a:spcAft>
                <a:spcPts val="0"/>
              </a:spcAft>
              <a:buClr>
                <a:schemeClr val="accent4"/>
              </a:buClr>
              <a:buSzPts val="2400"/>
              <a:buFont typeface="Arial"/>
              <a:buNone/>
            </a:pPr>
            <a:r>
              <a:rPr lang="de-DE" dirty="0">
                <a:latin typeface="Aptos" panose="020B0004020202020204" pitchFamily="34" charset="0"/>
              </a:rPr>
              <a:t>Die Kriterien lassen dem öffentlichen Auftraggeber keine uneingeschränkte Wahlfreiheit.</a:t>
            </a:r>
            <a:endParaRPr dirty="0">
              <a:latin typeface="Aptos" panose="020B00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40"/>
          <p:cNvSpPr txBox="1">
            <a:spLocks noGrp="1"/>
          </p:cNvSpPr>
          <p:nvPr>
            <p:ph type="title"/>
          </p:nvPr>
        </p:nvSpPr>
        <p:spPr>
          <a:xfrm>
            <a:off x="575309" y="278129"/>
            <a:ext cx="6085685"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3. Wichtige Rechtsinstrumente auf EU-Ebene</a:t>
            </a:r>
            <a:endParaRPr dirty="0">
              <a:latin typeface="Aptos Serif" panose="02020604070405020304" pitchFamily="18" charset="0"/>
              <a:cs typeface="Aptos Serif" panose="02020604070405020304" pitchFamily="18" charset="0"/>
            </a:endParaRPr>
          </a:p>
        </p:txBody>
      </p:sp>
      <p:sp>
        <p:nvSpPr>
          <p:cNvPr id="203" name="Google Shape;203;p40"/>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endParaRPr/>
          </a:p>
        </p:txBody>
      </p:sp>
      <p:sp>
        <p:nvSpPr>
          <p:cNvPr id="204" name="Google Shape;204;p40"/>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41"/>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Relevante Rechtsinstrumente</a:t>
            </a:r>
            <a:endParaRPr dirty="0">
              <a:latin typeface="Aptos Serif" panose="02020604070405020304" pitchFamily="18" charset="0"/>
              <a:cs typeface="Aptos Serif" panose="02020604070405020304" pitchFamily="18" charset="0"/>
            </a:endParaRPr>
          </a:p>
        </p:txBody>
      </p:sp>
      <p:sp>
        <p:nvSpPr>
          <p:cNvPr id="211" name="Google Shape;211;p41"/>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p>
            <a:pPr marL="230399" lvl="0" indent="0" algn="l" rtl="0">
              <a:lnSpc>
                <a:spcPct val="100000"/>
              </a:lnSpc>
              <a:spcBef>
                <a:spcPts val="1200"/>
              </a:spcBef>
              <a:spcAft>
                <a:spcPts val="0"/>
              </a:spcAft>
              <a:buClr>
                <a:srgbClr val="3F3F3F"/>
              </a:buClr>
              <a:buSzPts val="2000"/>
              <a:buFont typeface="Arial"/>
              <a:buNone/>
            </a:pPr>
            <a:r>
              <a:rPr lang="de-DE" sz="2000" dirty="0">
                <a:latin typeface="Aptos" panose="020B0004020202020204" pitchFamily="34" charset="0"/>
              </a:rPr>
              <a:t>Vertrag über die Arbeitsweise der Europäischen Union (AEUV).</a:t>
            </a:r>
            <a:endParaRPr dirty="0">
              <a:latin typeface="Aptos" panose="020B0004020202020204" pitchFamily="34" charset="0"/>
            </a:endParaRPr>
          </a:p>
          <a:p>
            <a:pPr marL="230399" lvl="0" indent="0" algn="l" rtl="0">
              <a:lnSpc>
                <a:spcPct val="100000"/>
              </a:lnSpc>
              <a:spcBef>
                <a:spcPts val="1200"/>
              </a:spcBef>
              <a:spcAft>
                <a:spcPts val="0"/>
              </a:spcAft>
              <a:buClr>
                <a:srgbClr val="3F3F3F"/>
              </a:buClr>
              <a:buSzPts val="2000"/>
              <a:buFont typeface="Arial"/>
              <a:buNone/>
            </a:pPr>
            <a:r>
              <a:rPr lang="de-DE" sz="2000" dirty="0">
                <a:latin typeface="Aptos" panose="020B0004020202020204" pitchFamily="34" charset="0"/>
              </a:rPr>
              <a:t>EU-Richtlinien zum öffentlichen Auftragswesen: 2014/23/EU, 2014/24/EU und 2014/25/EU.</a:t>
            </a:r>
            <a:endParaRPr dirty="0">
              <a:latin typeface="Aptos" panose="020B0004020202020204" pitchFamily="34" charset="0"/>
            </a:endParaRPr>
          </a:p>
          <a:p>
            <a:pPr marL="230399" lvl="0" indent="0" algn="l" rtl="0">
              <a:lnSpc>
                <a:spcPct val="100000"/>
              </a:lnSpc>
              <a:spcBef>
                <a:spcPts val="1200"/>
              </a:spcBef>
              <a:spcAft>
                <a:spcPts val="0"/>
              </a:spcAft>
              <a:buClr>
                <a:srgbClr val="3F3F3F"/>
              </a:buClr>
              <a:buSzPts val="2000"/>
              <a:buFont typeface="Arial"/>
              <a:buNone/>
            </a:pPr>
            <a:r>
              <a:rPr lang="de-DE" dirty="0">
                <a:latin typeface="Aptos" panose="020B0004020202020204" pitchFamily="34" charset="0"/>
              </a:rPr>
              <a:t>Sektorale Rechtsvorschriften der EU, z. B. Richtlinie über saubere Fahrzeuge, Energieeffizienzrichtlinie und neue Batterieverordnung.</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endParaRPr dirty="0">
              <a:latin typeface="Aptos" panose="020B0004020202020204" pitchFamily="34" charset="0"/>
            </a:endParaRPr>
          </a:p>
        </p:txBody>
      </p:sp>
      <p:sp>
        <p:nvSpPr>
          <p:cNvPr id="212" name="Google Shape;212;p41"/>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a:bodyPr>
          <a:lstStyle/>
          <a:p>
            <a:pPr marL="230399" lvl="0" indent="0" algn="l" rtl="0">
              <a:lnSpc>
                <a:spcPct val="100000"/>
              </a:lnSpc>
              <a:spcBef>
                <a:spcPts val="1200"/>
              </a:spcBef>
              <a:spcAft>
                <a:spcPts val="0"/>
              </a:spcAft>
              <a:buClr>
                <a:srgbClr val="3F3F3F"/>
              </a:buClr>
              <a:buSzPts val="2000"/>
              <a:buFont typeface="Arial"/>
              <a:buNone/>
            </a:pPr>
            <a:r>
              <a:rPr lang="de-DE" sz="2000" dirty="0">
                <a:latin typeface="Aptos" panose="020B0004020202020204" pitchFamily="34" charset="0"/>
              </a:rPr>
              <a:t>Nationale Umsetzungsvorschriften</a:t>
            </a:r>
            <a:endParaRPr dirty="0">
              <a:latin typeface="Aptos" panose="020B0004020202020204" pitchFamily="34" charset="0"/>
            </a:endParaRPr>
          </a:p>
          <a:p>
            <a:pPr marL="230399" lvl="0" indent="0" algn="l" rtl="0">
              <a:lnSpc>
                <a:spcPct val="100000"/>
              </a:lnSpc>
              <a:spcBef>
                <a:spcPts val="1200"/>
              </a:spcBef>
              <a:spcAft>
                <a:spcPts val="0"/>
              </a:spcAft>
              <a:buClr>
                <a:srgbClr val="3F3F3F"/>
              </a:buClr>
              <a:buSzPts val="2000"/>
              <a:buFont typeface="Arial"/>
              <a:buNone/>
            </a:pPr>
            <a:r>
              <a:rPr lang="de-DE" sz="2000" dirty="0">
                <a:latin typeface="Aptos" panose="020B0004020202020204" pitchFamily="34" charset="0"/>
              </a:rPr>
              <a:t>Rechtsprechung des Gerichtshofs der EU + nationaler Gerichte</a:t>
            </a:r>
            <a:endParaRPr dirty="0">
              <a:latin typeface="Aptos" panose="020B0004020202020204" pitchFamily="34" charset="0"/>
            </a:endParaRPr>
          </a:p>
          <a:p>
            <a:pPr marL="230399" lvl="0" indent="0" algn="l" rtl="0">
              <a:lnSpc>
                <a:spcPct val="100000"/>
              </a:lnSpc>
              <a:spcBef>
                <a:spcPts val="1200"/>
              </a:spcBef>
              <a:spcAft>
                <a:spcPts val="0"/>
              </a:spcAft>
              <a:buClr>
                <a:srgbClr val="3F3F3F"/>
              </a:buClr>
              <a:buSzPts val="2000"/>
              <a:buFont typeface="Arial"/>
              <a:buNone/>
            </a:pPr>
            <a:r>
              <a:rPr lang="de-DE" sz="2000" dirty="0">
                <a:latin typeface="Aptos" panose="020B0004020202020204" pitchFamily="34" charset="0"/>
              </a:rPr>
              <a:t>WTO-Übereinkommen über das öffentliche Beschaffungswesen</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endParaRPr dirty="0">
              <a:latin typeface="Aptos" panose="020B00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42"/>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Grundsätze des EU-Vertrags (I)</a:t>
            </a:r>
            <a:endParaRPr dirty="0">
              <a:latin typeface="Aptos Serif" panose="02020604070405020304" pitchFamily="18" charset="0"/>
              <a:cs typeface="Aptos Serif" panose="02020604070405020304" pitchFamily="18" charset="0"/>
            </a:endParaRPr>
          </a:p>
        </p:txBody>
      </p:sp>
      <p:sp>
        <p:nvSpPr>
          <p:cNvPr id="219" name="Google Shape;219;p42"/>
          <p:cNvSpPr txBox="1">
            <a:spLocks noGrp="1"/>
          </p:cNvSpPr>
          <p:nvPr>
            <p:ph type="body" idx="1"/>
          </p:nvPr>
        </p:nvSpPr>
        <p:spPr>
          <a:xfrm>
            <a:off x="595525" y="2676525"/>
            <a:ext cx="5034300" cy="3597600"/>
          </a:xfrm>
          <a:prstGeom prst="rect">
            <a:avLst/>
          </a:prstGeom>
          <a:noFill/>
          <a:ln>
            <a:noFill/>
          </a:ln>
        </p:spPr>
        <p:txBody>
          <a:bodyPr spcFirstLastPara="1" wrap="square" lIns="0" tIns="45700" rIns="91425" bIns="45700" anchor="t" anchorCtr="0">
            <a:normAutofit/>
          </a:bodyPr>
          <a:lstStyle/>
          <a:p>
            <a:pPr marL="230399" lvl="0" indent="0" algn="l" rtl="0">
              <a:lnSpc>
                <a:spcPct val="90000"/>
              </a:lnSpc>
              <a:spcBef>
                <a:spcPts val="1800"/>
              </a:spcBef>
              <a:spcAft>
                <a:spcPts val="0"/>
              </a:spcAft>
              <a:buClr>
                <a:srgbClr val="3F3F3F"/>
              </a:buClr>
              <a:buSzPts val="2000"/>
              <a:buNone/>
            </a:pPr>
            <a:r>
              <a:rPr lang="de-DE" b="1" dirty="0">
                <a:latin typeface="Aptos" panose="020B0004020202020204" pitchFamily="34" charset="0"/>
              </a:rPr>
              <a:t>Gleichbehandlung</a:t>
            </a:r>
            <a:endParaRPr b="1" dirty="0">
              <a:latin typeface="Aptos" panose="020B0004020202020204" pitchFamily="34" charset="0"/>
            </a:endParaRPr>
          </a:p>
          <a:p>
            <a:pPr marL="230399" lvl="0" indent="0" algn="l" rtl="0">
              <a:lnSpc>
                <a:spcPct val="90000"/>
              </a:lnSpc>
              <a:spcBef>
                <a:spcPts val="1800"/>
              </a:spcBef>
              <a:spcAft>
                <a:spcPts val="0"/>
              </a:spcAft>
              <a:buClr>
                <a:srgbClr val="3F3F3F"/>
              </a:buClr>
              <a:buSzPts val="2000"/>
              <a:buNone/>
            </a:pPr>
            <a:r>
              <a:rPr lang="de-DE" sz="2000" dirty="0">
                <a:latin typeface="Aptos" panose="020B0004020202020204" pitchFamily="34" charset="0"/>
              </a:rPr>
              <a:t>Beinhaltet das Verbot der Diskriminierung aufgrund der Staatsangehörigkeit</a:t>
            </a:r>
            <a:r>
              <a:rPr lang="de-DE" dirty="0">
                <a:latin typeface="Aptos" panose="020B0004020202020204" pitchFamily="34" charset="0"/>
              </a:rPr>
              <a:t>.</a:t>
            </a:r>
            <a:endParaRPr dirty="0">
              <a:latin typeface="Aptos" panose="020B0004020202020204" pitchFamily="34" charset="0"/>
            </a:endParaRPr>
          </a:p>
          <a:p>
            <a:pPr marL="230399" lvl="0" indent="0" algn="l" rtl="0">
              <a:lnSpc>
                <a:spcPct val="90000"/>
              </a:lnSpc>
              <a:spcBef>
                <a:spcPts val="1800"/>
              </a:spcBef>
              <a:spcAft>
                <a:spcPts val="0"/>
              </a:spcAft>
              <a:buClr>
                <a:srgbClr val="3F3F3F"/>
              </a:buClr>
              <a:buSzPts val="2000"/>
              <a:buNone/>
            </a:pPr>
            <a:r>
              <a:rPr lang="de-DE" sz="2000" dirty="0">
                <a:latin typeface="Aptos" panose="020B0004020202020204" pitchFamily="34" charset="0"/>
              </a:rPr>
              <a:t>Gilt für alle Beschaffungen, die unter die Richtlinien fallen oder von grenzüberschreitendem Interesse sind.</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None/>
            </a:pPr>
            <a:endParaRPr dirty="0">
              <a:latin typeface="Aptos" panose="020B0004020202020204" pitchFamily="34" charset="0"/>
            </a:endParaRPr>
          </a:p>
        </p:txBody>
      </p:sp>
      <p:sp>
        <p:nvSpPr>
          <p:cNvPr id="220" name="Google Shape;220;p42"/>
          <p:cNvSpPr txBox="1">
            <a:spLocks noGrp="1"/>
          </p:cNvSpPr>
          <p:nvPr>
            <p:ph type="body" idx="2"/>
          </p:nvPr>
        </p:nvSpPr>
        <p:spPr>
          <a:xfrm>
            <a:off x="5905500" y="2676525"/>
            <a:ext cx="6010200" cy="3597600"/>
          </a:xfrm>
          <a:prstGeom prst="rect">
            <a:avLst/>
          </a:prstGeom>
          <a:noFill/>
          <a:ln>
            <a:noFill/>
          </a:ln>
        </p:spPr>
        <p:txBody>
          <a:bodyPr spcFirstLastPara="1" wrap="square" lIns="0" tIns="45700" rIns="91425" bIns="45700" anchor="t" anchorCtr="0">
            <a:noAutofit/>
          </a:bodyPr>
          <a:lstStyle/>
          <a:p>
            <a:pPr marL="100799" lvl="0" indent="0" algn="l" rtl="0">
              <a:lnSpc>
                <a:spcPct val="100000"/>
              </a:lnSpc>
              <a:spcBef>
                <a:spcPts val="600"/>
              </a:spcBef>
              <a:spcAft>
                <a:spcPts val="0"/>
              </a:spcAft>
              <a:buSzPts val="1676"/>
              <a:buNone/>
            </a:pPr>
            <a:r>
              <a:rPr lang="de-DE" sz="2060" b="1" dirty="0">
                <a:latin typeface="Aptos" panose="020B0004020202020204" pitchFamily="34" charset="0"/>
              </a:rPr>
              <a:t>Transparenz</a:t>
            </a:r>
            <a:endParaRPr sz="1750" dirty="0">
              <a:latin typeface="Aptos" panose="020B0004020202020204" pitchFamily="34" charset="0"/>
            </a:endParaRPr>
          </a:p>
          <a:p>
            <a:pPr marL="100799" lvl="0" indent="0" algn="l" rtl="0">
              <a:lnSpc>
                <a:spcPct val="100000"/>
              </a:lnSpc>
              <a:spcBef>
                <a:spcPts val="600"/>
              </a:spcBef>
              <a:spcAft>
                <a:spcPts val="0"/>
              </a:spcAft>
              <a:buSzPts val="1676"/>
              <a:buNone/>
            </a:pPr>
            <a:r>
              <a:rPr lang="de-DE" sz="1904" dirty="0">
                <a:latin typeface="Aptos" panose="020B0004020202020204" pitchFamily="34" charset="0"/>
              </a:rPr>
              <a:t>Aufträge sind abhängig von ihrem Auftragswert in angemessener Weise bekannt zu machen.</a:t>
            </a:r>
            <a:endParaRPr sz="1904" dirty="0">
              <a:latin typeface="Aptos" panose="020B0004020202020204" pitchFamily="34" charset="0"/>
            </a:endParaRPr>
          </a:p>
          <a:p>
            <a:pPr marL="100799" lvl="0" indent="0" algn="l" rtl="0">
              <a:lnSpc>
                <a:spcPct val="100000"/>
              </a:lnSpc>
              <a:spcBef>
                <a:spcPts val="600"/>
              </a:spcBef>
              <a:spcAft>
                <a:spcPts val="0"/>
              </a:spcAft>
              <a:buSzPts val="1676"/>
              <a:buNone/>
            </a:pPr>
            <a:r>
              <a:rPr lang="de-DE" sz="1904" dirty="0">
                <a:latin typeface="Aptos" panose="020B0004020202020204" pitchFamily="34" charset="0"/>
              </a:rPr>
              <a:t>Ausschreibungsunterlagen müssen für einen „durchschnittlich informierten und normalerweise sorgfältigen“ Bieter verständlich sein.</a:t>
            </a:r>
            <a:endParaRPr sz="1750" dirty="0">
              <a:latin typeface="Aptos" panose="020B0004020202020204" pitchFamily="34" charset="0"/>
            </a:endParaRPr>
          </a:p>
          <a:p>
            <a:pPr marL="100799" lvl="0" indent="0" algn="l" rtl="0">
              <a:lnSpc>
                <a:spcPct val="100000"/>
              </a:lnSpc>
              <a:spcBef>
                <a:spcPts val="600"/>
              </a:spcBef>
              <a:spcAft>
                <a:spcPts val="0"/>
              </a:spcAft>
              <a:buSzPts val="1676"/>
              <a:buNone/>
            </a:pPr>
            <a:r>
              <a:rPr lang="de-DE" sz="1904" dirty="0">
                <a:latin typeface="Aptos" panose="020B0004020202020204" pitchFamily="34" charset="0"/>
              </a:rPr>
              <a:t>Änderungen des Verfahrens müssen allen Bietern mitgeteilt werden.</a:t>
            </a:r>
            <a:endParaRPr sz="1750" dirty="0">
              <a:latin typeface="Aptos" panose="020B0004020202020204" pitchFamily="34" charset="0"/>
            </a:endParaRPr>
          </a:p>
          <a:p>
            <a:pPr marL="100799" lvl="0" indent="0" algn="l" rtl="0">
              <a:lnSpc>
                <a:spcPct val="100000"/>
              </a:lnSpc>
              <a:spcBef>
                <a:spcPts val="600"/>
              </a:spcBef>
              <a:spcAft>
                <a:spcPts val="0"/>
              </a:spcAft>
              <a:buSzPts val="1676"/>
              <a:buNone/>
            </a:pPr>
            <a:r>
              <a:rPr lang="de-DE" sz="1904" dirty="0">
                <a:latin typeface="Aptos" panose="020B0004020202020204" pitchFamily="34" charset="0"/>
              </a:rPr>
              <a:t>Bieter müssen über die Gründe für die Ablehnung informiert werden.</a:t>
            </a:r>
            <a:endParaRPr sz="1750" dirty="0">
              <a:latin typeface="Aptos" panose="020B0004020202020204" pitchFamily="34" charset="0"/>
            </a:endParaRPr>
          </a:p>
          <a:p>
            <a:pPr marL="101600" lvl="0" indent="0" algn="l" rtl="0">
              <a:lnSpc>
                <a:spcPct val="80000"/>
              </a:lnSpc>
              <a:spcBef>
                <a:spcPts val="1800"/>
              </a:spcBef>
              <a:spcAft>
                <a:spcPts val="0"/>
              </a:spcAft>
              <a:buSzPts val="1676"/>
              <a:buNone/>
            </a:pPr>
            <a:endParaRPr sz="1550" dirty="0">
              <a:latin typeface="Aptos" panose="020B00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43"/>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Grundsätze des EU-Vertrags (II)</a:t>
            </a:r>
            <a:endParaRPr dirty="0">
              <a:latin typeface="Aptos Serif" panose="02020604070405020304" pitchFamily="18" charset="0"/>
              <a:cs typeface="Aptos Serif" panose="02020604070405020304" pitchFamily="18" charset="0"/>
            </a:endParaRPr>
          </a:p>
        </p:txBody>
      </p:sp>
      <p:sp>
        <p:nvSpPr>
          <p:cNvPr id="227" name="Google Shape;227;p43"/>
          <p:cNvSpPr txBox="1">
            <a:spLocks noGrp="1"/>
          </p:cNvSpPr>
          <p:nvPr>
            <p:ph type="body" idx="1"/>
          </p:nvPr>
        </p:nvSpPr>
        <p:spPr>
          <a:xfrm>
            <a:off x="595523" y="2676525"/>
            <a:ext cx="5746750" cy="359747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1800"/>
              </a:spcBef>
              <a:spcAft>
                <a:spcPts val="0"/>
              </a:spcAft>
              <a:buClr>
                <a:srgbClr val="3F3F3F"/>
              </a:buClr>
              <a:buSzPts val="2000"/>
              <a:buNone/>
            </a:pPr>
            <a:r>
              <a:rPr lang="de-DE" b="1" dirty="0">
                <a:latin typeface="Aptos" panose="020B0004020202020204" pitchFamily="34" charset="0"/>
              </a:rPr>
              <a:t>Verhältnismäßigkeit</a:t>
            </a:r>
            <a:endParaRPr b="1" dirty="0">
              <a:latin typeface="Aptos" panose="020B0004020202020204" pitchFamily="34" charset="0"/>
            </a:endParaRPr>
          </a:p>
          <a:p>
            <a:pPr marL="0" lvl="0" indent="0" algn="l" rtl="0">
              <a:lnSpc>
                <a:spcPct val="90000"/>
              </a:lnSpc>
              <a:spcBef>
                <a:spcPts val="1800"/>
              </a:spcBef>
              <a:spcAft>
                <a:spcPts val="0"/>
              </a:spcAft>
              <a:buSzPts val="2000"/>
              <a:buNone/>
            </a:pPr>
            <a:r>
              <a:rPr lang="de-DE" sz="2000" dirty="0">
                <a:latin typeface="Aptos" panose="020B0004020202020204" pitchFamily="34" charset="0"/>
              </a:rPr>
              <a:t>Die Kriterien müssen</a:t>
            </a:r>
            <a:endParaRPr sz="2000" dirty="0">
              <a:latin typeface="Aptos" panose="020B0004020202020204" pitchFamily="34" charset="0"/>
              <a:sym typeface="Arial"/>
            </a:endParaRPr>
          </a:p>
          <a:p>
            <a:pPr marL="0" lvl="0" indent="0" algn="l" rtl="0">
              <a:lnSpc>
                <a:spcPct val="90000"/>
              </a:lnSpc>
              <a:spcBef>
                <a:spcPts val="1800"/>
              </a:spcBef>
              <a:spcAft>
                <a:spcPts val="0"/>
              </a:spcAft>
              <a:buClr>
                <a:schemeClr val="accent1"/>
              </a:buClr>
              <a:buSzPts val="2000"/>
              <a:buNone/>
            </a:pPr>
            <a:r>
              <a:rPr lang="de-DE" sz="2000" dirty="0">
                <a:latin typeface="Aptos" panose="020B0004020202020204" pitchFamily="34" charset="0"/>
              </a:rPr>
              <a:t>- in einem angemessenen Verhältnis zu den verfolgten Zielen stehen und </a:t>
            </a:r>
            <a:endParaRPr dirty="0">
              <a:latin typeface="Aptos" panose="020B0004020202020204" pitchFamily="34" charset="0"/>
            </a:endParaRPr>
          </a:p>
          <a:p>
            <a:pPr marL="0" lvl="0" indent="0" algn="l" rtl="0">
              <a:lnSpc>
                <a:spcPct val="90000"/>
              </a:lnSpc>
              <a:spcBef>
                <a:spcPts val="1800"/>
              </a:spcBef>
              <a:spcAft>
                <a:spcPts val="0"/>
              </a:spcAft>
              <a:buClr>
                <a:schemeClr val="accent1"/>
              </a:buClr>
              <a:buSzPts val="2000"/>
              <a:buNone/>
            </a:pPr>
            <a:r>
              <a:rPr lang="de-DE" sz="2000" dirty="0">
                <a:latin typeface="Aptos" panose="020B0004020202020204" pitchFamily="34" charset="0"/>
              </a:rPr>
              <a:t>- dürfen nicht über das zur Erreichung dieser Ziele erforderliche Maß hinausgehen. </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None/>
            </a:pPr>
            <a:endParaRPr dirty="0">
              <a:latin typeface="Aptos" panose="020B0004020202020204" pitchFamily="34" charset="0"/>
            </a:endParaRPr>
          </a:p>
        </p:txBody>
      </p:sp>
      <p:sp>
        <p:nvSpPr>
          <p:cNvPr id="228" name="Google Shape;228;p43"/>
          <p:cNvSpPr txBox="1">
            <a:spLocks noGrp="1"/>
          </p:cNvSpPr>
          <p:nvPr>
            <p:ph type="body" idx="2"/>
          </p:nvPr>
        </p:nvSpPr>
        <p:spPr>
          <a:xfrm>
            <a:off x="6675863" y="2676525"/>
            <a:ext cx="4891297" cy="3597470"/>
          </a:xfrm>
          <a:prstGeom prst="rect">
            <a:avLst/>
          </a:prstGeom>
          <a:noFill/>
          <a:ln>
            <a:noFill/>
          </a:ln>
        </p:spPr>
        <p:txBody>
          <a:bodyPr spcFirstLastPara="1" wrap="square" lIns="0" tIns="45700" rIns="91425" bIns="45700" anchor="t" anchorCtr="0">
            <a:normAutofit/>
          </a:bodyPr>
          <a:lstStyle/>
          <a:p>
            <a:pPr marL="100799" lvl="0" indent="0" algn="l" rtl="0">
              <a:lnSpc>
                <a:spcPct val="110000"/>
              </a:lnSpc>
              <a:spcBef>
                <a:spcPts val="1800"/>
              </a:spcBef>
              <a:spcAft>
                <a:spcPts val="0"/>
              </a:spcAft>
              <a:buSzPts val="2000"/>
              <a:buNone/>
            </a:pPr>
            <a:r>
              <a:rPr lang="de-DE" b="1" dirty="0">
                <a:latin typeface="Aptos" panose="020B0004020202020204" pitchFamily="34" charset="0"/>
              </a:rPr>
              <a:t>Gegenseitige Anerkennung</a:t>
            </a:r>
            <a:endParaRPr b="1" dirty="0">
              <a:latin typeface="Aptos" panose="020B0004020202020204" pitchFamily="34" charset="0"/>
            </a:endParaRPr>
          </a:p>
          <a:p>
            <a:pPr marL="100799" lvl="0" indent="0" algn="l" rtl="0">
              <a:lnSpc>
                <a:spcPct val="90000"/>
              </a:lnSpc>
              <a:spcBef>
                <a:spcPts val="1800"/>
              </a:spcBef>
              <a:spcAft>
                <a:spcPts val="0"/>
              </a:spcAft>
              <a:buSzPts val="2000"/>
              <a:buNone/>
            </a:pPr>
            <a:r>
              <a:rPr lang="de-DE" dirty="0">
                <a:latin typeface="Aptos" panose="020B0004020202020204" pitchFamily="34" charset="0"/>
              </a:rPr>
              <a:t>Gütezeichen, Zertifikate und Nachweise beruflicher Qualifikationen aus anderen Mitgliedstaaten müssen berücksichtigt werden.</a:t>
            </a:r>
            <a:endParaRPr dirty="0">
              <a:latin typeface="Aptos" panose="020B0004020202020204" pitchFamily="34" charset="0"/>
            </a:endParaRPr>
          </a:p>
          <a:p>
            <a:pPr marL="100799" lvl="0" indent="0" algn="l" rtl="0">
              <a:lnSpc>
                <a:spcPct val="90000"/>
              </a:lnSpc>
              <a:spcBef>
                <a:spcPts val="1800"/>
              </a:spcBef>
              <a:spcAft>
                <a:spcPts val="0"/>
              </a:spcAft>
              <a:buSzPts val="2000"/>
              <a:buNone/>
            </a:pPr>
            <a:r>
              <a:rPr lang="de-DE" dirty="0">
                <a:latin typeface="Aptos" panose="020B0004020202020204" pitchFamily="34" charset="0"/>
              </a:rPr>
              <a:t>Bei der Bewertung der Einhaltung der Kriterien müssen</a:t>
            </a:r>
            <a:r>
              <a:rPr lang="de-DE" b="1" dirty="0">
                <a:solidFill>
                  <a:schemeClr val="lt2"/>
                </a:solidFill>
                <a:latin typeface="Aptos" panose="020B0004020202020204" pitchFamily="34" charset="0"/>
              </a:rPr>
              <a:t> gleichwertige Qualifikationen </a:t>
            </a:r>
            <a:r>
              <a:rPr lang="de-DE" dirty="0">
                <a:latin typeface="Aptos" panose="020B0004020202020204" pitchFamily="34" charset="0"/>
              </a:rPr>
              <a:t>anerkannt werden.</a:t>
            </a:r>
            <a:endParaRPr dirty="0">
              <a:latin typeface="Aptos" panose="020B00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4"/>
          <p:cNvSpPr txBox="1">
            <a:spLocks noGrp="1"/>
          </p:cNvSpPr>
          <p:nvPr>
            <p:ph type="title"/>
          </p:nvPr>
        </p:nvSpPr>
        <p:spPr>
          <a:xfrm>
            <a:off x="594348" y="189575"/>
            <a:ext cx="95835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EU-Beschaffungsrichtlinien  Rahmenbedingungen</a:t>
            </a:r>
            <a:endParaRPr dirty="0">
              <a:latin typeface="Aptos Serif" panose="02020604070405020304" pitchFamily="18" charset="0"/>
              <a:cs typeface="Aptos Serif" panose="02020604070405020304" pitchFamily="18" charset="0"/>
            </a:endParaRPr>
          </a:p>
        </p:txBody>
      </p:sp>
      <p:sp>
        <p:nvSpPr>
          <p:cNvPr id="235" name="Google Shape;235;p44"/>
          <p:cNvSpPr txBox="1">
            <a:spLocks noGrp="1"/>
          </p:cNvSpPr>
          <p:nvPr>
            <p:ph type="body" idx="1"/>
          </p:nvPr>
        </p:nvSpPr>
        <p:spPr>
          <a:xfrm>
            <a:off x="594349" y="2399445"/>
            <a:ext cx="11216700" cy="3785611"/>
          </a:xfrm>
          <a:prstGeom prst="rect">
            <a:avLst/>
          </a:prstGeom>
          <a:noFill/>
          <a:ln>
            <a:noFill/>
          </a:ln>
        </p:spPr>
        <p:txBody>
          <a:bodyPr spcFirstLastPara="1" wrap="square" lIns="91425" tIns="45700" rIns="91425" bIns="45700" anchor="ctr" anchorCtr="0">
            <a:spAutoFit/>
          </a:bodyPr>
          <a:lstStyle/>
          <a:p>
            <a:pPr marL="271462" lvl="0" indent="-246062" algn="l" rtl="0">
              <a:lnSpc>
                <a:spcPct val="100000"/>
              </a:lnSpc>
              <a:spcBef>
                <a:spcPts val="1200"/>
              </a:spcBef>
              <a:spcAft>
                <a:spcPts val="0"/>
              </a:spcAft>
              <a:buSzPts val="2000"/>
              <a:buFont typeface="Arial"/>
              <a:buChar char="•"/>
            </a:pPr>
            <a:r>
              <a:rPr lang="de-DE" sz="2000" b="0" dirty="0">
                <a:solidFill>
                  <a:srgbClr val="3F3F3F"/>
                </a:solidFill>
                <a:latin typeface="Aptos" panose="020B0004020202020204" pitchFamily="34" charset="0"/>
              </a:rPr>
              <a:t>Möglichkeit, Anforderungen an </a:t>
            </a:r>
            <a:r>
              <a:rPr lang="de-DE" sz="2000" b="0" dirty="0">
                <a:solidFill>
                  <a:schemeClr val="lt2"/>
                </a:solidFill>
                <a:latin typeface="Aptos" panose="020B0004020202020204" pitchFamily="34" charset="0"/>
              </a:rPr>
              <a:t>Produktionsprozesse und -methoden </a:t>
            </a:r>
            <a:r>
              <a:rPr lang="de-DE" sz="2000" b="0" dirty="0">
                <a:solidFill>
                  <a:schemeClr val="dk1"/>
                </a:solidFill>
                <a:latin typeface="Aptos" panose="020B0004020202020204" pitchFamily="34" charset="0"/>
              </a:rPr>
              <a:t>zu stellen</a:t>
            </a:r>
            <a:endParaRPr sz="2000" b="0" dirty="0">
              <a:solidFill>
                <a:schemeClr val="dk1"/>
              </a:solidFill>
              <a:latin typeface="Aptos" panose="020B0004020202020204" pitchFamily="34" charset="0"/>
            </a:endParaRPr>
          </a:p>
          <a:p>
            <a:pPr marL="271462" lvl="0" indent="-246062" algn="l" rtl="0">
              <a:lnSpc>
                <a:spcPct val="100000"/>
              </a:lnSpc>
              <a:spcBef>
                <a:spcPts val="1200"/>
              </a:spcBef>
              <a:spcAft>
                <a:spcPts val="0"/>
              </a:spcAft>
              <a:buSzPts val="2000"/>
              <a:buFont typeface="Arial"/>
              <a:buChar char="•"/>
            </a:pPr>
            <a:r>
              <a:rPr lang="de-DE" sz="2000" b="0" dirty="0">
                <a:solidFill>
                  <a:srgbClr val="3F3F3F"/>
                </a:solidFill>
                <a:latin typeface="Aptos" panose="020B0004020202020204" pitchFamily="34" charset="0"/>
              </a:rPr>
              <a:t>Möglichkeit, die Einhaltung der </a:t>
            </a:r>
            <a:r>
              <a:rPr lang="de-DE" sz="2000" b="0" dirty="0">
                <a:solidFill>
                  <a:schemeClr val="lt2"/>
                </a:solidFill>
                <a:latin typeface="Aptos" panose="020B0004020202020204" pitchFamily="34" charset="0"/>
              </a:rPr>
              <a:t>Kernarbeitsnormen der ILO </a:t>
            </a:r>
            <a:r>
              <a:rPr lang="de-DE" sz="2000" b="0" dirty="0">
                <a:solidFill>
                  <a:srgbClr val="3F3F3F"/>
                </a:solidFill>
                <a:latin typeface="Aptos" panose="020B0004020202020204" pitchFamily="34" charset="0"/>
              </a:rPr>
              <a:t>und die Grundsätze des </a:t>
            </a:r>
            <a:r>
              <a:rPr lang="de-DE" sz="2000" b="0" dirty="0">
                <a:solidFill>
                  <a:schemeClr val="lt2"/>
                </a:solidFill>
                <a:latin typeface="Aptos" panose="020B0004020202020204" pitchFamily="34" charset="0"/>
              </a:rPr>
              <a:t>fairen Handels </a:t>
            </a:r>
            <a:r>
              <a:rPr lang="de-DE" sz="2000" b="0" dirty="0">
                <a:solidFill>
                  <a:schemeClr val="dk1"/>
                </a:solidFill>
                <a:latin typeface="Aptos" panose="020B0004020202020204" pitchFamily="34" charset="0"/>
              </a:rPr>
              <a:t>einzufordern</a:t>
            </a:r>
            <a:endParaRPr sz="2000" b="0" dirty="0">
              <a:solidFill>
                <a:schemeClr val="dk1"/>
              </a:solidFill>
              <a:latin typeface="Aptos" panose="020B0004020202020204" pitchFamily="34" charset="0"/>
            </a:endParaRPr>
          </a:p>
          <a:p>
            <a:pPr marL="271462" lvl="0" indent="-246062" algn="l" rtl="0">
              <a:lnSpc>
                <a:spcPct val="100000"/>
              </a:lnSpc>
              <a:spcBef>
                <a:spcPts val="1200"/>
              </a:spcBef>
              <a:spcAft>
                <a:spcPts val="0"/>
              </a:spcAft>
              <a:buSzPts val="2000"/>
              <a:buFont typeface="Arial"/>
              <a:buChar char="•"/>
            </a:pPr>
            <a:r>
              <a:rPr lang="de-DE" sz="2000" b="0" dirty="0">
                <a:solidFill>
                  <a:schemeClr val="dk1"/>
                </a:solidFill>
                <a:latin typeface="Aptos" panose="020B0004020202020204" pitchFamily="34" charset="0"/>
              </a:rPr>
              <a:t>Erweiterte Nutzung von </a:t>
            </a:r>
            <a:r>
              <a:rPr lang="de-DE" sz="2000" b="0" dirty="0">
                <a:solidFill>
                  <a:schemeClr val="lt2"/>
                </a:solidFill>
                <a:latin typeface="Aptos" panose="020B0004020202020204" pitchFamily="34" charset="0"/>
              </a:rPr>
              <a:t>Umweltmanagementsystemen</a:t>
            </a:r>
            <a:endParaRPr sz="2000" dirty="0">
              <a:latin typeface="Aptos" panose="020B0004020202020204" pitchFamily="34" charset="0"/>
            </a:endParaRPr>
          </a:p>
          <a:p>
            <a:pPr marL="271462" lvl="0" indent="-246062" algn="l" rtl="0">
              <a:lnSpc>
                <a:spcPct val="100000"/>
              </a:lnSpc>
              <a:spcBef>
                <a:spcPts val="1200"/>
              </a:spcBef>
              <a:spcAft>
                <a:spcPts val="0"/>
              </a:spcAft>
              <a:buSzPts val="2000"/>
              <a:buFont typeface="Arial"/>
              <a:buChar char="•"/>
            </a:pPr>
            <a:r>
              <a:rPr lang="de-DE" sz="2000" b="0" dirty="0">
                <a:solidFill>
                  <a:schemeClr val="dk1"/>
                </a:solidFill>
                <a:latin typeface="Aptos" panose="020B0004020202020204" pitchFamily="34" charset="0"/>
              </a:rPr>
              <a:t>Erweiterte Verwendung von </a:t>
            </a:r>
            <a:r>
              <a:rPr lang="de-DE" sz="2000" b="0" dirty="0">
                <a:solidFill>
                  <a:schemeClr val="lt2"/>
                </a:solidFill>
                <a:latin typeface="Aptos" panose="020B0004020202020204" pitchFamily="34" charset="0"/>
              </a:rPr>
              <a:t>Umweltzeichen </a:t>
            </a:r>
            <a:r>
              <a:rPr lang="de-DE" sz="2000" b="0" dirty="0">
                <a:solidFill>
                  <a:schemeClr val="dk1"/>
                </a:solidFill>
                <a:latin typeface="Aptos" panose="020B0004020202020204" pitchFamily="34" charset="0"/>
              </a:rPr>
              <a:t>für Spezifikationen und die Einhaltung von Vorschriften</a:t>
            </a:r>
            <a:endParaRPr sz="2000" dirty="0">
              <a:latin typeface="Aptos" panose="020B0004020202020204" pitchFamily="34" charset="0"/>
            </a:endParaRPr>
          </a:p>
          <a:p>
            <a:pPr marL="271462" lvl="0" indent="-246062" algn="l" rtl="0">
              <a:lnSpc>
                <a:spcPct val="100000"/>
              </a:lnSpc>
              <a:spcBef>
                <a:spcPts val="1200"/>
              </a:spcBef>
              <a:spcAft>
                <a:spcPts val="0"/>
              </a:spcAft>
              <a:buSzPts val="2000"/>
              <a:buFont typeface="Arial"/>
              <a:buChar char="•"/>
            </a:pPr>
            <a:r>
              <a:rPr lang="de-DE" sz="2000" b="0" dirty="0">
                <a:solidFill>
                  <a:schemeClr val="dk1"/>
                </a:solidFill>
                <a:latin typeface="Aptos" panose="020B0004020202020204" pitchFamily="34" charset="0"/>
              </a:rPr>
              <a:t>Berücksichtigung der </a:t>
            </a:r>
            <a:r>
              <a:rPr lang="de-DE" sz="2000" b="0" dirty="0">
                <a:solidFill>
                  <a:schemeClr val="lt2"/>
                </a:solidFill>
                <a:latin typeface="Aptos" panose="020B0004020202020204" pitchFamily="34" charset="0"/>
              </a:rPr>
              <a:t>Lebenszykluskosten</a:t>
            </a:r>
            <a:endParaRPr sz="2000" dirty="0">
              <a:latin typeface="Aptos" panose="020B0004020202020204" pitchFamily="34" charset="0"/>
            </a:endParaRPr>
          </a:p>
          <a:p>
            <a:pPr marL="271462" lvl="0" indent="-246062" algn="l" rtl="0">
              <a:lnSpc>
                <a:spcPct val="100000"/>
              </a:lnSpc>
              <a:spcBef>
                <a:spcPts val="1200"/>
              </a:spcBef>
              <a:spcAft>
                <a:spcPts val="0"/>
              </a:spcAft>
              <a:buSzPts val="2000"/>
              <a:buFont typeface="Arial"/>
              <a:buChar char="•"/>
            </a:pPr>
            <a:r>
              <a:rPr lang="de-DE" sz="2000" b="0" dirty="0">
                <a:solidFill>
                  <a:schemeClr val="dk1"/>
                </a:solidFill>
                <a:latin typeface="Aptos" panose="020B0004020202020204" pitchFamily="34" charset="0"/>
              </a:rPr>
              <a:t>Möglichkeit, Angebote abzulehnen, die nicht </a:t>
            </a:r>
            <a:r>
              <a:rPr lang="de-DE" sz="2000" b="0" dirty="0">
                <a:solidFill>
                  <a:schemeClr val="lt2"/>
                </a:solidFill>
                <a:latin typeface="Aptos" panose="020B0004020202020204" pitchFamily="34" charset="0"/>
              </a:rPr>
              <a:t>den ökologischen und sozialen Anforderungen </a:t>
            </a:r>
            <a:r>
              <a:rPr lang="de-DE" sz="2000" b="0" dirty="0">
                <a:solidFill>
                  <a:schemeClr val="dk1"/>
                </a:solidFill>
                <a:latin typeface="Aptos" panose="020B0004020202020204" pitchFamily="34" charset="0"/>
              </a:rPr>
              <a:t>entsprechen</a:t>
            </a:r>
            <a:r>
              <a:rPr lang="de-DE" sz="2000" b="0" dirty="0">
                <a:solidFill>
                  <a:schemeClr val="lt2"/>
                </a:solidFill>
                <a:latin typeface="Aptos" panose="020B0004020202020204" pitchFamily="34" charset="0"/>
              </a:rPr>
              <a:t> </a:t>
            </a:r>
            <a:endParaRPr sz="2000" b="0" i="0" u="none" strike="noStrike" cap="none" dirty="0">
              <a:solidFill>
                <a:schemeClr val="dk1"/>
              </a:solidFill>
              <a:latin typeface="Aptos" panose="020B0004020202020204" pitchFamily="34" charset="0"/>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5"/>
          <p:cNvSpPr txBox="1">
            <a:spLocks noGrp="1"/>
          </p:cNvSpPr>
          <p:nvPr>
            <p:ph type="title"/>
          </p:nvPr>
        </p:nvSpPr>
        <p:spPr>
          <a:xfrm>
            <a:off x="594360" y="189572"/>
            <a:ext cx="7746752"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EU-Beschaffungsrichtlinien Technische Spezifikationen</a:t>
            </a:r>
            <a:endParaRPr dirty="0">
              <a:latin typeface="Aptos Serif" panose="02020604070405020304" pitchFamily="18" charset="0"/>
              <a:cs typeface="Aptos Serif" panose="02020604070405020304" pitchFamily="18" charset="0"/>
            </a:endParaRPr>
          </a:p>
        </p:txBody>
      </p:sp>
      <p:sp>
        <p:nvSpPr>
          <p:cNvPr id="242" name="Google Shape;242;p45"/>
          <p:cNvSpPr txBox="1">
            <a:spLocks noGrp="1"/>
          </p:cNvSpPr>
          <p:nvPr>
            <p:ph type="body" idx="1"/>
          </p:nvPr>
        </p:nvSpPr>
        <p:spPr>
          <a:xfrm>
            <a:off x="872700" y="2181025"/>
            <a:ext cx="10843800" cy="3540300"/>
          </a:xfrm>
          <a:prstGeom prst="rect">
            <a:avLst/>
          </a:prstGeom>
          <a:noFill/>
          <a:ln>
            <a:noFill/>
          </a:ln>
        </p:spPr>
        <p:txBody>
          <a:bodyPr spcFirstLastPara="1" wrap="square" lIns="91425" tIns="45700" rIns="91425" bIns="45700" anchor="ctr" anchorCtr="0">
            <a:spAutoFit/>
          </a:bodyPr>
          <a:lstStyle/>
          <a:p>
            <a:pPr marL="271463" lvl="0" indent="-271463" algn="l" rtl="0">
              <a:lnSpc>
                <a:spcPct val="100000"/>
              </a:lnSpc>
              <a:spcBef>
                <a:spcPts val="600"/>
              </a:spcBef>
              <a:spcAft>
                <a:spcPts val="0"/>
              </a:spcAft>
              <a:buSzPts val="2400"/>
              <a:buFont typeface="Arial"/>
              <a:buChar char="•"/>
            </a:pPr>
            <a:r>
              <a:rPr lang="de-DE" sz="2000" b="0" dirty="0">
                <a:solidFill>
                  <a:srgbClr val="3F3F3F"/>
                </a:solidFill>
                <a:latin typeface="Aptos" panose="020B0004020202020204" pitchFamily="34" charset="0"/>
              </a:rPr>
              <a:t>Technische Spezifikationen stellen eine detaillierte Beschreibung dar der Anforderungen und Eigenschaften, die ein Produkt, eine Dienstleistung oder eine Bauleistung erfüllen muss, um den Bedürfnissen des öffentlichen Auftraggebers gerecht zu werden.</a:t>
            </a:r>
            <a:endParaRPr sz="2000" dirty="0">
              <a:latin typeface="Aptos" panose="020B0004020202020204" pitchFamily="34" charset="0"/>
            </a:endParaRPr>
          </a:p>
          <a:p>
            <a:pPr marL="271463" lvl="0" indent="-246063" algn="l" rtl="0">
              <a:lnSpc>
                <a:spcPct val="100000"/>
              </a:lnSpc>
              <a:spcBef>
                <a:spcPts val="600"/>
              </a:spcBef>
              <a:spcAft>
                <a:spcPts val="0"/>
              </a:spcAft>
              <a:buSzPts val="2000"/>
              <a:buFont typeface="Arial"/>
              <a:buChar char="•"/>
            </a:pPr>
            <a:r>
              <a:rPr lang="de-DE" sz="2000" b="0" dirty="0">
                <a:solidFill>
                  <a:srgbClr val="3F3F3F"/>
                </a:solidFill>
                <a:latin typeface="Aptos" panose="020B0004020202020204" pitchFamily="34" charset="0"/>
              </a:rPr>
              <a:t>Es handelt sich um Mindestanforderungen, die alle Angebote erfüllen müssen, </a:t>
            </a:r>
            <a:br>
              <a:rPr lang="de-DE" sz="2000" b="0" dirty="0">
                <a:solidFill>
                  <a:srgbClr val="3F3F3F"/>
                </a:solidFill>
                <a:latin typeface="Aptos" panose="020B0004020202020204" pitchFamily="34" charset="0"/>
              </a:rPr>
            </a:br>
            <a:r>
              <a:rPr lang="de-DE" sz="2000" b="0" dirty="0">
                <a:solidFill>
                  <a:srgbClr val="3F3F3F"/>
                </a:solidFill>
                <a:latin typeface="Aptos" panose="020B0004020202020204" pitchFamily="34" charset="0"/>
              </a:rPr>
              <a:t>z. B. „Die Produkte müssen aus ökologischem Landbau stammen“.</a:t>
            </a:r>
            <a:endParaRPr sz="2000" dirty="0">
              <a:latin typeface="Aptos" panose="020B0004020202020204" pitchFamily="34" charset="0"/>
            </a:endParaRPr>
          </a:p>
          <a:p>
            <a:pPr marL="271463" lvl="0" indent="-246063" algn="l" rtl="0">
              <a:lnSpc>
                <a:spcPct val="100000"/>
              </a:lnSpc>
              <a:spcBef>
                <a:spcPts val="600"/>
              </a:spcBef>
              <a:spcAft>
                <a:spcPts val="0"/>
              </a:spcAft>
              <a:buSzPts val="2000"/>
              <a:buFont typeface="Arial"/>
              <a:buChar char="•"/>
            </a:pPr>
            <a:r>
              <a:rPr lang="de-DE" sz="2000" b="0" dirty="0">
                <a:solidFill>
                  <a:srgbClr val="3F3F3F"/>
                </a:solidFill>
                <a:latin typeface="Aptos" panose="020B0004020202020204" pitchFamily="34" charset="0"/>
              </a:rPr>
              <a:t>Angebote, die die technischen Spezifikationen nicht erfüllen, müssen abgelehnt werden.</a:t>
            </a:r>
            <a:endParaRPr sz="2000" dirty="0">
              <a:latin typeface="Aptos" panose="020B0004020202020204" pitchFamily="34" charset="0"/>
            </a:endParaRPr>
          </a:p>
          <a:p>
            <a:pPr marL="271463" lvl="0" indent="-246063" algn="l" rtl="0">
              <a:lnSpc>
                <a:spcPct val="100000"/>
              </a:lnSpc>
              <a:spcBef>
                <a:spcPts val="600"/>
              </a:spcBef>
              <a:spcAft>
                <a:spcPts val="0"/>
              </a:spcAft>
              <a:buSzPts val="2000"/>
              <a:buFont typeface="Arial"/>
              <a:buChar char="•"/>
            </a:pPr>
            <a:r>
              <a:rPr lang="de-DE" sz="2000" b="0" dirty="0">
                <a:solidFill>
                  <a:srgbClr val="3F3F3F"/>
                </a:solidFill>
                <a:latin typeface="Aptos" panose="020B0004020202020204" pitchFamily="34" charset="0"/>
              </a:rPr>
              <a:t>Technische Spezifikationen können auf verschiedene Weise formuliert werden - als leistungsbasierte, gestalterische oder funktionale Spezifikationen. </a:t>
            </a:r>
            <a:endParaRPr sz="2000" dirty="0">
              <a:latin typeface="Aptos" panose="020B0004020202020204" pitchFamily="34" charset="0"/>
            </a:endParaRPr>
          </a:p>
          <a:p>
            <a:pPr marL="271463" lvl="0" indent="-246063" algn="l" rtl="0">
              <a:lnSpc>
                <a:spcPct val="100000"/>
              </a:lnSpc>
              <a:spcBef>
                <a:spcPts val="600"/>
              </a:spcBef>
              <a:spcAft>
                <a:spcPts val="0"/>
              </a:spcAft>
              <a:buSzPts val="2000"/>
              <a:buFont typeface="Arial"/>
              <a:buChar char="•"/>
            </a:pPr>
            <a:r>
              <a:rPr lang="de-DE" sz="2000" b="0" dirty="0">
                <a:solidFill>
                  <a:srgbClr val="3F3F3F"/>
                </a:solidFill>
                <a:latin typeface="Aptos" panose="020B0004020202020204" pitchFamily="34" charset="0"/>
              </a:rPr>
              <a:t>Technische Spezifikationen können sich auf jede Phase des Lebenszyklus beziehen, z. B. auf die Herstellung und die dabei verwendeten Produktionsmethoden.</a:t>
            </a:r>
            <a:endParaRPr sz="2000" dirty="0">
              <a:latin typeface="Aptos" panose="020B00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6"/>
          <p:cNvSpPr txBox="1">
            <a:spLocks noGrp="1"/>
          </p:cNvSpPr>
          <p:nvPr>
            <p:ph type="title"/>
          </p:nvPr>
        </p:nvSpPr>
        <p:spPr>
          <a:xfrm>
            <a:off x="594360" y="189572"/>
            <a:ext cx="7746752"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EU-Beschaffungsrichtlinien Eignungskriterien</a:t>
            </a:r>
            <a:endParaRPr dirty="0">
              <a:latin typeface="Aptos Serif" panose="02020604070405020304" pitchFamily="18" charset="0"/>
              <a:cs typeface="Aptos Serif" panose="02020604070405020304" pitchFamily="18" charset="0"/>
            </a:endParaRPr>
          </a:p>
        </p:txBody>
      </p:sp>
      <p:sp>
        <p:nvSpPr>
          <p:cNvPr id="249" name="Google Shape;249;p46"/>
          <p:cNvSpPr txBox="1">
            <a:spLocks noGrp="1"/>
          </p:cNvSpPr>
          <p:nvPr>
            <p:ph type="body" idx="1"/>
          </p:nvPr>
        </p:nvSpPr>
        <p:spPr>
          <a:xfrm>
            <a:off x="594348" y="2440858"/>
            <a:ext cx="10370400" cy="3477835"/>
          </a:xfrm>
          <a:prstGeom prst="rect">
            <a:avLst/>
          </a:prstGeom>
          <a:noFill/>
          <a:ln>
            <a:noFill/>
          </a:ln>
        </p:spPr>
        <p:txBody>
          <a:bodyPr spcFirstLastPara="1" wrap="square" lIns="91425" tIns="45700" rIns="91425" bIns="45700" anchor="ctr" anchorCtr="0">
            <a:spAutoFit/>
          </a:bodyPr>
          <a:lstStyle/>
          <a:p>
            <a:pPr marL="271463" lvl="0" indent="-246063" algn="l" rtl="0">
              <a:lnSpc>
                <a:spcPct val="100000"/>
              </a:lnSpc>
              <a:spcBef>
                <a:spcPts val="1200"/>
              </a:spcBef>
              <a:spcAft>
                <a:spcPts val="0"/>
              </a:spcAft>
              <a:buSzPts val="2000"/>
              <a:buFont typeface="Arial"/>
              <a:buChar char="•"/>
            </a:pPr>
            <a:r>
              <a:rPr lang="de-DE" sz="2000" b="0" dirty="0">
                <a:solidFill>
                  <a:srgbClr val="3F3F3F"/>
                </a:solidFill>
                <a:latin typeface="Aptos" panose="020B0004020202020204" pitchFamily="34" charset="0"/>
              </a:rPr>
              <a:t>Ausschlussgründe für Bieter beziehen sich auf schwerwiegende Verstöße oder Probleme in der Vergangenheit, wie z. B. Gesetzesverstöße oder die Nichtzahlung von Steuern oder Sozialversicherungsbeiträgen.</a:t>
            </a:r>
            <a:endParaRPr sz="2000" dirty="0">
              <a:latin typeface="Aptos" panose="020B0004020202020204" pitchFamily="34" charset="0"/>
            </a:endParaRPr>
          </a:p>
          <a:p>
            <a:pPr marL="271463" lvl="0" indent="-246063" algn="l" rtl="0">
              <a:lnSpc>
                <a:spcPct val="100000"/>
              </a:lnSpc>
              <a:spcBef>
                <a:spcPts val="1200"/>
              </a:spcBef>
              <a:spcAft>
                <a:spcPts val="0"/>
              </a:spcAft>
              <a:buSzPts val="2000"/>
              <a:buFont typeface="Arial"/>
              <a:buChar char="•"/>
            </a:pPr>
            <a:r>
              <a:rPr lang="de-DE" sz="2000" b="0" dirty="0">
                <a:solidFill>
                  <a:srgbClr val="3F3F3F"/>
                </a:solidFill>
                <a:latin typeface="Aptos" panose="020B0004020202020204" pitchFamily="34" charset="0"/>
              </a:rPr>
              <a:t>Sie können sich beispielsweise auf die Nichteinhaltung von geltenden Umweltgesetzen beziehen.</a:t>
            </a:r>
            <a:endParaRPr sz="2000" dirty="0">
              <a:latin typeface="Aptos" panose="020B0004020202020204" pitchFamily="34" charset="0"/>
            </a:endParaRPr>
          </a:p>
          <a:p>
            <a:pPr marL="271463" lvl="0" indent="-246063" algn="l" rtl="0">
              <a:lnSpc>
                <a:spcPct val="100000"/>
              </a:lnSpc>
              <a:spcBef>
                <a:spcPts val="1200"/>
              </a:spcBef>
              <a:spcAft>
                <a:spcPts val="0"/>
              </a:spcAft>
              <a:buSzPts val="2000"/>
              <a:buFont typeface="Arial"/>
              <a:buChar char="•"/>
            </a:pPr>
            <a:r>
              <a:rPr lang="de-DE" sz="2000" b="0" dirty="0">
                <a:solidFill>
                  <a:srgbClr val="3F3F3F"/>
                </a:solidFill>
                <a:latin typeface="Aptos" panose="020B0004020202020204" pitchFamily="34" charset="0"/>
              </a:rPr>
              <a:t>Anhand von Eignungskriterien kann festgestellt werden, welche Unternehmen über die technische und fachliche Leistungsfähigkeit zur Ausführung eines Auftrags verfügen.</a:t>
            </a:r>
            <a:endParaRPr sz="2000" dirty="0">
              <a:latin typeface="Aptos" panose="020B0004020202020204" pitchFamily="34" charset="0"/>
            </a:endParaRPr>
          </a:p>
          <a:p>
            <a:pPr marL="271463" lvl="0" indent="-246063" algn="l" rtl="0">
              <a:lnSpc>
                <a:spcPct val="100000"/>
              </a:lnSpc>
              <a:spcBef>
                <a:spcPts val="1200"/>
              </a:spcBef>
              <a:spcAft>
                <a:spcPts val="0"/>
              </a:spcAft>
              <a:buSzPts val="2000"/>
              <a:buFont typeface="Arial"/>
              <a:buChar char="•"/>
            </a:pPr>
            <a:r>
              <a:rPr lang="de-DE" sz="2000" b="0" dirty="0">
                <a:solidFill>
                  <a:srgbClr val="3F3F3F"/>
                </a:solidFill>
                <a:latin typeface="Aptos" panose="020B0004020202020204" pitchFamily="34" charset="0"/>
              </a:rPr>
              <a:t>Eignungskriterien müssen verhältnismäßig sein und vorab, in der Ausschreibung, festgelegt sein.</a:t>
            </a:r>
            <a:endParaRPr sz="2000" dirty="0">
              <a:latin typeface="Aptos" panose="020B00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7"/>
          <p:cNvSpPr txBox="1">
            <a:spLocks noGrp="1"/>
          </p:cNvSpPr>
          <p:nvPr>
            <p:ph type="title"/>
          </p:nvPr>
        </p:nvSpPr>
        <p:spPr>
          <a:xfrm>
            <a:off x="594360" y="189572"/>
            <a:ext cx="7746752"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EU-Beschaffungsrichtlinien Zuschlagskriterien</a:t>
            </a:r>
            <a:endParaRPr dirty="0">
              <a:latin typeface="Aptos Serif" panose="02020604070405020304" pitchFamily="18" charset="0"/>
              <a:cs typeface="Aptos Serif" panose="02020604070405020304" pitchFamily="18" charset="0"/>
            </a:endParaRPr>
          </a:p>
        </p:txBody>
      </p:sp>
      <p:sp>
        <p:nvSpPr>
          <p:cNvPr id="256" name="Google Shape;256;p47"/>
          <p:cNvSpPr txBox="1">
            <a:spLocks noGrp="1"/>
          </p:cNvSpPr>
          <p:nvPr>
            <p:ph type="body" idx="1"/>
          </p:nvPr>
        </p:nvSpPr>
        <p:spPr>
          <a:xfrm>
            <a:off x="594348" y="2697000"/>
            <a:ext cx="10678500" cy="3047700"/>
          </a:xfrm>
          <a:prstGeom prst="rect">
            <a:avLst/>
          </a:prstGeom>
          <a:noFill/>
          <a:ln>
            <a:noFill/>
          </a:ln>
        </p:spPr>
        <p:txBody>
          <a:bodyPr spcFirstLastPara="1" wrap="square" lIns="91425" tIns="45700" rIns="91425" bIns="45700" anchor="ctr" anchorCtr="0">
            <a:spAutoFit/>
          </a:bodyPr>
          <a:lstStyle/>
          <a:p>
            <a:pPr marL="271463" lvl="0" indent="-271463" algn="l" rtl="0">
              <a:lnSpc>
                <a:spcPct val="100000"/>
              </a:lnSpc>
              <a:spcBef>
                <a:spcPts val="1200"/>
              </a:spcBef>
              <a:spcAft>
                <a:spcPts val="0"/>
              </a:spcAft>
              <a:buSzPts val="2400"/>
              <a:buFont typeface="Arial"/>
              <a:buChar char="•"/>
            </a:pPr>
            <a:r>
              <a:rPr lang="de-DE" sz="2000" b="0" dirty="0">
                <a:solidFill>
                  <a:srgbClr val="3F3F3F"/>
                </a:solidFill>
                <a:latin typeface="Aptos" panose="020B0004020202020204" pitchFamily="34" charset="0"/>
              </a:rPr>
              <a:t>Aufträge werden auf der Grundlage des „wirtschaftlich günstigsten Angebots“ (Most </a:t>
            </a:r>
            <a:r>
              <a:rPr lang="de-DE" sz="2000" b="0" dirty="0" err="1">
                <a:solidFill>
                  <a:srgbClr val="3F3F3F"/>
                </a:solidFill>
                <a:latin typeface="Aptos" panose="020B0004020202020204" pitchFamily="34" charset="0"/>
              </a:rPr>
              <a:t>Economically</a:t>
            </a:r>
            <a:r>
              <a:rPr lang="de-DE" sz="2000" b="0" dirty="0">
                <a:solidFill>
                  <a:srgbClr val="3F3F3F"/>
                </a:solidFill>
                <a:latin typeface="Aptos" panose="020B0004020202020204" pitchFamily="34" charset="0"/>
              </a:rPr>
              <a:t> </a:t>
            </a:r>
            <a:r>
              <a:rPr lang="de-DE" sz="2000" b="0" dirty="0" err="1">
                <a:solidFill>
                  <a:srgbClr val="3F3F3F"/>
                </a:solidFill>
                <a:latin typeface="Aptos" panose="020B0004020202020204" pitchFamily="34" charset="0"/>
              </a:rPr>
              <a:t>Advantageous</a:t>
            </a:r>
            <a:r>
              <a:rPr lang="de-DE" sz="2000" b="0" dirty="0">
                <a:solidFill>
                  <a:srgbClr val="3F3F3F"/>
                </a:solidFill>
                <a:latin typeface="Aptos" panose="020B0004020202020204" pitchFamily="34" charset="0"/>
              </a:rPr>
              <a:t> Tender, MEAT) vergeben.</a:t>
            </a:r>
            <a:endParaRPr dirty="0">
              <a:latin typeface="Aptos" panose="020B0004020202020204" pitchFamily="34" charset="0"/>
            </a:endParaRPr>
          </a:p>
          <a:p>
            <a:pPr marL="271463" lvl="0" indent="-271463" algn="l" rtl="0">
              <a:lnSpc>
                <a:spcPct val="100000"/>
              </a:lnSpc>
              <a:spcBef>
                <a:spcPts val="1200"/>
              </a:spcBef>
              <a:spcAft>
                <a:spcPts val="0"/>
              </a:spcAft>
              <a:buSzPts val="2400"/>
              <a:buFont typeface="Arial"/>
              <a:buChar char="•"/>
            </a:pPr>
            <a:r>
              <a:rPr lang="de-DE" sz="2000" b="0" dirty="0">
                <a:solidFill>
                  <a:srgbClr val="3F3F3F"/>
                </a:solidFill>
                <a:latin typeface="Aptos" panose="020B0004020202020204" pitchFamily="34" charset="0"/>
              </a:rPr>
              <a:t>Dies ermöglicht es dem öffentlichen Auftraggeber, eine Kombination aus Kosten- und Qualitätskriterien festzulegen, einschließlich Nachhaltigkeitsmerkmalen, sofern diese mit dem Auftragsgegenstand in Zusammenhang stehen.</a:t>
            </a:r>
            <a:endParaRPr dirty="0">
              <a:latin typeface="Aptos" panose="020B0004020202020204" pitchFamily="34" charset="0"/>
            </a:endParaRPr>
          </a:p>
          <a:p>
            <a:pPr marL="271463" lvl="0" indent="-271463" algn="l" rtl="0">
              <a:lnSpc>
                <a:spcPct val="100000"/>
              </a:lnSpc>
              <a:spcBef>
                <a:spcPts val="1200"/>
              </a:spcBef>
              <a:spcAft>
                <a:spcPts val="0"/>
              </a:spcAft>
              <a:buSzPts val="2400"/>
              <a:buFont typeface="Arial"/>
              <a:buChar char="•"/>
            </a:pPr>
            <a:r>
              <a:rPr lang="de-DE" sz="2000" b="0" dirty="0">
                <a:solidFill>
                  <a:srgbClr val="3F3F3F"/>
                </a:solidFill>
                <a:latin typeface="Aptos" panose="020B0004020202020204" pitchFamily="34" charset="0"/>
              </a:rPr>
              <a:t>Es kann eine Lebenszykluskostenrechnung (LCC) angewendet werden, einschließlich der Kosten, die auf externe Umwelteffekte zurückzuführen sind (z. B. Kosten für Treibhausgas-Emissionen).</a:t>
            </a:r>
            <a:endParaRPr dirty="0">
              <a:latin typeface="Aptos" panose="020B00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6"/>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solidFill>
                  <a:schemeClr val="dk1"/>
                </a:solidFill>
                <a:latin typeface="Aptos Serif" panose="02020604070405020304" pitchFamily="18" charset="0"/>
                <a:ea typeface="Arial"/>
                <a:cs typeface="Aptos Serif" panose="02020604070405020304" pitchFamily="18" charset="0"/>
                <a:sym typeface="Arial"/>
              </a:rPr>
              <a:t>Agenda</a:t>
            </a:r>
            <a:endParaRPr dirty="0">
              <a:latin typeface="Aptos Serif" panose="02020604070405020304" pitchFamily="18" charset="0"/>
              <a:cs typeface="Aptos Serif" panose="02020604070405020304" pitchFamily="18" charset="0"/>
            </a:endParaRPr>
          </a:p>
        </p:txBody>
      </p:sp>
      <p:sp>
        <p:nvSpPr>
          <p:cNvPr id="112" name="Google Shape;112;p6"/>
          <p:cNvSpPr txBox="1">
            <a:spLocks noGrp="1"/>
          </p:cNvSpPr>
          <p:nvPr>
            <p:ph type="body" idx="1"/>
          </p:nvPr>
        </p:nvSpPr>
        <p:spPr>
          <a:xfrm>
            <a:off x="594347" y="2281925"/>
            <a:ext cx="8787600" cy="3708600"/>
          </a:xfrm>
          <a:prstGeom prst="rect">
            <a:avLst/>
          </a:prstGeom>
          <a:noFill/>
          <a:ln>
            <a:noFill/>
          </a:ln>
        </p:spPr>
        <p:txBody>
          <a:bodyPr spcFirstLastPara="1" wrap="square" lIns="0" tIns="228600" rIns="0" bIns="0" anchor="t" anchorCtr="0">
            <a:normAutofit fontScale="92500" lnSpcReduction="10000"/>
          </a:bodyPr>
          <a:lstStyle/>
          <a:p>
            <a:pPr marL="457200" lvl="0" indent="-381000" algn="l" rtl="0">
              <a:lnSpc>
                <a:spcPct val="115000"/>
              </a:lnSpc>
              <a:spcBef>
                <a:spcPts val="1600"/>
              </a:spcBef>
              <a:spcAft>
                <a:spcPts val="0"/>
              </a:spcAft>
              <a:buSzPts val="2400"/>
              <a:buAutoNum type="arabicPeriod"/>
            </a:pPr>
            <a:r>
              <a:rPr lang="de-DE" dirty="0">
                <a:latin typeface="Aptos" panose="020B0004020202020204" pitchFamily="34" charset="0"/>
              </a:rPr>
              <a:t>Grundlagen der nachhaltigen Beschaffung</a:t>
            </a:r>
            <a:endParaRPr dirty="0">
              <a:latin typeface="Aptos" panose="020B0004020202020204" pitchFamily="34" charset="0"/>
            </a:endParaRPr>
          </a:p>
          <a:p>
            <a:pPr marL="457200" lvl="0" indent="-381000" algn="l" rtl="0">
              <a:lnSpc>
                <a:spcPct val="115000"/>
              </a:lnSpc>
              <a:spcBef>
                <a:spcPts val="1600"/>
              </a:spcBef>
              <a:spcAft>
                <a:spcPts val="0"/>
              </a:spcAft>
              <a:buSzPts val="2400"/>
              <a:buFont typeface="Arial"/>
              <a:buAutoNum type="arabicPeriod"/>
            </a:pPr>
            <a:r>
              <a:rPr lang="de-DE" dirty="0">
                <a:latin typeface="Aptos" panose="020B0004020202020204" pitchFamily="34" charset="0"/>
                <a:sym typeface="Arial"/>
              </a:rPr>
              <a:t>Ein</a:t>
            </a:r>
            <a:r>
              <a:rPr lang="de-DE" dirty="0">
                <a:latin typeface="Aptos" panose="020B0004020202020204" pitchFamily="34" charset="0"/>
              </a:rPr>
              <a:t>leitung</a:t>
            </a:r>
            <a:endParaRPr dirty="0">
              <a:latin typeface="Aptos" panose="020B0004020202020204" pitchFamily="34" charset="0"/>
              <a:sym typeface="Arial"/>
            </a:endParaRPr>
          </a:p>
          <a:p>
            <a:pPr marL="457200" lvl="0" indent="-381000" algn="l" rtl="0">
              <a:lnSpc>
                <a:spcPct val="115000"/>
              </a:lnSpc>
              <a:spcBef>
                <a:spcPts val="1600"/>
              </a:spcBef>
              <a:spcAft>
                <a:spcPts val="0"/>
              </a:spcAft>
              <a:buSzPts val="2400"/>
              <a:buFont typeface="Arial"/>
              <a:buAutoNum type="arabicPeriod"/>
            </a:pPr>
            <a:r>
              <a:rPr lang="de-DE" dirty="0">
                <a:latin typeface="Aptos" panose="020B0004020202020204" pitchFamily="34" charset="0"/>
                <a:sym typeface="Arial"/>
              </a:rPr>
              <a:t>Wichtige Rechtsinstrumente auf EU-Ebene</a:t>
            </a:r>
            <a:endParaRPr dirty="0">
              <a:latin typeface="Aptos" panose="020B0004020202020204" pitchFamily="34" charset="0"/>
              <a:sym typeface="Arial"/>
            </a:endParaRPr>
          </a:p>
          <a:p>
            <a:pPr marL="457200" lvl="0" indent="-381000" algn="l" rtl="0">
              <a:lnSpc>
                <a:spcPct val="115000"/>
              </a:lnSpc>
              <a:spcBef>
                <a:spcPts val="1600"/>
              </a:spcBef>
              <a:spcAft>
                <a:spcPts val="0"/>
              </a:spcAft>
              <a:buSzPts val="2400"/>
              <a:buFont typeface="Arial"/>
              <a:buAutoNum type="arabicPeriod"/>
            </a:pPr>
            <a:r>
              <a:rPr lang="de-DE" dirty="0">
                <a:latin typeface="Aptos" panose="020B0004020202020204" pitchFamily="34" charset="0"/>
                <a:sym typeface="Arial"/>
              </a:rPr>
              <a:t>Integration von Nachhaltigkeit in die Beschaffung </a:t>
            </a:r>
            <a:endParaRPr dirty="0">
              <a:latin typeface="Aptos" panose="020B0004020202020204" pitchFamily="34" charset="0"/>
            </a:endParaRPr>
          </a:p>
          <a:p>
            <a:pPr marL="457200" lvl="0" indent="-381000" algn="l" rtl="0">
              <a:lnSpc>
                <a:spcPct val="115000"/>
              </a:lnSpc>
              <a:spcBef>
                <a:spcPts val="1600"/>
              </a:spcBef>
              <a:spcAft>
                <a:spcPts val="0"/>
              </a:spcAft>
              <a:buSzPts val="2400"/>
              <a:buFont typeface="Arial"/>
              <a:buAutoNum type="arabicPeriod"/>
            </a:pPr>
            <a:r>
              <a:rPr lang="de-DE" dirty="0">
                <a:latin typeface="Aptos" panose="020B0004020202020204" pitchFamily="34" charset="0"/>
                <a:sym typeface="Arial"/>
              </a:rPr>
              <a:t>Praktische Übung</a:t>
            </a:r>
            <a:endParaRPr dirty="0">
              <a:latin typeface="Aptos" panose="020B0004020202020204" pitchFamily="34" charset="0"/>
            </a:endParaRPr>
          </a:p>
          <a:p>
            <a:pPr marL="457200" lvl="0" indent="-381000" algn="l" rtl="0">
              <a:lnSpc>
                <a:spcPct val="115000"/>
              </a:lnSpc>
              <a:spcBef>
                <a:spcPts val="1600"/>
              </a:spcBef>
              <a:spcAft>
                <a:spcPts val="0"/>
              </a:spcAft>
              <a:buSzPts val="2400"/>
              <a:buFont typeface="Arial"/>
              <a:buAutoNum type="arabicPeriod"/>
            </a:pPr>
            <a:r>
              <a:rPr lang="de-DE" dirty="0">
                <a:latin typeface="Aptos" panose="020B0004020202020204" pitchFamily="34" charset="0"/>
              </a:rPr>
              <a:t>Zusammenfassung</a:t>
            </a:r>
            <a:endParaRPr dirty="0">
              <a:latin typeface="Aptos" panose="020B0004020202020204" pitchFamily="34" charset="0"/>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48"/>
          <p:cNvSpPr txBox="1">
            <a:spLocks noGrp="1"/>
          </p:cNvSpPr>
          <p:nvPr>
            <p:ph type="title"/>
          </p:nvPr>
        </p:nvSpPr>
        <p:spPr>
          <a:xfrm>
            <a:off x="594359" y="189572"/>
            <a:ext cx="8683455"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EU-Beschaffungsrichtlinien </a:t>
            </a:r>
            <a:r>
              <a:rPr lang="de-DE" dirty="0">
                <a:latin typeface="Aptos Serif" panose="02020604070405020304" pitchFamily="18" charset="0"/>
                <a:cs typeface="Aptos Serif" panose="02020604070405020304" pitchFamily="18" charset="0"/>
              </a:rPr>
              <a:t>Auftragsausführung</a:t>
            </a:r>
            <a:endParaRPr dirty="0">
              <a:latin typeface="Aptos Serif" panose="02020604070405020304" pitchFamily="18" charset="0"/>
              <a:cs typeface="Aptos Serif" panose="02020604070405020304" pitchFamily="18" charset="0"/>
            </a:endParaRPr>
          </a:p>
        </p:txBody>
      </p:sp>
      <p:sp>
        <p:nvSpPr>
          <p:cNvPr id="263" name="Google Shape;263;p48"/>
          <p:cNvSpPr txBox="1">
            <a:spLocks noGrp="1"/>
          </p:cNvSpPr>
          <p:nvPr>
            <p:ph type="body" idx="1"/>
          </p:nvPr>
        </p:nvSpPr>
        <p:spPr>
          <a:xfrm>
            <a:off x="594360" y="2414296"/>
            <a:ext cx="8973300" cy="3364983"/>
          </a:xfrm>
          <a:prstGeom prst="rect">
            <a:avLst/>
          </a:prstGeom>
          <a:noFill/>
          <a:ln>
            <a:noFill/>
          </a:ln>
        </p:spPr>
        <p:txBody>
          <a:bodyPr spcFirstLastPara="1" wrap="square" lIns="91425" tIns="45700" rIns="91425" bIns="45700" anchor="ctr" anchorCtr="0">
            <a:spAutoFit/>
          </a:bodyPr>
          <a:lstStyle/>
          <a:p>
            <a:pPr marL="271463" lvl="0" indent="-271463" algn="l" rtl="0">
              <a:lnSpc>
                <a:spcPct val="80000"/>
              </a:lnSpc>
              <a:spcBef>
                <a:spcPts val="2200"/>
              </a:spcBef>
              <a:spcAft>
                <a:spcPts val="0"/>
              </a:spcAft>
              <a:buSzPts val="2400"/>
              <a:buFont typeface="Arial"/>
              <a:buChar char="•"/>
            </a:pPr>
            <a:r>
              <a:rPr lang="de-DE" sz="2000" b="0" dirty="0">
                <a:solidFill>
                  <a:srgbClr val="3F3F3F"/>
                </a:solidFill>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Die Vertragsbedingungen können Nachhaltigkeitsaspekte enthalten, beispielsweise: </a:t>
            </a:r>
            <a:endParaRPr dirty="0">
              <a:latin typeface="Aptos" panose="020B0004020202020204" pitchFamily="34" charset="0"/>
            </a:endParaRPr>
          </a:p>
          <a:p>
            <a:pPr marL="728663" lvl="1" indent="-271463" algn="l" rtl="0">
              <a:lnSpc>
                <a:spcPct val="90000"/>
              </a:lnSpc>
              <a:spcBef>
                <a:spcPts val="1200"/>
              </a:spcBef>
              <a:spcAft>
                <a:spcPts val="0"/>
              </a:spcAft>
              <a:buSzPts val="2000"/>
              <a:buFont typeface="Arial"/>
              <a:buChar char="•"/>
            </a:pPr>
            <a:r>
              <a:rPr lang="de-DE" sz="1600" b="0" dirty="0">
                <a:solidFill>
                  <a:srgbClr val="3F3F3F"/>
                </a:solidFill>
                <a:latin typeface="Aptos" panose="020B0004020202020204" pitchFamily="34" charset="0"/>
              </a:rPr>
              <a:t>Festlegung, dass </a:t>
            </a:r>
            <a:r>
              <a:rPr lang="de-DE" sz="1600" dirty="0">
                <a:latin typeface="Aptos" panose="020B0004020202020204" pitchFamily="34" charset="0"/>
              </a:rPr>
              <a:t>die während der Vertragslaufzeit verwendeten Produkte in Übereinstimmung mit den Kernarbeitsnormen der ILO hergestellt worden sein müssen</a:t>
            </a:r>
            <a:endParaRPr dirty="0">
              <a:latin typeface="Aptos" panose="020B0004020202020204" pitchFamily="34" charset="0"/>
            </a:endParaRPr>
          </a:p>
          <a:p>
            <a:pPr marL="728663" lvl="1" indent="-271463" algn="l" rtl="0">
              <a:lnSpc>
                <a:spcPct val="90000"/>
              </a:lnSpc>
              <a:spcBef>
                <a:spcPts val="1200"/>
              </a:spcBef>
              <a:spcAft>
                <a:spcPts val="0"/>
              </a:spcAft>
              <a:buSzPts val="2000"/>
              <a:buFont typeface="Arial"/>
              <a:buChar char="•"/>
            </a:pPr>
            <a:r>
              <a:rPr lang="de-DE" sz="1600" b="0" dirty="0">
                <a:solidFill>
                  <a:srgbClr val="3F3F3F"/>
                </a:solidFill>
                <a:latin typeface="Aptos" panose="020B0004020202020204" pitchFamily="34" charset="0"/>
              </a:rPr>
              <a:t>Regelung der Verpackung und Lieferung von Produkten</a:t>
            </a:r>
            <a:endParaRPr dirty="0">
              <a:latin typeface="Aptos" panose="020B0004020202020204" pitchFamily="34" charset="0"/>
            </a:endParaRPr>
          </a:p>
          <a:p>
            <a:pPr marL="728663" lvl="1" indent="-271463" algn="l" rtl="0">
              <a:lnSpc>
                <a:spcPct val="90000"/>
              </a:lnSpc>
              <a:spcBef>
                <a:spcPts val="1200"/>
              </a:spcBef>
              <a:spcAft>
                <a:spcPts val="0"/>
              </a:spcAft>
              <a:buSzPts val="2000"/>
              <a:buFont typeface="Arial"/>
              <a:buChar char="•"/>
            </a:pPr>
            <a:r>
              <a:rPr lang="de-DE" sz="1600" dirty="0">
                <a:latin typeface="Aptos" panose="020B0004020202020204" pitchFamily="34" charset="0"/>
              </a:rPr>
              <a:t>Festlegung i</a:t>
            </a:r>
            <a:r>
              <a:rPr lang="de-DE" sz="1600" b="0" dirty="0">
                <a:solidFill>
                  <a:srgbClr val="3F3F3F"/>
                </a:solidFill>
                <a:latin typeface="Aptos" panose="020B0004020202020204" pitchFamily="34" charset="0"/>
              </a:rPr>
              <a:t>n einem Dienstleistungsvertrag (z. B. Catering), dass ein Min</a:t>
            </a:r>
            <a:r>
              <a:rPr lang="de-DE" sz="1600" dirty="0">
                <a:latin typeface="Aptos" panose="020B0004020202020204" pitchFamily="34" charset="0"/>
              </a:rPr>
              <a:t>destanteil der verwendeten Lebensmittel aus fairem Handel und/oder biologischem Anbau stammen</a:t>
            </a:r>
            <a:endParaRPr sz="1600" b="0" dirty="0">
              <a:solidFill>
                <a:srgbClr val="3F3F3F"/>
              </a:solidFill>
              <a:latin typeface="Aptos" panose="020B0004020202020204" pitchFamily="34" charset="0"/>
            </a:endParaRPr>
          </a:p>
          <a:p>
            <a:pPr marL="271463" lvl="0" indent="-271463" algn="l" rtl="0">
              <a:lnSpc>
                <a:spcPct val="80000"/>
              </a:lnSpc>
              <a:spcBef>
                <a:spcPts val="2800"/>
              </a:spcBef>
              <a:spcAft>
                <a:spcPts val="600"/>
              </a:spcAft>
              <a:buSzPts val="2400"/>
              <a:buFont typeface="Arial"/>
              <a:buChar char="•"/>
            </a:pPr>
            <a:r>
              <a:rPr lang="de-DE" sz="2000" b="0" dirty="0">
                <a:solidFill>
                  <a:srgbClr val="3F3F3F"/>
                </a:solidFill>
                <a:latin typeface="Aptos" panose="020B0004020202020204" pitchFamily="34" charset="0"/>
              </a:rPr>
              <a:t>Die Vertragsbedingungen müssen sich auf den Vertragsgegenstand beziehen und im Voraus bekannt gegeben werden.</a:t>
            </a:r>
            <a:endParaRPr dirty="0">
              <a:latin typeface="Aptos" panose="020B00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9"/>
          <p:cNvSpPr txBox="1">
            <a:spLocks noGrp="1"/>
          </p:cNvSpPr>
          <p:nvPr>
            <p:ph type="title"/>
          </p:nvPr>
        </p:nvSpPr>
        <p:spPr>
          <a:xfrm>
            <a:off x="594359" y="189572"/>
            <a:ext cx="8683455"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Verbindung zum Vertragsgegenstand</a:t>
            </a:r>
            <a:endParaRPr dirty="0">
              <a:latin typeface="Aptos Serif" panose="02020604070405020304" pitchFamily="18" charset="0"/>
              <a:cs typeface="Aptos Serif" panose="02020604070405020304" pitchFamily="18" charset="0"/>
            </a:endParaRPr>
          </a:p>
        </p:txBody>
      </p:sp>
      <p:sp>
        <p:nvSpPr>
          <p:cNvPr id="270" name="Google Shape;270;p49"/>
          <p:cNvSpPr txBox="1">
            <a:spLocks noGrp="1"/>
          </p:cNvSpPr>
          <p:nvPr>
            <p:ph type="body" idx="1"/>
          </p:nvPr>
        </p:nvSpPr>
        <p:spPr>
          <a:xfrm>
            <a:off x="594359" y="2598063"/>
            <a:ext cx="8973300" cy="2769949"/>
          </a:xfrm>
          <a:prstGeom prst="rect">
            <a:avLst/>
          </a:prstGeom>
          <a:noFill/>
          <a:ln>
            <a:noFill/>
          </a:ln>
        </p:spPr>
        <p:txBody>
          <a:bodyPr spcFirstLastPara="1" wrap="square" lIns="91425" tIns="45700" rIns="91425" bIns="45700" anchor="ctr" anchorCtr="0">
            <a:spAutoFit/>
          </a:bodyPr>
          <a:lstStyle/>
          <a:p>
            <a:pPr marL="230399" lvl="0" indent="0" algn="l" rtl="0">
              <a:lnSpc>
                <a:spcPct val="90000"/>
              </a:lnSpc>
              <a:spcBef>
                <a:spcPts val="1800"/>
              </a:spcBef>
              <a:spcAft>
                <a:spcPts val="0"/>
              </a:spcAft>
              <a:buClr>
                <a:srgbClr val="3F3F3F"/>
              </a:buClr>
              <a:buSzPts val="2000"/>
              <a:buNone/>
            </a:pPr>
            <a:r>
              <a:rPr lang="de-DE" sz="2000" b="0" dirty="0">
                <a:solidFill>
                  <a:srgbClr val="3F3F3F"/>
                </a:solidFill>
                <a:latin typeface="Aptos" panose="020B0004020202020204" pitchFamily="34" charset="0"/>
              </a:rPr>
              <a:t>Eignungskriterien, technische Spezifikationen, Zuschlagskriterien und Vertragsbedingungen müssen alle mit dem Vertragsgegenstand verknüpft sein und dürfen nicht die allgemeinen Geschäftspraktiken des bietenden Unternehmens betreffen.</a:t>
            </a:r>
            <a:endParaRPr sz="2000" b="0" dirty="0">
              <a:solidFill>
                <a:srgbClr val="3F3F3F"/>
              </a:solidFill>
              <a:latin typeface="Aptos" panose="020B0004020202020204" pitchFamily="34" charset="0"/>
            </a:endParaRPr>
          </a:p>
          <a:p>
            <a:pPr marL="230399" lvl="0" indent="0" algn="l" rtl="0">
              <a:lnSpc>
                <a:spcPct val="90000"/>
              </a:lnSpc>
              <a:spcBef>
                <a:spcPts val="1800"/>
              </a:spcBef>
              <a:spcAft>
                <a:spcPts val="0"/>
              </a:spcAft>
              <a:buClr>
                <a:srgbClr val="3F3F3F"/>
              </a:buClr>
              <a:buSzPts val="2000"/>
              <a:buNone/>
            </a:pPr>
            <a:r>
              <a:rPr lang="de-DE" sz="2000" b="0" dirty="0">
                <a:solidFill>
                  <a:srgbClr val="3F3F3F"/>
                </a:solidFill>
                <a:latin typeface="Aptos" panose="020B0004020202020204" pitchFamily="34" charset="0"/>
              </a:rPr>
              <a:t>So kann etwa vorgeschrieben werden, dass bei der Leistungserbringung Reinigungsmittel mit Umweltzeichen zu verwenden sind; unzulässig wäre hingegen die Vorgabe, dass das Unternehmen generell in seinem Betrieb ausschließlich solche Produkte einsetzen muss.</a:t>
            </a:r>
            <a:endParaRPr dirty="0">
              <a:latin typeface="Aptos" panose="020B00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50"/>
          <p:cNvSpPr txBox="1">
            <a:spLocks noGrp="1"/>
          </p:cNvSpPr>
          <p:nvPr>
            <p:ph type="title"/>
          </p:nvPr>
        </p:nvSpPr>
        <p:spPr>
          <a:xfrm>
            <a:off x="594359" y="189572"/>
            <a:ext cx="8683455"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Beispiele – Kriterien</a:t>
            </a:r>
            <a:endParaRPr dirty="0">
              <a:latin typeface="Aptos Serif" panose="02020604070405020304" pitchFamily="18" charset="0"/>
              <a:cs typeface="Aptos Serif" panose="02020604070405020304" pitchFamily="18" charset="0"/>
            </a:endParaRPr>
          </a:p>
        </p:txBody>
      </p:sp>
      <p:sp>
        <p:nvSpPr>
          <p:cNvPr id="277" name="Google Shape;277;p50"/>
          <p:cNvSpPr txBox="1">
            <a:spLocks noGrp="1"/>
          </p:cNvSpPr>
          <p:nvPr>
            <p:ph type="body" idx="1"/>
          </p:nvPr>
        </p:nvSpPr>
        <p:spPr>
          <a:xfrm>
            <a:off x="594349" y="2521774"/>
            <a:ext cx="11371800" cy="3498353"/>
          </a:xfrm>
          <a:prstGeom prst="rect">
            <a:avLst/>
          </a:prstGeom>
          <a:noFill/>
          <a:ln>
            <a:noFill/>
          </a:ln>
        </p:spPr>
        <p:txBody>
          <a:bodyPr spcFirstLastPara="1" wrap="square" lIns="91425" tIns="45700" rIns="91425" bIns="45700" anchor="ctr" anchorCtr="0">
            <a:spAutoFit/>
          </a:bodyPr>
          <a:lstStyle/>
          <a:p>
            <a:pPr marL="271463" lvl="0" indent="-271463" algn="l" rtl="0">
              <a:lnSpc>
                <a:spcPct val="80000"/>
              </a:lnSpc>
              <a:spcBef>
                <a:spcPts val="2200"/>
              </a:spcBef>
              <a:spcAft>
                <a:spcPts val="0"/>
              </a:spcAft>
              <a:buSzPts val="2400"/>
              <a:buFont typeface="Arial"/>
              <a:buChar char="•"/>
            </a:pPr>
            <a:r>
              <a:rPr lang="de-DE" sz="2000" b="0" dirty="0">
                <a:solidFill>
                  <a:srgbClr val="3F3F3F"/>
                </a:solidFill>
                <a:latin typeface="Aptos" panose="020B0004020202020204" pitchFamily="34" charset="0"/>
              </a:rPr>
              <a:t>In einem Vertrag über Catering-Dienstleistungen ist die Anforderung enthalten, dass der verwendete Kaffee und Tee zu 100 % aus fairem Handel stammen müssen.</a:t>
            </a:r>
            <a:r>
              <a:rPr lang="de-DE" sz="2000" b="0" dirty="0">
                <a:solidFill>
                  <a:schemeClr val="lt2"/>
                </a:solidFill>
                <a:latin typeface="Aptos" panose="020B0004020202020204" pitchFamily="34" charset="0"/>
              </a:rPr>
              <a:t> 🗹</a:t>
            </a:r>
            <a:endParaRPr sz="2000" b="0" dirty="0">
              <a:solidFill>
                <a:srgbClr val="3F3F3F"/>
              </a:solidFill>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rgbClr val="3F3F3F"/>
                </a:solidFill>
                <a:latin typeface="Aptos" panose="020B0004020202020204" pitchFamily="34" charset="0"/>
              </a:rPr>
              <a:t>In einem Vertrag über die Lieferung von Arbeitskleidung ist die Anforderung enthalten, dass die Arbeitskleidung aus Bio-Baumwolle hergestellt sein muss</a:t>
            </a:r>
            <a:r>
              <a:rPr lang="de-DE" sz="2000" b="0" dirty="0">
                <a:solidFill>
                  <a:schemeClr val="lt2"/>
                </a:solidFill>
                <a:latin typeface="Aptos" panose="020B0004020202020204" pitchFamily="34" charset="0"/>
              </a:rPr>
              <a:t> 🗹</a:t>
            </a:r>
            <a:endParaRPr sz="2000" b="0" dirty="0">
              <a:solidFill>
                <a:schemeClr val="lt2"/>
              </a:solidFill>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rgbClr val="3F3F3F"/>
                </a:solidFill>
                <a:latin typeface="Aptos" panose="020B0004020202020204" pitchFamily="34" charset="0"/>
              </a:rPr>
              <a:t>In einem Vertrag über Catering-Dienstleistungen ist die Anforderung enthalten, dass Lieferanten in ALLEN ihren Verträgen Kaffee und Tee aus 100 % fairem Handel verwenden müssen</a:t>
            </a:r>
            <a:r>
              <a:rPr lang="de-DE" sz="2000" b="0" dirty="0">
                <a:solidFill>
                  <a:srgbClr val="FF0000"/>
                </a:solidFill>
                <a:latin typeface="Aptos" panose="020B0004020202020204" pitchFamily="34" charset="0"/>
              </a:rPr>
              <a:t> 🗷</a:t>
            </a:r>
            <a:endParaRPr sz="2000" b="0" dirty="0">
              <a:solidFill>
                <a:srgbClr val="3F3F3F"/>
              </a:solidFill>
              <a:latin typeface="Aptos" panose="020B0004020202020204" pitchFamily="34" charset="0"/>
            </a:endParaRPr>
          </a:p>
          <a:p>
            <a:pPr marL="271463" lvl="0" indent="-271463" algn="l" rtl="0">
              <a:lnSpc>
                <a:spcPct val="80000"/>
              </a:lnSpc>
              <a:spcBef>
                <a:spcPts val="2800"/>
              </a:spcBef>
              <a:spcAft>
                <a:spcPts val="600"/>
              </a:spcAft>
              <a:buSzPts val="2400"/>
              <a:buFont typeface="Arial"/>
              <a:buChar char="•"/>
            </a:pPr>
            <a:r>
              <a:rPr lang="de-DE" sz="2000" b="0" dirty="0">
                <a:solidFill>
                  <a:srgbClr val="3F3F3F"/>
                </a:solidFill>
                <a:latin typeface="Aptos" panose="020B0004020202020204" pitchFamily="34" charset="0"/>
              </a:rPr>
              <a:t>In einem Vertrag über die Lieferung von Arbeitskleidung ist die Anforderung enthalten, dass Lieferanten in ALLEN ihren Produkten ausschließlich Bio-Baumwolle verwenden dürfen</a:t>
            </a:r>
            <a:r>
              <a:rPr lang="de-DE" sz="2000" b="0" dirty="0">
                <a:solidFill>
                  <a:srgbClr val="FF0000"/>
                </a:solidFill>
                <a:latin typeface="Aptos" panose="020B0004020202020204" pitchFamily="34" charset="0"/>
              </a:rPr>
              <a:t> 🗷</a:t>
            </a:r>
            <a:r>
              <a:rPr lang="de-DE" sz="2000" b="0" dirty="0">
                <a:solidFill>
                  <a:srgbClr val="3F3F3F"/>
                </a:solidFill>
                <a:latin typeface="Aptos" panose="020B0004020202020204" pitchFamily="34" charset="0"/>
              </a:rPr>
              <a:t> </a:t>
            </a:r>
            <a:endParaRPr sz="2000" b="0" dirty="0">
              <a:solidFill>
                <a:srgbClr val="3F3F3F"/>
              </a:solidFill>
              <a:latin typeface="Aptos" panose="020B00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51"/>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Wahl des Beschaffungsverfahrens</a:t>
            </a:r>
            <a:endParaRPr dirty="0">
              <a:latin typeface="Aptos Serif" panose="02020604070405020304" pitchFamily="18" charset="0"/>
              <a:cs typeface="Aptos Serif" panose="02020604070405020304" pitchFamily="18" charset="0"/>
            </a:endParaRPr>
          </a:p>
        </p:txBody>
      </p:sp>
      <p:sp>
        <p:nvSpPr>
          <p:cNvPr id="284" name="Google Shape;284;p51"/>
          <p:cNvSpPr txBox="1">
            <a:spLocks noGrp="1"/>
          </p:cNvSpPr>
          <p:nvPr>
            <p:ph type="body" idx="1"/>
          </p:nvPr>
        </p:nvSpPr>
        <p:spPr>
          <a:xfrm>
            <a:off x="594360" y="2398471"/>
            <a:ext cx="5366400" cy="4181400"/>
          </a:xfrm>
          <a:prstGeom prst="rect">
            <a:avLst/>
          </a:prstGeom>
          <a:noFill/>
          <a:ln>
            <a:noFill/>
          </a:ln>
        </p:spPr>
        <p:txBody>
          <a:bodyPr spcFirstLastPara="1" wrap="square" lIns="0" tIns="45700" rIns="0" bIns="0" anchor="t" anchorCtr="0">
            <a:normAutofit fontScale="70000" lnSpcReduction="20000"/>
          </a:bodyPr>
          <a:lstStyle/>
          <a:p>
            <a:pPr marL="230399" lvl="0" indent="0" algn="l" rtl="0">
              <a:lnSpc>
                <a:spcPct val="115000"/>
              </a:lnSpc>
              <a:spcBef>
                <a:spcPts val="1800"/>
              </a:spcBef>
              <a:spcAft>
                <a:spcPts val="0"/>
              </a:spcAft>
              <a:buClr>
                <a:srgbClr val="3F3F3F"/>
              </a:buClr>
              <a:buSzPct val="70683"/>
              <a:buFont typeface="Arial"/>
              <a:buNone/>
            </a:pPr>
            <a:r>
              <a:rPr lang="de-DE" sz="2829" b="1" dirty="0">
                <a:latin typeface="Aptos" panose="020B0004020202020204" pitchFamily="34" charset="0"/>
              </a:rPr>
              <a:t>Offenes Verfahren:</a:t>
            </a:r>
            <a:r>
              <a:rPr lang="de-DE" sz="2829" dirty="0">
                <a:latin typeface="Aptos" panose="020B0004020202020204" pitchFamily="34" charset="0"/>
              </a:rPr>
              <a:t> Angebote können von jedem Wirtschaftsteilnehmer eingereicht werden</a:t>
            </a:r>
            <a:endParaRPr sz="2829" dirty="0">
              <a:latin typeface="Aptos" panose="020B0004020202020204" pitchFamily="34" charset="0"/>
            </a:endParaRPr>
          </a:p>
          <a:p>
            <a:pPr marL="230399" lvl="0" indent="0" algn="l" rtl="0">
              <a:lnSpc>
                <a:spcPct val="115000"/>
              </a:lnSpc>
              <a:spcBef>
                <a:spcPts val="1800"/>
              </a:spcBef>
              <a:spcAft>
                <a:spcPts val="0"/>
              </a:spcAft>
              <a:buClr>
                <a:srgbClr val="3F3F3F"/>
              </a:buClr>
              <a:buSzPct val="70683"/>
              <a:buFont typeface="Arial"/>
              <a:buNone/>
            </a:pPr>
            <a:r>
              <a:rPr lang="de-DE" sz="2829" b="1" dirty="0">
                <a:latin typeface="Aptos" panose="020B0004020202020204" pitchFamily="34" charset="0"/>
              </a:rPr>
              <a:t>Nicht offenes Verfahren: </a:t>
            </a:r>
            <a:r>
              <a:rPr lang="de-DE" sz="2829" dirty="0">
                <a:latin typeface="Aptos" panose="020B0004020202020204" pitchFamily="34" charset="0"/>
              </a:rPr>
              <a:t>mindestens fünf Bieter werden anhand objektiver Kriterien ausgewählt und angefragt</a:t>
            </a:r>
            <a:endParaRPr sz="2829" dirty="0">
              <a:latin typeface="Aptos" panose="020B0004020202020204" pitchFamily="34" charset="0"/>
            </a:endParaRPr>
          </a:p>
          <a:p>
            <a:pPr marL="230399" lvl="0" indent="0" algn="l" rtl="0">
              <a:lnSpc>
                <a:spcPct val="115000"/>
              </a:lnSpc>
              <a:spcBef>
                <a:spcPts val="1800"/>
              </a:spcBef>
              <a:spcAft>
                <a:spcPts val="0"/>
              </a:spcAft>
              <a:buClr>
                <a:srgbClr val="3F3F3F"/>
              </a:buClr>
              <a:buSzPct val="70683"/>
              <a:buFont typeface="Arial"/>
              <a:buNone/>
            </a:pPr>
            <a:r>
              <a:rPr lang="de-DE" sz="2829" b="1" dirty="0">
                <a:latin typeface="Aptos" panose="020B0004020202020204" pitchFamily="34" charset="0"/>
              </a:rPr>
              <a:t>Wettbewerbsverfahren mit Verhandlung:</a:t>
            </a:r>
            <a:r>
              <a:rPr lang="de-DE" sz="2829" dirty="0">
                <a:latin typeface="Aptos" panose="020B0004020202020204" pitchFamily="34" charset="0"/>
              </a:rPr>
              <a:t> mindestens drei Bieter werden anhand objektiver Kriterien ausgewählt und angefragt; Angebote können verhandelt werden</a:t>
            </a:r>
            <a:endParaRPr sz="2829" dirty="0">
              <a:latin typeface="Aptos" panose="020B0004020202020204" pitchFamily="34" charset="0"/>
            </a:endParaRPr>
          </a:p>
          <a:p>
            <a:pPr marL="457200" lvl="0" indent="-228600" algn="l" rtl="0">
              <a:lnSpc>
                <a:spcPct val="90000"/>
              </a:lnSpc>
              <a:spcBef>
                <a:spcPts val="1800"/>
              </a:spcBef>
              <a:spcAft>
                <a:spcPts val="0"/>
              </a:spcAft>
              <a:buClr>
                <a:srgbClr val="3F3F3F"/>
              </a:buClr>
              <a:buSzPct val="100000"/>
              <a:buFont typeface="Arial"/>
              <a:buNone/>
            </a:pPr>
            <a:endParaRPr dirty="0">
              <a:latin typeface="Aptos" panose="020B0004020202020204" pitchFamily="34" charset="0"/>
            </a:endParaRPr>
          </a:p>
        </p:txBody>
      </p:sp>
      <p:sp>
        <p:nvSpPr>
          <p:cNvPr id="285" name="Google Shape;285;p51"/>
          <p:cNvSpPr txBox="1">
            <a:spLocks noGrp="1"/>
          </p:cNvSpPr>
          <p:nvPr>
            <p:ph type="body" idx="2"/>
          </p:nvPr>
        </p:nvSpPr>
        <p:spPr>
          <a:xfrm>
            <a:off x="5781240" y="2398471"/>
            <a:ext cx="5816400" cy="3597600"/>
          </a:xfrm>
          <a:prstGeom prst="rect">
            <a:avLst/>
          </a:prstGeom>
          <a:noFill/>
          <a:ln>
            <a:noFill/>
          </a:ln>
        </p:spPr>
        <p:txBody>
          <a:bodyPr spcFirstLastPara="1" wrap="square" lIns="0" tIns="45700" rIns="0" bIns="0" anchor="t" anchorCtr="0">
            <a:noAutofit/>
          </a:bodyPr>
          <a:lstStyle/>
          <a:p>
            <a:pPr marL="230399" lvl="0" indent="0" algn="l" rtl="0">
              <a:lnSpc>
                <a:spcPct val="95000"/>
              </a:lnSpc>
              <a:spcBef>
                <a:spcPts val="1800"/>
              </a:spcBef>
              <a:spcAft>
                <a:spcPts val="0"/>
              </a:spcAft>
              <a:buClr>
                <a:srgbClr val="3F3F3F"/>
              </a:buClr>
              <a:buSzPts val="1700"/>
              <a:buFont typeface="Arial"/>
              <a:buNone/>
            </a:pPr>
            <a:r>
              <a:rPr lang="de-DE" b="1" dirty="0">
                <a:latin typeface="Aptos" panose="020B0004020202020204" pitchFamily="34" charset="0"/>
              </a:rPr>
              <a:t>Wettbewerbsorientierter Dialog:</a:t>
            </a:r>
            <a:r>
              <a:rPr lang="de-DE" dirty="0">
                <a:latin typeface="Aptos" panose="020B0004020202020204" pitchFamily="34" charset="0"/>
              </a:rPr>
              <a:t> mindestens drei Teilnehmer werden ausgewählt und angefragt, um auf der Grundlage einer Beschreibung der Anforderungen des Auftraggebers Lösungen zu entwickeln</a:t>
            </a:r>
            <a:endParaRPr dirty="0">
              <a:latin typeface="Aptos" panose="020B0004020202020204" pitchFamily="34" charset="0"/>
            </a:endParaRPr>
          </a:p>
          <a:p>
            <a:pPr marL="230399" lvl="0" indent="0" algn="l" rtl="0">
              <a:lnSpc>
                <a:spcPct val="95000"/>
              </a:lnSpc>
              <a:spcBef>
                <a:spcPts val="1800"/>
              </a:spcBef>
              <a:spcAft>
                <a:spcPts val="0"/>
              </a:spcAft>
              <a:buClr>
                <a:srgbClr val="3F3F3F"/>
              </a:buClr>
              <a:buSzPts val="1700"/>
              <a:buFont typeface="Arial"/>
              <a:buNone/>
            </a:pPr>
            <a:r>
              <a:rPr lang="de-DE" b="1" dirty="0">
                <a:latin typeface="Aptos" panose="020B0004020202020204" pitchFamily="34" charset="0"/>
              </a:rPr>
              <a:t>Innovationspartnerschaft:</a:t>
            </a:r>
            <a:r>
              <a:rPr lang="de-DE" dirty="0">
                <a:latin typeface="Aptos" panose="020B0004020202020204" pitchFamily="34" charset="0"/>
              </a:rPr>
              <a:t> mindestens drei Partner werden ausgewählt und angefragt; es handelt sich hierbei darum, Waren oder Dienstleistungen zu entwickeln, die noch nicht auf dem Markt existieren </a:t>
            </a:r>
            <a:endParaRPr dirty="0">
              <a:latin typeface="Aptos" panose="020B0004020202020204" pitchFamily="34" charset="0"/>
            </a:endParaRPr>
          </a:p>
          <a:p>
            <a:pPr marL="457200" lvl="0" indent="-228600" algn="l" rtl="0">
              <a:lnSpc>
                <a:spcPct val="70000"/>
              </a:lnSpc>
              <a:spcBef>
                <a:spcPts val="1800"/>
              </a:spcBef>
              <a:spcAft>
                <a:spcPts val="0"/>
              </a:spcAft>
              <a:buClr>
                <a:srgbClr val="3F3F3F"/>
              </a:buClr>
              <a:buSzPts val="1700"/>
              <a:buFont typeface="Arial"/>
              <a:buNone/>
            </a:pPr>
            <a:endParaRPr sz="1700" dirty="0">
              <a:latin typeface="Aptos" panose="020B00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52"/>
          <p:cNvSpPr txBox="1">
            <a:spLocks noGrp="1"/>
          </p:cNvSpPr>
          <p:nvPr>
            <p:ph type="title"/>
          </p:nvPr>
        </p:nvSpPr>
        <p:spPr>
          <a:xfrm>
            <a:off x="595325" y="273600"/>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Auswirkungen des gewählten  Verfahrens</a:t>
            </a:r>
            <a:endParaRPr dirty="0">
              <a:latin typeface="Aptos Serif" panose="02020604070405020304" pitchFamily="18" charset="0"/>
              <a:cs typeface="Aptos Serif" panose="02020604070405020304" pitchFamily="18" charset="0"/>
            </a:endParaRPr>
          </a:p>
        </p:txBody>
      </p:sp>
      <p:sp>
        <p:nvSpPr>
          <p:cNvPr id="292" name="Google Shape;292;p52"/>
          <p:cNvSpPr txBox="1">
            <a:spLocks noGrp="1"/>
          </p:cNvSpPr>
          <p:nvPr>
            <p:ph type="body" idx="2"/>
          </p:nvPr>
        </p:nvSpPr>
        <p:spPr>
          <a:xfrm>
            <a:off x="670850" y="3429000"/>
            <a:ext cx="11320500" cy="3155400"/>
          </a:xfrm>
          <a:prstGeom prst="rect">
            <a:avLst/>
          </a:prstGeom>
          <a:noFill/>
          <a:ln>
            <a:noFill/>
          </a:ln>
        </p:spPr>
        <p:txBody>
          <a:bodyPr spcFirstLastPara="1" wrap="square" lIns="0" tIns="45700" rIns="91425" bIns="45700" anchor="t" anchorCtr="0">
            <a:normAutofit/>
          </a:bodyPr>
          <a:lstStyle/>
          <a:p>
            <a:pPr marL="457200" lvl="0" indent="-355600" algn="l" rtl="0">
              <a:lnSpc>
                <a:spcPct val="100000"/>
              </a:lnSpc>
              <a:spcBef>
                <a:spcPts val="1200"/>
              </a:spcBef>
              <a:spcAft>
                <a:spcPts val="0"/>
              </a:spcAft>
              <a:buClr>
                <a:srgbClr val="3F3F3F"/>
              </a:buClr>
              <a:buSzPts val="2000"/>
              <a:buFont typeface="Arial"/>
              <a:buChar char="•"/>
            </a:pPr>
            <a:r>
              <a:rPr lang="de-DE" dirty="0">
                <a:latin typeface="Aptos" panose="020B0004020202020204" pitchFamily="34" charset="0"/>
              </a:rPr>
              <a:t>Wettbewerbsverfahren mit Verhandlungen, wettbewerblicher Dialog und Innovations- </a:t>
            </a:r>
            <a:r>
              <a:rPr lang="de-DE" dirty="0" err="1">
                <a:latin typeface="Aptos" panose="020B0004020202020204" pitchFamily="34" charset="0"/>
              </a:rPr>
              <a:t>partnerschaft</a:t>
            </a:r>
            <a:r>
              <a:rPr lang="de-DE" dirty="0">
                <a:latin typeface="Aptos" panose="020B0004020202020204" pitchFamily="34" charset="0"/>
              </a:rPr>
              <a:t> bieten mehr Flexibilität als offene/beschränkte Verfahren.</a:t>
            </a:r>
            <a:endParaRPr dirty="0">
              <a:latin typeface="Aptos" panose="020B0004020202020204" pitchFamily="34" charset="0"/>
            </a:endParaRPr>
          </a:p>
          <a:p>
            <a:pPr marL="457200" lvl="0" indent="-355600" algn="l" rtl="0">
              <a:lnSpc>
                <a:spcPct val="100000"/>
              </a:lnSpc>
              <a:spcBef>
                <a:spcPts val="1200"/>
              </a:spcBef>
              <a:spcAft>
                <a:spcPts val="0"/>
              </a:spcAft>
              <a:buClr>
                <a:srgbClr val="3F3F3F"/>
              </a:buClr>
              <a:buSzPts val="2000"/>
              <a:buFont typeface="Arial"/>
              <a:buChar char="•"/>
            </a:pPr>
            <a:r>
              <a:rPr lang="de-DE" sz="2000" dirty="0">
                <a:latin typeface="Aptos" panose="020B0004020202020204" pitchFamily="34" charset="0"/>
              </a:rPr>
              <a:t>Diese Flexibilität kann für eine nachhaltige Beschaffung von Vorteil sein, insbesondere wenn sich der öffentliche Auftraggeber aufgrund mangelnder Marktkenntnisse un</a:t>
            </a:r>
            <a:r>
              <a:rPr lang="de-DE" dirty="0">
                <a:latin typeface="Aptos" panose="020B0004020202020204" pitchFamily="34" charset="0"/>
              </a:rPr>
              <a:t>klar ist, welche </a:t>
            </a:r>
            <a:r>
              <a:rPr lang="de-DE" sz="2000" dirty="0">
                <a:latin typeface="Aptos" panose="020B0004020202020204" pitchFamily="34" charset="0"/>
              </a:rPr>
              <a:t>technische Spezifikationen möglich sind. </a:t>
            </a:r>
            <a:endParaRPr dirty="0">
              <a:latin typeface="Aptos" panose="020B0004020202020204" pitchFamily="34" charset="0"/>
            </a:endParaRPr>
          </a:p>
        </p:txBody>
      </p:sp>
      <p:sp>
        <p:nvSpPr>
          <p:cNvPr id="293" name="Google Shape;293;p52"/>
          <p:cNvSpPr txBox="1">
            <a:spLocks noGrp="1"/>
          </p:cNvSpPr>
          <p:nvPr>
            <p:ph type="body" idx="1"/>
          </p:nvPr>
        </p:nvSpPr>
        <p:spPr>
          <a:xfrm>
            <a:off x="595325" y="2676525"/>
            <a:ext cx="11156700" cy="669300"/>
          </a:xfrm>
          <a:prstGeom prst="rect">
            <a:avLst/>
          </a:prstGeom>
          <a:solidFill>
            <a:schemeClr val="lt1"/>
          </a:solidFill>
          <a:ln>
            <a:noFill/>
          </a:ln>
        </p:spPr>
        <p:txBody>
          <a:bodyPr spcFirstLastPara="1" wrap="square" lIns="72000" tIns="45700" rIns="72000" bIns="45700" anchor="t" anchorCtr="0">
            <a:noAutofit/>
          </a:bodyPr>
          <a:lstStyle/>
          <a:p>
            <a:pPr marL="0" lvl="0" indent="0" algn="l" rtl="0">
              <a:lnSpc>
                <a:spcPct val="90000"/>
              </a:lnSpc>
              <a:spcBef>
                <a:spcPts val="1800"/>
              </a:spcBef>
              <a:spcAft>
                <a:spcPts val="0"/>
              </a:spcAft>
              <a:buSzPts val="2000"/>
              <a:buNone/>
            </a:pPr>
            <a:r>
              <a:rPr lang="de-DE" dirty="0">
                <a:latin typeface="Aptos" panose="020B0004020202020204" pitchFamily="34" charset="0"/>
              </a:rPr>
              <a:t>Mit der Wahl des Vergabeverfahrens kann auch Einfluss darauf genommen werden, wer sich für den Auftrag bewerben kann und wie Nachhaltigkeitskriterien angewendet werden können.</a:t>
            </a:r>
            <a:endParaRPr dirty="0">
              <a:latin typeface="Aptos" panose="020B0004020202020204" pitchFamily="34" charset="0"/>
            </a:endParaRPr>
          </a:p>
          <a:p>
            <a:pPr marL="0" lvl="0" indent="0" algn="l" rtl="0">
              <a:lnSpc>
                <a:spcPct val="90000"/>
              </a:lnSpc>
              <a:spcBef>
                <a:spcPts val="1800"/>
              </a:spcBef>
              <a:spcAft>
                <a:spcPts val="0"/>
              </a:spcAft>
              <a:buSzPts val="2000"/>
              <a:buNone/>
            </a:pPr>
            <a:endParaRPr dirty="0">
              <a:latin typeface="Aptos" panose="020B0004020202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DA5737-1FD3-52E9-2B9A-50D5695F12EB}"/>
              </a:ext>
            </a:extLst>
          </p:cNvPr>
          <p:cNvSpPr>
            <a:spLocks noGrp="1"/>
          </p:cNvSpPr>
          <p:nvPr>
            <p:ph type="title"/>
          </p:nvPr>
        </p:nvSpPr>
        <p:spPr/>
        <p:txBody>
          <a:bodyPr/>
          <a:lstStyle/>
          <a:p>
            <a:r>
              <a:rPr lang="de-DE" dirty="0">
                <a:latin typeface="Aptos Serif" panose="02020604070405020304" pitchFamily="18" charset="0"/>
                <a:cs typeface="Aptos Serif" panose="02020604070405020304" pitchFamily="18" charset="0"/>
              </a:rPr>
              <a:t>Vorteile flexibler Verfahren</a:t>
            </a:r>
          </a:p>
        </p:txBody>
      </p:sp>
      <p:sp>
        <p:nvSpPr>
          <p:cNvPr id="3" name="Textplatzhalter 2">
            <a:extLst>
              <a:ext uri="{FF2B5EF4-FFF2-40B4-BE49-F238E27FC236}">
                <a16:creationId xmlns:a16="http://schemas.microsoft.com/office/drawing/2014/main" id="{3A96387E-2705-D139-739F-32EF93E1C05E}"/>
              </a:ext>
            </a:extLst>
          </p:cNvPr>
          <p:cNvSpPr>
            <a:spLocks noGrp="1"/>
          </p:cNvSpPr>
          <p:nvPr>
            <p:ph type="body" idx="1"/>
          </p:nvPr>
        </p:nvSpPr>
        <p:spPr>
          <a:xfrm>
            <a:off x="595522" y="2676525"/>
            <a:ext cx="9914433" cy="3597470"/>
          </a:xfrm>
        </p:spPr>
        <p:txBody>
          <a:bodyPr/>
          <a:lstStyle/>
          <a:p>
            <a:pPr marL="571500" indent="-342900">
              <a:buFont typeface="Arial" panose="020B0604020202020204" pitchFamily="34" charset="0"/>
              <a:buChar char="•"/>
            </a:pPr>
            <a:r>
              <a:rPr lang="de-DE" dirty="0">
                <a:latin typeface="Aptos" panose="020B0004020202020204" pitchFamily="34" charset="0"/>
              </a:rPr>
              <a:t>Wettbewerbsverfahren (Verhandlungsverfahren, Dialogverfahren, Innovationspartnerschaft) bieten mehr Flexibilität als offene oder nichtoffene Verfahren.</a:t>
            </a:r>
          </a:p>
          <a:p>
            <a:pPr marL="571500" indent="-342900">
              <a:buFont typeface="Arial" panose="020B0604020202020204" pitchFamily="34" charset="0"/>
              <a:buChar char="•"/>
            </a:pPr>
            <a:r>
              <a:rPr lang="de-DE" dirty="0">
                <a:latin typeface="Aptos" panose="020B0004020202020204" pitchFamily="34" charset="0"/>
              </a:rPr>
              <a:t>Dies kann für eine nachhaltige Beschaffung von Vorteil sein, insbesondere wenn es aufgrund begrenzter Marktkenntnisse schwierig ist, detaillierte Mindestkriterien festzulegen.</a:t>
            </a:r>
          </a:p>
          <a:p>
            <a:pPr marL="571500" indent="-342900">
              <a:buFont typeface="Arial" panose="020B0604020202020204" pitchFamily="34" charset="0"/>
              <a:buChar char="•"/>
            </a:pPr>
            <a:r>
              <a:rPr lang="de-DE" dirty="0">
                <a:latin typeface="Aptos" panose="020B0004020202020204" pitchFamily="34" charset="0"/>
              </a:rPr>
              <a:t>Auch die Einbindung des Marktes kann hier Abhilfe schaffen.</a:t>
            </a:r>
          </a:p>
        </p:txBody>
      </p:sp>
    </p:spTree>
    <p:extLst>
      <p:ext uri="{BB962C8B-B14F-4D97-AF65-F5344CB8AC3E}">
        <p14:creationId xmlns:p14="http://schemas.microsoft.com/office/powerpoint/2010/main" val="22783083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54"/>
          <p:cNvSpPr txBox="1">
            <a:spLocks noGrp="1"/>
          </p:cNvSpPr>
          <p:nvPr>
            <p:ph type="title"/>
          </p:nvPr>
        </p:nvSpPr>
        <p:spPr>
          <a:xfrm>
            <a:off x="575309" y="278129"/>
            <a:ext cx="7750800" cy="23541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4. Integration von Nachhaltigkeit in die Beschaffung</a:t>
            </a:r>
            <a:endParaRPr dirty="0">
              <a:latin typeface="Aptos Serif" panose="02020604070405020304" pitchFamily="18" charset="0"/>
              <a:cs typeface="Aptos Serif" panose="02020604070405020304" pitchFamily="18" charset="0"/>
            </a:endParaRPr>
          </a:p>
        </p:txBody>
      </p:sp>
      <p:sp>
        <p:nvSpPr>
          <p:cNvPr id="299" name="Google Shape;299;p54"/>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endParaRPr/>
          </a:p>
        </p:txBody>
      </p:sp>
      <p:sp>
        <p:nvSpPr>
          <p:cNvPr id="300" name="Google Shape;300;p54"/>
          <p:cNvSpPr>
            <a:spLocks noGrp="1"/>
          </p:cNvSpPr>
          <p:nvPr>
            <p:ph type="pic" idx="2"/>
          </p:nvPr>
        </p:nvSpPr>
        <p:spPr>
          <a:xfrm flipH="1">
            <a:off x="7240858" y="0"/>
            <a:ext cx="4951140" cy="6858000"/>
          </a:xfrm>
          <a:prstGeom prst="flowChartDelay">
            <a:avLst/>
          </a:prstGeom>
          <a:solidFill>
            <a:srgbClr val="87C3CD"/>
          </a:solidFill>
          <a:ln>
            <a:noFill/>
          </a:ln>
        </p:spPr>
        <p:txBody>
          <a:bodyPr/>
          <a:lstStyle/>
          <a:p>
            <a:endParaRPr lang="de-DE"/>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55"/>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Technische Spezifikationen</a:t>
            </a:r>
            <a:endParaRPr dirty="0">
              <a:latin typeface="Aptos Serif" panose="02020604070405020304" pitchFamily="18" charset="0"/>
              <a:cs typeface="Aptos Serif" panose="02020604070405020304" pitchFamily="18" charset="0"/>
            </a:endParaRPr>
          </a:p>
        </p:txBody>
      </p:sp>
      <p:sp>
        <p:nvSpPr>
          <p:cNvPr id="307" name="Google Shape;307;p55"/>
          <p:cNvSpPr txBox="1">
            <a:spLocks noGrp="1"/>
          </p:cNvSpPr>
          <p:nvPr>
            <p:ph type="body" idx="1"/>
          </p:nvPr>
        </p:nvSpPr>
        <p:spPr>
          <a:xfrm>
            <a:off x="594360" y="2676525"/>
            <a:ext cx="5092762" cy="3597470"/>
          </a:xfrm>
          <a:prstGeom prst="rect">
            <a:avLst/>
          </a:prstGeom>
          <a:noFill/>
          <a:ln>
            <a:noFill/>
          </a:ln>
        </p:spPr>
        <p:txBody>
          <a:bodyPr spcFirstLastPara="1" wrap="square" lIns="0" tIns="45700" rIns="0" bIns="0" anchor="t" anchorCtr="0">
            <a:normAutofit/>
          </a:bodyPr>
          <a:lstStyle/>
          <a:p>
            <a:pPr marL="0" lvl="0" indent="0" algn="ctr" rtl="0">
              <a:lnSpc>
                <a:spcPct val="90000"/>
              </a:lnSpc>
              <a:spcBef>
                <a:spcPts val="1800"/>
              </a:spcBef>
              <a:spcAft>
                <a:spcPts val="0"/>
              </a:spcAft>
              <a:buSzPts val="2000"/>
              <a:buNone/>
            </a:pPr>
            <a:r>
              <a:rPr lang="de-DE" b="1" dirty="0">
                <a:latin typeface="Aptos" panose="020B0004020202020204" pitchFamily="34" charset="0"/>
              </a:rPr>
              <a:t>Leistungsbasierte oder funktionale Spezifikation</a:t>
            </a:r>
            <a:endParaRPr dirty="0">
              <a:latin typeface="Aptos" panose="020B0004020202020204" pitchFamily="34" charset="0"/>
            </a:endParaRPr>
          </a:p>
          <a:p>
            <a:pPr marL="230399" lvl="0" indent="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Beschreibt die Eigenschaften oder Funktionen, die das Produkt, die Dienstleistung oder die Bauleistung erfüllen muss, wobei der Schwerpunkt auf dem liegt, was es leisten muss, und nicht darauf, wie es hergestellt wird.</a:t>
            </a:r>
            <a:endParaRPr dirty="0">
              <a:latin typeface="Aptos" panose="020B0004020202020204" pitchFamily="34" charset="0"/>
            </a:endParaRPr>
          </a:p>
        </p:txBody>
      </p:sp>
      <p:sp>
        <p:nvSpPr>
          <p:cNvPr id="308" name="Google Shape;308;p55"/>
          <p:cNvSpPr txBox="1">
            <a:spLocks noGrp="1"/>
          </p:cNvSpPr>
          <p:nvPr>
            <p:ph type="body" idx="2"/>
          </p:nvPr>
        </p:nvSpPr>
        <p:spPr>
          <a:xfrm>
            <a:off x="5881898" y="2676525"/>
            <a:ext cx="5559253" cy="3597470"/>
          </a:xfrm>
          <a:prstGeom prst="rect">
            <a:avLst/>
          </a:prstGeom>
          <a:noFill/>
          <a:ln>
            <a:noFill/>
          </a:ln>
        </p:spPr>
        <p:txBody>
          <a:bodyPr spcFirstLastPara="1" wrap="square" lIns="0" tIns="45700" rIns="0" bIns="0" anchor="t" anchorCtr="0">
            <a:normAutofit/>
          </a:bodyPr>
          <a:lstStyle/>
          <a:p>
            <a:pPr marL="0" lvl="0" indent="0" algn="ctr" rtl="0">
              <a:lnSpc>
                <a:spcPct val="90000"/>
              </a:lnSpc>
              <a:spcBef>
                <a:spcPts val="1800"/>
              </a:spcBef>
              <a:spcAft>
                <a:spcPts val="0"/>
              </a:spcAft>
              <a:buSzPts val="2000"/>
              <a:buNone/>
            </a:pPr>
            <a:r>
              <a:rPr lang="de-DE" b="1" dirty="0">
                <a:latin typeface="Aptos" panose="020B0004020202020204" pitchFamily="34" charset="0"/>
              </a:rPr>
              <a:t>Technische </a:t>
            </a:r>
            <a:r>
              <a:rPr lang="de-DE" b="1"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Spezifikation</a:t>
            </a:r>
            <a:r>
              <a:rPr lang="de-DE" b="1" dirty="0">
                <a:latin typeface="Aptos" panose="020B0004020202020204" pitchFamily="34" charset="0"/>
              </a:rPr>
              <a:t>, die sich auf Normen beziehen</a:t>
            </a:r>
            <a:endParaRPr dirty="0">
              <a:latin typeface="Aptos" panose="020B0004020202020204" pitchFamily="34" charset="0"/>
            </a:endParaRPr>
          </a:p>
          <a:p>
            <a:pPr marL="230399" lvl="0" indent="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Bezieht sich auf eine Reihe von technischen Anforderungen oder Kriterien, die ein Produkt, eine Dienstleistung oder eine Bauleistung erfüllen muss und die sich aus etablierten nationalen oder internationalen Normen ableiten. Diese Normen definieren die Anforderungen an Qualität, Sicherheit, Leistung oder Nachhaltigkeit, die eingehalten werden müssen.</a:t>
            </a:r>
            <a:endParaRPr dirty="0">
              <a:latin typeface="Aptos" panose="020B00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g3710211bd9b_0_0"/>
          <p:cNvSpPr txBox="1">
            <a:spLocks noGrp="1"/>
          </p:cNvSpPr>
          <p:nvPr>
            <p:ph type="title"/>
          </p:nvPr>
        </p:nvSpPr>
        <p:spPr>
          <a:xfrm>
            <a:off x="594360" y="278129"/>
            <a:ext cx="97785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Gütezeichen – kleine große Helfer</a:t>
            </a:r>
            <a:endParaRPr dirty="0">
              <a:latin typeface="Aptos Serif" panose="02020604070405020304" pitchFamily="18" charset="0"/>
              <a:cs typeface="Aptos Serif" panose="02020604070405020304" pitchFamily="18" charset="0"/>
            </a:endParaRPr>
          </a:p>
        </p:txBody>
      </p:sp>
      <p:sp>
        <p:nvSpPr>
          <p:cNvPr id="315" name="Google Shape;315;g3710211bd9b_0_0"/>
          <p:cNvSpPr txBox="1">
            <a:spLocks noGrp="1"/>
          </p:cNvSpPr>
          <p:nvPr>
            <p:ph type="body" idx="2"/>
          </p:nvPr>
        </p:nvSpPr>
        <p:spPr>
          <a:xfrm>
            <a:off x="992732" y="2453500"/>
            <a:ext cx="7733700" cy="3597600"/>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b="1" dirty="0">
                <a:latin typeface="Aptos" panose="020B0004020202020204" pitchFamily="34" charset="0"/>
              </a:rPr>
              <a:t>Welche Arten von Gütezeichen gibt es?</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rPr>
              <a:t>Gesetzlich vorgeschriebene Gütezeichen</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rPr>
              <a:t>Umweltzeichen/Ökolabels </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rPr>
              <a:t>Soziale Gütezeichen </a:t>
            </a:r>
            <a:endParaRPr dirty="0">
              <a:highlight>
                <a:srgbClr val="FFFF00"/>
              </a:highlight>
              <a:latin typeface="Aptos" panose="020B00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g3710211bd9b_0_6"/>
          <p:cNvSpPr txBox="1">
            <a:spLocks noGrp="1"/>
          </p:cNvSpPr>
          <p:nvPr>
            <p:ph type="title"/>
          </p:nvPr>
        </p:nvSpPr>
        <p:spPr>
          <a:xfrm>
            <a:off x="3661409" y="4869874"/>
            <a:ext cx="7936200" cy="13809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Auswahl an Gütezeichen</a:t>
            </a:r>
            <a:endParaRPr dirty="0">
              <a:latin typeface="Aptos Serif" panose="02020604070405020304" pitchFamily="18" charset="0"/>
              <a:cs typeface="Aptos Serif" panose="02020604070405020304" pitchFamily="18" charset="0"/>
            </a:endParaRPr>
          </a:p>
        </p:txBody>
      </p:sp>
      <p:pic>
        <p:nvPicPr>
          <p:cNvPr id="322" name="Google Shape;322;g3710211bd9b_0_6"/>
          <p:cNvPicPr preferRelativeResize="0"/>
          <p:nvPr/>
        </p:nvPicPr>
        <p:blipFill rotWithShape="1">
          <a:blip r:embed="rId3">
            <a:alphaModFix/>
          </a:blip>
          <a:srcRect/>
          <a:stretch/>
        </p:blipFill>
        <p:spPr>
          <a:xfrm>
            <a:off x="2919413" y="3025348"/>
            <a:ext cx="1951250" cy="1215628"/>
          </a:xfrm>
          <a:prstGeom prst="rect">
            <a:avLst/>
          </a:prstGeom>
          <a:noFill/>
          <a:ln>
            <a:noFill/>
          </a:ln>
        </p:spPr>
      </p:pic>
      <p:pic>
        <p:nvPicPr>
          <p:cNvPr id="323" name="Google Shape;323;g3710211bd9b_0_6"/>
          <p:cNvPicPr preferRelativeResize="0"/>
          <p:nvPr/>
        </p:nvPicPr>
        <p:blipFill rotWithShape="1">
          <a:blip r:embed="rId4">
            <a:alphaModFix/>
          </a:blip>
          <a:srcRect/>
          <a:stretch/>
        </p:blipFill>
        <p:spPr>
          <a:xfrm>
            <a:off x="3183425" y="925514"/>
            <a:ext cx="2343150" cy="1100138"/>
          </a:xfrm>
          <a:prstGeom prst="rect">
            <a:avLst/>
          </a:prstGeom>
          <a:noFill/>
          <a:ln>
            <a:noFill/>
          </a:ln>
        </p:spPr>
      </p:pic>
      <p:pic>
        <p:nvPicPr>
          <p:cNvPr id="324" name="Google Shape;324;g3710211bd9b_0_6"/>
          <p:cNvPicPr preferRelativeResize="0"/>
          <p:nvPr/>
        </p:nvPicPr>
        <p:blipFill rotWithShape="1">
          <a:blip r:embed="rId5">
            <a:alphaModFix/>
          </a:blip>
          <a:srcRect/>
          <a:stretch/>
        </p:blipFill>
        <p:spPr>
          <a:xfrm>
            <a:off x="10461970" y="2203804"/>
            <a:ext cx="947575" cy="1492828"/>
          </a:xfrm>
          <a:prstGeom prst="rect">
            <a:avLst/>
          </a:prstGeom>
          <a:noFill/>
          <a:ln>
            <a:noFill/>
          </a:ln>
        </p:spPr>
      </p:pic>
      <p:pic>
        <p:nvPicPr>
          <p:cNvPr id="325" name="Google Shape;325;g3710211bd9b_0_6"/>
          <p:cNvPicPr preferRelativeResize="0"/>
          <p:nvPr/>
        </p:nvPicPr>
        <p:blipFill rotWithShape="1">
          <a:blip r:embed="rId6">
            <a:alphaModFix/>
          </a:blip>
          <a:srcRect/>
          <a:stretch/>
        </p:blipFill>
        <p:spPr>
          <a:xfrm>
            <a:off x="10463225" y="1059785"/>
            <a:ext cx="816454" cy="816454"/>
          </a:xfrm>
          <a:prstGeom prst="rect">
            <a:avLst/>
          </a:prstGeom>
          <a:noFill/>
          <a:ln>
            <a:noFill/>
          </a:ln>
        </p:spPr>
      </p:pic>
      <p:sp>
        <p:nvSpPr>
          <p:cNvPr id="326" name="Google Shape;326;g3710211bd9b_0_6"/>
          <p:cNvSpPr/>
          <p:nvPr/>
        </p:nvSpPr>
        <p:spPr>
          <a:xfrm>
            <a:off x="7471907" y="2378431"/>
            <a:ext cx="2361000" cy="21594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200"/>
              <a:buFont typeface="Arial"/>
              <a:buNone/>
            </a:pPr>
            <a:endParaRPr sz="2200" b="0" i="0" u="none" strike="noStrike" cap="none">
              <a:solidFill>
                <a:schemeClr val="hlink"/>
              </a:solidFill>
              <a:latin typeface="Arial"/>
              <a:ea typeface="Arial"/>
              <a:cs typeface="Arial"/>
              <a:sym typeface="Arial"/>
            </a:endParaRPr>
          </a:p>
        </p:txBody>
      </p:sp>
      <p:sp>
        <p:nvSpPr>
          <p:cNvPr id="327" name="Google Shape;327;g3710211bd9b_0_6"/>
          <p:cNvSpPr/>
          <p:nvPr/>
        </p:nvSpPr>
        <p:spPr>
          <a:xfrm>
            <a:off x="2628761" y="572592"/>
            <a:ext cx="2361000" cy="21072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200"/>
              <a:buFont typeface="Arial"/>
              <a:buNone/>
            </a:pPr>
            <a:endParaRPr sz="2200" b="0" i="0" u="none" strike="noStrike" cap="none">
              <a:solidFill>
                <a:schemeClr val="hlink"/>
              </a:solidFill>
              <a:latin typeface="Arial"/>
              <a:ea typeface="Arial"/>
              <a:cs typeface="Arial"/>
              <a:sym typeface="Arial"/>
            </a:endParaRPr>
          </a:p>
        </p:txBody>
      </p:sp>
      <p:sp>
        <p:nvSpPr>
          <p:cNvPr id="328" name="Google Shape;328;g3710211bd9b_0_6"/>
          <p:cNvSpPr/>
          <p:nvPr/>
        </p:nvSpPr>
        <p:spPr>
          <a:xfrm>
            <a:off x="2628760" y="2858193"/>
            <a:ext cx="2361000" cy="27087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200"/>
              <a:buFont typeface="Arial"/>
              <a:buNone/>
            </a:pPr>
            <a:endParaRPr sz="2200" b="0" i="0" u="none" strike="noStrike" cap="none">
              <a:solidFill>
                <a:schemeClr val="hlink"/>
              </a:solidFill>
              <a:latin typeface="Arial"/>
              <a:ea typeface="Arial"/>
              <a:cs typeface="Arial"/>
              <a:sym typeface="Arial"/>
            </a:endParaRPr>
          </a:p>
        </p:txBody>
      </p:sp>
      <p:sp>
        <p:nvSpPr>
          <p:cNvPr id="329" name="Google Shape;329;g3710211bd9b_0_6"/>
          <p:cNvSpPr/>
          <p:nvPr/>
        </p:nvSpPr>
        <p:spPr>
          <a:xfrm>
            <a:off x="10129360" y="572735"/>
            <a:ext cx="1612800" cy="35961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200"/>
              <a:buFont typeface="Arial"/>
              <a:buNone/>
            </a:pPr>
            <a:endParaRPr sz="2200" b="0" i="0" u="none" strike="noStrike" cap="none">
              <a:solidFill>
                <a:schemeClr val="hlink"/>
              </a:solidFill>
              <a:latin typeface="Arial"/>
              <a:ea typeface="Arial"/>
              <a:cs typeface="Arial"/>
              <a:sym typeface="Arial"/>
            </a:endParaRPr>
          </a:p>
        </p:txBody>
      </p:sp>
      <p:pic>
        <p:nvPicPr>
          <p:cNvPr id="330" name="Google Shape;330;g3710211bd9b_0_6"/>
          <p:cNvPicPr preferRelativeResize="0"/>
          <p:nvPr/>
        </p:nvPicPr>
        <p:blipFill rotWithShape="1">
          <a:blip r:embed="rId7">
            <a:alphaModFix/>
          </a:blip>
          <a:srcRect/>
          <a:stretch/>
        </p:blipFill>
        <p:spPr>
          <a:xfrm>
            <a:off x="2703944" y="635158"/>
            <a:ext cx="1060793" cy="1060793"/>
          </a:xfrm>
          <a:prstGeom prst="rect">
            <a:avLst/>
          </a:prstGeom>
          <a:noFill/>
          <a:ln>
            <a:noFill/>
          </a:ln>
        </p:spPr>
      </p:pic>
      <p:pic>
        <p:nvPicPr>
          <p:cNvPr id="331" name="Google Shape;331;g3710211bd9b_0_6"/>
          <p:cNvPicPr preferRelativeResize="0"/>
          <p:nvPr/>
        </p:nvPicPr>
        <p:blipFill rotWithShape="1">
          <a:blip r:embed="rId8">
            <a:alphaModFix/>
          </a:blip>
          <a:srcRect/>
          <a:stretch/>
        </p:blipFill>
        <p:spPr>
          <a:xfrm>
            <a:off x="5764124" y="721612"/>
            <a:ext cx="1001884" cy="1388687"/>
          </a:xfrm>
          <a:prstGeom prst="rect">
            <a:avLst/>
          </a:prstGeom>
          <a:noFill/>
          <a:ln>
            <a:noFill/>
          </a:ln>
        </p:spPr>
      </p:pic>
      <p:pic>
        <p:nvPicPr>
          <p:cNvPr id="332" name="Google Shape;332;g3710211bd9b_0_6"/>
          <p:cNvPicPr preferRelativeResize="0"/>
          <p:nvPr/>
        </p:nvPicPr>
        <p:blipFill rotWithShape="1">
          <a:blip r:embed="rId9">
            <a:alphaModFix/>
          </a:blip>
          <a:srcRect/>
          <a:stretch/>
        </p:blipFill>
        <p:spPr>
          <a:xfrm>
            <a:off x="5724412" y="2462157"/>
            <a:ext cx="1064376" cy="1232790"/>
          </a:xfrm>
          <a:prstGeom prst="rect">
            <a:avLst/>
          </a:prstGeom>
          <a:noFill/>
          <a:ln>
            <a:noFill/>
          </a:ln>
        </p:spPr>
      </p:pic>
      <p:pic>
        <p:nvPicPr>
          <p:cNvPr id="333" name="Google Shape;333;g3710211bd9b_0_6"/>
          <p:cNvPicPr preferRelativeResize="0"/>
          <p:nvPr/>
        </p:nvPicPr>
        <p:blipFill rotWithShape="1">
          <a:blip r:embed="rId10">
            <a:alphaModFix/>
          </a:blip>
          <a:srcRect/>
          <a:stretch/>
        </p:blipFill>
        <p:spPr>
          <a:xfrm>
            <a:off x="5634957" y="3897698"/>
            <a:ext cx="1232791" cy="1232791"/>
          </a:xfrm>
          <a:prstGeom prst="rect">
            <a:avLst/>
          </a:prstGeom>
          <a:noFill/>
          <a:ln>
            <a:noFill/>
          </a:ln>
        </p:spPr>
      </p:pic>
      <p:sp>
        <p:nvSpPr>
          <p:cNvPr id="334" name="Google Shape;334;g3710211bd9b_0_6"/>
          <p:cNvSpPr/>
          <p:nvPr/>
        </p:nvSpPr>
        <p:spPr>
          <a:xfrm>
            <a:off x="5332662" y="572735"/>
            <a:ext cx="1837500" cy="49941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200"/>
              <a:buFont typeface="Arial"/>
              <a:buNone/>
            </a:pPr>
            <a:endParaRPr sz="2200" b="0" i="0" u="none" strike="noStrike" cap="none">
              <a:solidFill>
                <a:schemeClr val="hlink"/>
              </a:solidFill>
              <a:latin typeface="Arial"/>
              <a:ea typeface="Arial"/>
              <a:cs typeface="Arial"/>
              <a:sym typeface="Arial"/>
            </a:endParaRPr>
          </a:p>
        </p:txBody>
      </p:sp>
      <p:pic>
        <p:nvPicPr>
          <p:cNvPr id="335" name="Google Shape;335;g3710211bd9b_0_6"/>
          <p:cNvPicPr preferRelativeResize="0"/>
          <p:nvPr/>
        </p:nvPicPr>
        <p:blipFill rotWithShape="1">
          <a:blip r:embed="rId11">
            <a:alphaModFix/>
          </a:blip>
          <a:srcRect/>
          <a:stretch/>
        </p:blipFill>
        <p:spPr>
          <a:xfrm>
            <a:off x="2820251" y="1708638"/>
            <a:ext cx="941264" cy="865963"/>
          </a:xfrm>
          <a:prstGeom prst="rect">
            <a:avLst/>
          </a:prstGeom>
          <a:noFill/>
          <a:ln>
            <a:noFill/>
          </a:ln>
        </p:spPr>
      </p:pic>
      <p:sp>
        <p:nvSpPr>
          <p:cNvPr id="336" name="Google Shape;336;g3710211bd9b_0_6"/>
          <p:cNvSpPr/>
          <p:nvPr/>
        </p:nvSpPr>
        <p:spPr>
          <a:xfrm>
            <a:off x="7478744" y="576240"/>
            <a:ext cx="2354400" cy="15558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200"/>
              <a:buFont typeface="Arial"/>
              <a:buNone/>
            </a:pPr>
            <a:endParaRPr sz="2200" b="0" i="0" u="none" strike="noStrike" cap="none">
              <a:solidFill>
                <a:schemeClr val="hlink"/>
              </a:solidFill>
              <a:latin typeface="Arial"/>
              <a:ea typeface="Arial"/>
              <a:cs typeface="Arial"/>
              <a:sym typeface="Arial"/>
            </a:endParaRPr>
          </a:p>
        </p:txBody>
      </p:sp>
      <p:pic>
        <p:nvPicPr>
          <p:cNvPr id="337" name="Google Shape;337;g3710211bd9b_0_6"/>
          <p:cNvPicPr preferRelativeResize="0"/>
          <p:nvPr/>
        </p:nvPicPr>
        <p:blipFill rotWithShape="1">
          <a:blip r:embed="rId12">
            <a:alphaModFix/>
          </a:blip>
          <a:srcRect/>
          <a:stretch/>
        </p:blipFill>
        <p:spPr>
          <a:xfrm>
            <a:off x="733082" y="770748"/>
            <a:ext cx="1703511" cy="854512"/>
          </a:xfrm>
          <a:prstGeom prst="rect">
            <a:avLst/>
          </a:prstGeom>
          <a:noFill/>
          <a:ln>
            <a:noFill/>
          </a:ln>
        </p:spPr>
      </p:pic>
      <p:pic>
        <p:nvPicPr>
          <p:cNvPr id="338" name="Google Shape;338;g3710211bd9b_0_6"/>
          <p:cNvPicPr preferRelativeResize="0"/>
          <p:nvPr/>
        </p:nvPicPr>
        <p:blipFill rotWithShape="1">
          <a:blip r:embed="rId13">
            <a:alphaModFix/>
          </a:blip>
          <a:srcRect/>
          <a:stretch/>
        </p:blipFill>
        <p:spPr>
          <a:xfrm>
            <a:off x="511236" y="1852983"/>
            <a:ext cx="2071467" cy="1035733"/>
          </a:xfrm>
          <a:prstGeom prst="rect">
            <a:avLst/>
          </a:prstGeom>
          <a:noFill/>
          <a:ln>
            <a:noFill/>
          </a:ln>
        </p:spPr>
      </p:pic>
      <p:pic>
        <p:nvPicPr>
          <p:cNvPr id="339" name="Google Shape;339;g3710211bd9b_0_6"/>
          <p:cNvPicPr preferRelativeResize="0"/>
          <p:nvPr/>
        </p:nvPicPr>
        <p:blipFill rotWithShape="1">
          <a:blip r:embed="rId14">
            <a:alphaModFix/>
          </a:blip>
          <a:srcRect/>
          <a:stretch/>
        </p:blipFill>
        <p:spPr>
          <a:xfrm>
            <a:off x="1087320" y="3137873"/>
            <a:ext cx="1010215" cy="990578"/>
          </a:xfrm>
          <a:prstGeom prst="rect">
            <a:avLst/>
          </a:prstGeom>
          <a:noFill/>
          <a:ln>
            <a:noFill/>
          </a:ln>
        </p:spPr>
      </p:pic>
      <p:sp>
        <p:nvSpPr>
          <p:cNvPr id="340" name="Google Shape;340;g3710211bd9b_0_6"/>
          <p:cNvSpPr/>
          <p:nvPr/>
        </p:nvSpPr>
        <p:spPr>
          <a:xfrm>
            <a:off x="889135" y="572592"/>
            <a:ext cx="1416000" cy="49941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200"/>
              <a:buFont typeface="Arial"/>
              <a:buNone/>
            </a:pPr>
            <a:endParaRPr sz="2200" b="0" i="0" u="none" strike="noStrike" cap="none">
              <a:solidFill>
                <a:schemeClr val="hlink"/>
              </a:solidFill>
              <a:latin typeface="Arial"/>
              <a:ea typeface="Arial"/>
              <a:cs typeface="Arial"/>
              <a:sym typeface="Arial"/>
            </a:endParaRPr>
          </a:p>
        </p:txBody>
      </p:sp>
      <p:pic>
        <p:nvPicPr>
          <p:cNvPr id="341" name="Google Shape;341;g3710211bd9b_0_6"/>
          <p:cNvPicPr preferRelativeResize="0"/>
          <p:nvPr/>
        </p:nvPicPr>
        <p:blipFill rotWithShape="1">
          <a:blip r:embed="rId15">
            <a:alphaModFix/>
          </a:blip>
          <a:srcRect/>
          <a:stretch/>
        </p:blipFill>
        <p:spPr>
          <a:xfrm>
            <a:off x="1065864" y="4357043"/>
            <a:ext cx="1037946" cy="933943"/>
          </a:xfrm>
          <a:prstGeom prst="rect">
            <a:avLst/>
          </a:prstGeom>
          <a:noFill/>
          <a:ln>
            <a:noFill/>
          </a:ln>
        </p:spPr>
      </p:pic>
      <p:pic>
        <p:nvPicPr>
          <p:cNvPr id="342" name="Google Shape;342;g3710211bd9b_0_6"/>
          <p:cNvPicPr preferRelativeResize="0"/>
          <p:nvPr/>
        </p:nvPicPr>
        <p:blipFill rotWithShape="1">
          <a:blip r:embed="rId16">
            <a:alphaModFix/>
          </a:blip>
          <a:srcRect/>
          <a:stretch/>
        </p:blipFill>
        <p:spPr>
          <a:xfrm>
            <a:off x="7636774" y="890056"/>
            <a:ext cx="2030112" cy="953162"/>
          </a:xfrm>
          <a:prstGeom prst="rect">
            <a:avLst/>
          </a:prstGeom>
          <a:noFill/>
          <a:ln>
            <a:noFill/>
          </a:ln>
        </p:spPr>
      </p:pic>
      <p:sp>
        <p:nvSpPr>
          <p:cNvPr id="343" name="Google Shape;343;g3710211bd9b_0_6"/>
          <p:cNvSpPr/>
          <p:nvPr/>
        </p:nvSpPr>
        <p:spPr>
          <a:xfrm>
            <a:off x="3290882" y="4505133"/>
            <a:ext cx="991200" cy="708000"/>
          </a:xfrm>
          <a:prstGeom prst="rect">
            <a:avLst/>
          </a:prstGeom>
          <a:blipFill rotWithShape="1">
            <a:blip r:embed="rId17">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344" name="Google Shape;344;g3710211bd9b_0_6"/>
          <p:cNvPicPr preferRelativeResize="0"/>
          <p:nvPr/>
        </p:nvPicPr>
        <p:blipFill rotWithShape="1">
          <a:blip r:embed="rId18">
            <a:alphaModFix/>
          </a:blip>
          <a:srcRect/>
          <a:stretch/>
        </p:blipFill>
        <p:spPr>
          <a:xfrm>
            <a:off x="7707176" y="2590511"/>
            <a:ext cx="1565410" cy="869672"/>
          </a:xfrm>
          <a:prstGeom prst="rect">
            <a:avLst/>
          </a:prstGeom>
          <a:noFill/>
          <a:ln>
            <a:noFill/>
          </a:ln>
        </p:spPr>
      </p:pic>
      <p:pic>
        <p:nvPicPr>
          <p:cNvPr id="345" name="Google Shape;345;g3710211bd9b_0_6"/>
          <p:cNvPicPr preferRelativeResize="0"/>
          <p:nvPr/>
        </p:nvPicPr>
        <p:blipFill rotWithShape="1">
          <a:blip r:embed="rId19">
            <a:alphaModFix/>
          </a:blip>
          <a:srcRect/>
          <a:stretch/>
        </p:blipFill>
        <p:spPr>
          <a:xfrm>
            <a:off x="7587951" y="3565729"/>
            <a:ext cx="2078935" cy="84066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8"/>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p>
            <a:pPr marL="457200" lvl="0" indent="-508000" algn="l" rtl="0">
              <a:lnSpc>
                <a:spcPct val="80000"/>
              </a:lnSpc>
              <a:spcBef>
                <a:spcPts val="0"/>
              </a:spcBef>
              <a:spcAft>
                <a:spcPts val="0"/>
              </a:spcAft>
              <a:buSzPts val="4400"/>
              <a:buAutoNum type="arabicPeriod"/>
            </a:pPr>
            <a:r>
              <a:rPr lang="de-DE" dirty="0">
                <a:latin typeface="Aptos Serif" panose="02020604070405020304" pitchFamily="18" charset="0"/>
                <a:cs typeface="Aptos Serif" panose="02020604070405020304" pitchFamily="18" charset="0"/>
              </a:rPr>
              <a:t>Grundlagen der nachhaltigen Beschaffung</a:t>
            </a:r>
            <a:endParaRPr dirty="0">
              <a:latin typeface="Aptos Serif" panose="02020604070405020304" pitchFamily="18" charset="0"/>
              <a:cs typeface="Aptos Serif" panose="02020604070405020304" pitchFamily="18" charset="0"/>
            </a:endParaRPr>
          </a:p>
        </p:txBody>
      </p:sp>
      <p:sp>
        <p:nvSpPr>
          <p:cNvPr id="119" name="Google Shape;119;p8"/>
          <p:cNvSpPr txBox="1">
            <a:spLocks noGrp="1"/>
          </p:cNvSpPr>
          <p:nvPr>
            <p:ph type="body" idx="1"/>
          </p:nvPr>
        </p:nvSpPr>
        <p:spPr>
          <a:xfrm>
            <a:off x="594349" y="3279575"/>
            <a:ext cx="5311200" cy="2994300"/>
          </a:xfrm>
          <a:prstGeom prst="rect">
            <a:avLst/>
          </a:prstGeom>
          <a:noFill/>
          <a:ln>
            <a:noFill/>
          </a:ln>
        </p:spPr>
        <p:txBody>
          <a:bodyPr spcFirstLastPara="1" wrap="square" lIns="0" tIns="2286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Was ist nachhaltige Beschaffung?</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Warum ist sie wichtig?</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Instrumente zur Umsetzung – Gütezeichen</a:t>
            </a:r>
            <a:endParaRPr dirty="0">
              <a:latin typeface="Aptos" panose="020B0004020202020204" pitchFamily="34" charset="0"/>
            </a:endParaRPr>
          </a:p>
        </p:txBody>
      </p:sp>
      <p:sp>
        <p:nvSpPr>
          <p:cNvPr id="120" name="Google Shape;120;p8"/>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56"/>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Die Verwendung von Gütezeichen</a:t>
            </a:r>
            <a:endParaRPr dirty="0">
              <a:latin typeface="Aptos Serif" panose="02020604070405020304" pitchFamily="18" charset="0"/>
              <a:cs typeface="Aptos Serif" panose="02020604070405020304" pitchFamily="18" charset="0"/>
            </a:endParaRPr>
          </a:p>
        </p:txBody>
      </p:sp>
      <p:sp>
        <p:nvSpPr>
          <p:cNvPr id="351" name="Google Shape;351;p56"/>
          <p:cNvSpPr txBox="1">
            <a:spLocks noGrp="1"/>
          </p:cNvSpPr>
          <p:nvPr>
            <p:ph type="body" idx="1"/>
          </p:nvPr>
        </p:nvSpPr>
        <p:spPr>
          <a:xfrm>
            <a:off x="594359" y="2281918"/>
            <a:ext cx="9538382" cy="3708517"/>
          </a:xfrm>
          <a:prstGeom prst="rect">
            <a:avLst/>
          </a:prstGeom>
          <a:noFill/>
          <a:ln>
            <a:noFill/>
          </a:ln>
        </p:spPr>
        <p:txBody>
          <a:bodyPr spcFirstLastPara="1" wrap="square" lIns="0" tIns="228600" rIns="0" bIns="0" anchor="t" anchorCtr="0">
            <a:normAutofit/>
          </a:bodyPr>
          <a:lstStyle/>
          <a:p>
            <a:pPr marL="571500" lvl="0" indent="-317500" algn="l" rtl="0">
              <a:lnSpc>
                <a:spcPct val="100000"/>
              </a:lnSpc>
              <a:spcBef>
                <a:spcPts val="1200"/>
              </a:spcBef>
              <a:spcAft>
                <a:spcPts val="0"/>
              </a:spcAft>
              <a:buSzPts val="2000"/>
              <a:buFont typeface="Arial"/>
              <a:buChar char="•"/>
            </a:pPr>
            <a:r>
              <a:rPr lang="de-DE" sz="2000" b="0" dirty="0">
                <a:solidFill>
                  <a:schemeClr val="dk1"/>
                </a:solidFill>
                <a:latin typeface="Aptos" panose="020B0004020202020204" pitchFamily="34" charset="0"/>
              </a:rPr>
              <a:t>Auftraggeber können in Leistungsbeschreibungen, Zuschlagskriterien und Vertragsbedingungen auf Gütezeichen von Dritten verweisen.</a:t>
            </a:r>
            <a:endParaRPr sz="2000" dirty="0">
              <a:latin typeface="Aptos" panose="020B0004020202020204" pitchFamily="34" charset="0"/>
            </a:endParaRPr>
          </a:p>
          <a:p>
            <a:pPr marL="571500" lvl="0" indent="-317500" algn="l" rtl="0">
              <a:lnSpc>
                <a:spcPct val="100000"/>
              </a:lnSpc>
              <a:spcBef>
                <a:spcPts val="1200"/>
              </a:spcBef>
              <a:spcAft>
                <a:spcPts val="0"/>
              </a:spcAft>
              <a:buSzPts val="2000"/>
              <a:buFont typeface="Arial"/>
              <a:buChar char="•"/>
            </a:pPr>
            <a:r>
              <a:rPr lang="de-DE" sz="2000" b="0" dirty="0">
                <a:solidFill>
                  <a:schemeClr val="dk1"/>
                </a:solidFill>
                <a:latin typeface="Aptos" panose="020B0004020202020204" pitchFamily="34" charset="0"/>
              </a:rPr>
              <a:t>Gütezeichen können den Arbeitsaufwand für die Definition und Überprüfung der ökologischen und sozialen Aspekte von Ausschreibungen verringern.</a:t>
            </a:r>
            <a:endParaRPr sz="2000" dirty="0">
              <a:latin typeface="Aptos" panose="020B0004020202020204" pitchFamily="34" charset="0"/>
            </a:endParaRPr>
          </a:p>
          <a:p>
            <a:pPr marL="571500" lvl="0" indent="-317500" algn="l" rtl="0">
              <a:lnSpc>
                <a:spcPct val="100000"/>
              </a:lnSpc>
              <a:spcBef>
                <a:spcPts val="1200"/>
              </a:spcBef>
              <a:spcAft>
                <a:spcPts val="0"/>
              </a:spcAft>
              <a:buSzPts val="2000"/>
              <a:buFont typeface="Arial"/>
              <a:buChar char="•"/>
            </a:pPr>
            <a:r>
              <a:rPr lang="de-DE" sz="2000" b="0" dirty="0">
                <a:solidFill>
                  <a:schemeClr val="dk1"/>
                </a:solidFill>
                <a:latin typeface="Aptos" panose="020B0004020202020204" pitchFamily="34" charset="0"/>
              </a:rPr>
              <a:t>Gütezeichen müssen bestimmte Anforderungen an Transparenz und Zugänglichkeit erfüllen, damit sie in Ausschreibungsunterlagen direkt erwähnt werden können.</a:t>
            </a:r>
            <a:endParaRPr sz="2000" dirty="0">
              <a:latin typeface="Aptos" panose="020B0004020202020204" pitchFamily="34" charset="0"/>
            </a:endParaRPr>
          </a:p>
          <a:p>
            <a:pPr marL="457200" lvl="0" indent="-228600" algn="l" rtl="0">
              <a:lnSpc>
                <a:spcPct val="80000"/>
              </a:lnSpc>
              <a:spcBef>
                <a:spcPts val="2200"/>
              </a:spcBef>
              <a:spcAft>
                <a:spcPts val="0"/>
              </a:spcAft>
              <a:buClr>
                <a:schemeClr val="accent4"/>
              </a:buClr>
              <a:buSzPts val="2400"/>
              <a:buFont typeface="Arial"/>
              <a:buNone/>
            </a:pPr>
            <a:endParaRPr dirty="0">
              <a:latin typeface="Aptos" panose="020B000402020202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594346" y="189575"/>
            <a:ext cx="92952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Anforderungen für die Verwendung von Gütezeichen</a:t>
            </a:r>
            <a:endParaRPr dirty="0">
              <a:latin typeface="Aptos Serif" panose="02020604070405020304" pitchFamily="18" charset="0"/>
              <a:cs typeface="Aptos Serif" panose="02020604070405020304" pitchFamily="18" charset="0"/>
            </a:endParaRPr>
          </a:p>
        </p:txBody>
      </p:sp>
      <p:sp>
        <p:nvSpPr>
          <p:cNvPr id="358" name="Google Shape;358;p57"/>
          <p:cNvSpPr txBox="1">
            <a:spLocks noGrp="1"/>
          </p:cNvSpPr>
          <p:nvPr>
            <p:ph type="body" idx="1"/>
          </p:nvPr>
        </p:nvSpPr>
        <p:spPr>
          <a:xfrm>
            <a:off x="594350" y="2281925"/>
            <a:ext cx="10739400" cy="4325400"/>
          </a:xfrm>
          <a:prstGeom prst="rect">
            <a:avLst/>
          </a:prstGeom>
          <a:noFill/>
          <a:ln>
            <a:noFill/>
          </a:ln>
        </p:spPr>
        <p:txBody>
          <a:bodyPr spcFirstLastPara="1" wrap="square" lIns="0" tIns="228600" rIns="0" bIns="0" anchor="t" anchorCtr="0">
            <a:normAutofit/>
          </a:bodyPr>
          <a:lstStyle/>
          <a:p>
            <a:pPr marL="571500" marR="0" lvl="0" indent="-317500" algn="l" rtl="0">
              <a:lnSpc>
                <a:spcPct val="100000"/>
              </a:lnSpc>
              <a:spcBef>
                <a:spcPts val="800"/>
              </a:spcBef>
              <a:spcAft>
                <a:spcPts val="0"/>
              </a:spcAft>
              <a:buSzPts val="2000"/>
              <a:buChar char="•"/>
            </a:pPr>
            <a:r>
              <a:rPr lang="de-DE" sz="2000" b="0" dirty="0">
                <a:solidFill>
                  <a:schemeClr val="dk1"/>
                </a:solidFill>
                <a:latin typeface="Aptos" panose="020B0004020202020204" pitchFamily="34" charset="0"/>
              </a:rPr>
              <a:t>Die Anforderungen des Gütezeichens betreffen ausschließlich Kriterien, die mit dem Auftragsgegenstand in Verbindung stehen.</a:t>
            </a:r>
            <a:endParaRPr sz="2000" b="0" dirty="0">
              <a:solidFill>
                <a:schemeClr val="dk1"/>
              </a:solidFill>
              <a:latin typeface="Aptos" panose="020B0004020202020204" pitchFamily="34" charset="0"/>
            </a:endParaRPr>
          </a:p>
          <a:p>
            <a:pPr marL="571500" marR="0" lvl="0" indent="-317500" algn="l" rtl="0">
              <a:lnSpc>
                <a:spcPct val="100000"/>
              </a:lnSpc>
              <a:spcBef>
                <a:spcPts val="800"/>
              </a:spcBef>
              <a:spcAft>
                <a:spcPts val="0"/>
              </a:spcAft>
              <a:buSzPts val="2000"/>
              <a:buChar char="•"/>
            </a:pPr>
            <a:r>
              <a:rPr lang="de-DE" sz="2000" b="0" dirty="0">
                <a:solidFill>
                  <a:schemeClr val="dk1"/>
                </a:solidFill>
                <a:latin typeface="Aptos" panose="020B0004020202020204" pitchFamily="34" charset="0"/>
              </a:rPr>
              <a:t>Die Anforderungen des Gütezeichens basieren auf objektiv nachprüfbaren und nicht diskriminierenden Kriterien.</a:t>
            </a:r>
            <a:endParaRPr sz="2000" b="0" dirty="0">
              <a:solidFill>
                <a:schemeClr val="dk1"/>
              </a:solidFill>
              <a:latin typeface="Aptos" panose="020B0004020202020204" pitchFamily="34" charset="0"/>
            </a:endParaRPr>
          </a:p>
          <a:p>
            <a:pPr marL="571500" marR="0" lvl="0" indent="-317500" algn="l" rtl="0">
              <a:lnSpc>
                <a:spcPct val="100000"/>
              </a:lnSpc>
              <a:spcBef>
                <a:spcPts val="800"/>
              </a:spcBef>
              <a:spcAft>
                <a:spcPts val="0"/>
              </a:spcAft>
              <a:buSzPts val="2000"/>
              <a:buChar char="•"/>
            </a:pPr>
            <a:r>
              <a:rPr lang="de-DE" sz="2000" b="0" dirty="0">
                <a:solidFill>
                  <a:schemeClr val="dk1"/>
                </a:solidFill>
                <a:latin typeface="Aptos" panose="020B0004020202020204" pitchFamily="34" charset="0"/>
              </a:rPr>
              <a:t>Das Gütezeichen wurde im Rahmen eines offenen und transparenten Verfahrens erstellt, an dem sich alle relevanten interessierten Kreise wie etwa Verwaltungsbehörden, Verbraucher, Sozialpartner, Hersteller, Händler und Nichtregierungsorganisationen beteiligen konnten.</a:t>
            </a:r>
            <a:endParaRPr sz="2000" b="0" dirty="0">
              <a:solidFill>
                <a:schemeClr val="dk1"/>
              </a:solidFill>
              <a:latin typeface="Aptos" panose="020B0004020202020204" pitchFamily="34" charset="0"/>
            </a:endParaRPr>
          </a:p>
          <a:p>
            <a:pPr marL="571500" marR="0" lvl="0" indent="-317500" algn="l" rtl="0">
              <a:lnSpc>
                <a:spcPct val="100000"/>
              </a:lnSpc>
              <a:spcBef>
                <a:spcPts val="800"/>
              </a:spcBef>
              <a:spcAft>
                <a:spcPts val="0"/>
              </a:spcAft>
              <a:buSzPts val="2000"/>
              <a:buChar char="•"/>
            </a:pPr>
            <a:r>
              <a:rPr lang="de-DE" sz="2000" b="0" dirty="0">
                <a:solidFill>
                  <a:schemeClr val="dk1"/>
                </a:solidFill>
                <a:latin typeface="Aptos" panose="020B0004020202020204" pitchFamily="34" charset="0"/>
              </a:rPr>
              <a:t>Sie sind für alle interessierten Parteien zugänglich.</a:t>
            </a:r>
            <a:endParaRPr sz="2000" b="0" dirty="0">
              <a:solidFill>
                <a:schemeClr val="dk1"/>
              </a:solidFill>
              <a:latin typeface="Aptos" panose="020B0004020202020204" pitchFamily="34" charset="0"/>
            </a:endParaRPr>
          </a:p>
          <a:p>
            <a:pPr marL="571500" marR="0" lvl="0" indent="-317500" algn="l" rtl="0">
              <a:lnSpc>
                <a:spcPct val="100000"/>
              </a:lnSpc>
              <a:spcBef>
                <a:spcPts val="800"/>
              </a:spcBef>
              <a:spcAft>
                <a:spcPts val="0"/>
              </a:spcAft>
              <a:buSzPts val="2000"/>
              <a:buChar char="•"/>
            </a:pPr>
            <a:r>
              <a:rPr lang="de-DE" sz="2000" b="0" dirty="0">
                <a:solidFill>
                  <a:schemeClr val="dk1"/>
                </a:solidFill>
                <a:latin typeface="Aptos" panose="020B0004020202020204" pitchFamily="34" charset="0"/>
              </a:rPr>
              <a:t>Die Anforderungen des Gütezeichens werden von einem Dritten festgelegt, auf den der Unternehmer, der das Label beantragt, keinen entscheidenden Einfluss ausüben kann.</a:t>
            </a:r>
            <a:endParaRPr dirty="0">
              <a:latin typeface="Aptos" panose="020B000402020202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5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400" dirty="0">
                <a:solidFill>
                  <a:srgbClr val="3F3F3F"/>
                </a:solidFill>
                <a:latin typeface="Aptos Serif" panose="02020604070405020304" pitchFamily="18" charset="0"/>
                <a:cs typeface="Aptos Serif" panose="0202060407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Ausschluss</a:t>
            </a:r>
            <a:r>
              <a:rPr lang="de-DE" dirty="0">
                <a:latin typeface="Aptos Serif" panose="02020604070405020304" pitchFamily="18" charset="0"/>
                <a:cs typeface="Aptos Serif" panose="02020604070405020304" pitchFamily="18" charset="0"/>
              </a:rPr>
              <a:t>gründe</a:t>
            </a:r>
            <a:endParaRPr dirty="0">
              <a:latin typeface="Aptos Serif" panose="02020604070405020304" pitchFamily="18" charset="0"/>
              <a:cs typeface="Aptos Serif" panose="02020604070405020304" pitchFamily="18" charset="0"/>
            </a:endParaRPr>
          </a:p>
        </p:txBody>
      </p:sp>
      <p:sp>
        <p:nvSpPr>
          <p:cNvPr id="365" name="Google Shape;365;p58"/>
          <p:cNvSpPr txBox="1">
            <a:spLocks noGrp="1"/>
          </p:cNvSpPr>
          <p:nvPr>
            <p:ph type="body" idx="1"/>
          </p:nvPr>
        </p:nvSpPr>
        <p:spPr>
          <a:xfrm>
            <a:off x="594359" y="2281918"/>
            <a:ext cx="9538382" cy="3708517"/>
          </a:xfrm>
          <a:prstGeom prst="rect">
            <a:avLst/>
          </a:prstGeom>
          <a:noFill/>
          <a:ln>
            <a:noFill/>
          </a:ln>
        </p:spPr>
        <p:txBody>
          <a:bodyPr spcFirstLastPara="1" wrap="square" lIns="0" tIns="228600" rIns="0" bIns="0" anchor="t" anchorCtr="0">
            <a:normAutofit/>
          </a:bodyPr>
          <a:lstStyle/>
          <a:p>
            <a:pPr marL="571500" lvl="0" indent="-342900" algn="l" rtl="0">
              <a:lnSpc>
                <a:spcPct val="100000"/>
              </a:lnSpc>
              <a:spcBef>
                <a:spcPts val="2200"/>
              </a:spcBef>
              <a:spcAft>
                <a:spcPts val="0"/>
              </a:spcAft>
              <a:buSzPts val="2400"/>
              <a:buFont typeface="Arial"/>
              <a:buChar char="•"/>
            </a:pPr>
            <a:r>
              <a:rPr lang="de-DE" b="0" dirty="0">
                <a:solidFill>
                  <a:schemeClr val="dk1"/>
                </a:solidFill>
                <a:latin typeface="Aptos" panose="020B0004020202020204" pitchFamily="34" charset="0"/>
              </a:rPr>
              <a:t>Gründe für den Ausschluss von Bietern:</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rPr>
              <a:t>Nichteinhaltung geltender nationaler, EU- oder internationaler Umweltgesetze </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rPr>
              <a:t>Schwerwiegendes berufliches Fehlverhalten, das die Integrität in Frage stellt</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rPr>
              <a:t>Erhebliche/anhaltende Mängel bei der Erfüllung eines früheren Vertrags</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rPr>
              <a:t>Falsche Angaben zu einem der oben genannten Punkte oder Unfähigkeit, entsprechende Nachweise vorzulegen</a:t>
            </a:r>
            <a:endParaRPr dirty="0">
              <a:latin typeface="Aptos" panose="020B0004020202020204" pitchFamily="34" charset="0"/>
            </a:endParaRPr>
          </a:p>
          <a:p>
            <a:pPr marL="457200" lvl="0" indent="-228600" algn="l" rtl="0">
              <a:lnSpc>
                <a:spcPct val="80000"/>
              </a:lnSpc>
              <a:spcBef>
                <a:spcPts val="2200"/>
              </a:spcBef>
              <a:spcAft>
                <a:spcPts val="0"/>
              </a:spcAft>
              <a:buClr>
                <a:schemeClr val="accent4"/>
              </a:buClr>
              <a:buSzPts val="2400"/>
              <a:buFont typeface="Arial"/>
              <a:buNone/>
            </a:pPr>
            <a:endParaRPr dirty="0">
              <a:latin typeface="Aptos" panose="020B000402020202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59"/>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Eignungs</a:t>
            </a:r>
            <a:r>
              <a:rPr lang="de-DE" sz="4400" dirty="0">
                <a:solidFill>
                  <a:srgbClr val="3F3F3F"/>
                </a:solidFill>
                <a:latin typeface="Aptos Serif" panose="02020604070405020304" pitchFamily="18" charset="0"/>
                <a:cs typeface="Aptos Serif" panose="02020604070405020304" pitchFamily="18" charset="0"/>
              </a:rPr>
              <a:t>kriterien</a:t>
            </a:r>
            <a:endParaRPr dirty="0">
              <a:latin typeface="Aptos Serif" panose="02020604070405020304" pitchFamily="18" charset="0"/>
              <a:cs typeface="Aptos Serif" panose="02020604070405020304" pitchFamily="18" charset="0"/>
            </a:endParaRPr>
          </a:p>
        </p:txBody>
      </p:sp>
      <p:sp>
        <p:nvSpPr>
          <p:cNvPr id="372" name="Google Shape;372;p59"/>
          <p:cNvSpPr txBox="1">
            <a:spLocks noGrp="1"/>
          </p:cNvSpPr>
          <p:nvPr>
            <p:ph type="body" idx="1"/>
          </p:nvPr>
        </p:nvSpPr>
        <p:spPr>
          <a:xfrm>
            <a:off x="594359" y="2281918"/>
            <a:ext cx="9538382" cy="3708517"/>
          </a:xfrm>
          <a:prstGeom prst="rect">
            <a:avLst/>
          </a:prstGeom>
          <a:noFill/>
          <a:ln>
            <a:noFill/>
          </a:ln>
        </p:spPr>
        <p:txBody>
          <a:bodyPr spcFirstLastPara="1" wrap="square" lIns="0" tIns="228600" rIns="0" bIns="0" anchor="t" anchorCtr="0">
            <a:normAutofit/>
          </a:bodyPr>
          <a:lstStyle/>
          <a:p>
            <a:pPr marL="0" lvl="0" indent="0" algn="l" rtl="0">
              <a:lnSpc>
                <a:spcPct val="100000"/>
              </a:lnSpc>
              <a:spcBef>
                <a:spcPts val="2200"/>
              </a:spcBef>
              <a:spcAft>
                <a:spcPts val="0"/>
              </a:spcAft>
              <a:buNone/>
            </a:pPr>
            <a:r>
              <a:rPr lang="de-DE" sz="2000" b="0" dirty="0">
                <a:solidFill>
                  <a:schemeClr val="dk1"/>
                </a:solidFill>
                <a:latin typeface="Aptos" panose="020B0004020202020204" pitchFamily="34" charset="0"/>
              </a:rPr>
              <a:t>Zu den Eignungskriterien können gehören:</a:t>
            </a:r>
            <a:endParaRPr sz="2000" dirty="0">
              <a:latin typeface="Aptos" panose="020B0004020202020204" pitchFamily="34" charset="0"/>
            </a:endParaRPr>
          </a:p>
          <a:p>
            <a:pPr marL="457200" lvl="0" indent="-355600" algn="l" rtl="0">
              <a:lnSpc>
                <a:spcPct val="100000"/>
              </a:lnSpc>
              <a:spcBef>
                <a:spcPts val="1800"/>
              </a:spcBef>
              <a:spcAft>
                <a:spcPts val="0"/>
              </a:spcAft>
              <a:buClr>
                <a:schemeClr val="dk1"/>
              </a:buClr>
              <a:buSzPts val="2000"/>
              <a:buChar char="●"/>
            </a:pPr>
            <a:r>
              <a:rPr lang="de-DE" sz="2000" b="0" dirty="0">
                <a:solidFill>
                  <a:schemeClr val="dk1"/>
                </a:solidFill>
                <a:latin typeface="Aptos" panose="020B0004020202020204" pitchFamily="34" charset="0"/>
              </a:rPr>
              <a:t>Nachweisbare Erfahrungen und Referenzen</a:t>
            </a:r>
            <a:endParaRPr sz="2000" dirty="0">
              <a:latin typeface="Aptos" panose="020B0004020202020204" pitchFamily="34" charset="0"/>
            </a:endParaRPr>
          </a:p>
          <a:p>
            <a:pPr marL="457200" lvl="0" indent="-355600" algn="l" rtl="0">
              <a:lnSpc>
                <a:spcPct val="100000"/>
              </a:lnSpc>
              <a:spcBef>
                <a:spcPts val="1800"/>
              </a:spcBef>
              <a:spcAft>
                <a:spcPts val="0"/>
              </a:spcAft>
              <a:buClr>
                <a:schemeClr val="dk1"/>
              </a:buClr>
              <a:buSzPts val="2000"/>
              <a:buChar char="●"/>
            </a:pPr>
            <a:r>
              <a:rPr lang="de-DE" sz="2000" b="0" dirty="0">
                <a:solidFill>
                  <a:schemeClr val="dk1"/>
                </a:solidFill>
                <a:latin typeface="Aptos" panose="020B0004020202020204" pitchFamily="34" charset="0"/>
              </a:rPr>
              <a:t>Ausbildung und berufliche Qualifikationen der Mitarbeiter </a:t>
            </a:r>
            <a:endParaRPr sz="2000" dirty="0">
              <a:latin typeface="Aptos" panose="020B0004020202020204" pitchFamily="34" charset="0"/>
            </a:endParaRPr>
          </a:p>
          <a:p>
            <a:pPr marL="457200" lvl="0" indent="-355600" algn="l" rtl="0">
              <a:lnSpc>
                <a:spcPct val="100000"/>
              </a:lnSpc>
              <a:spcBef>
                <a:spcPts val="1800"/>
              </a:spcBef>
              <a:spcAft>
                <a:spcPts val="0"/>
              </a:spcAft>
              <a:buClr>
                <a:schemeClr val="dk1"/>
              </a:buClr>
              <a:buSzPts val="2000"/>
              <a:buChar char="●"/>
            </a:pPr>
            <a:r>
              <a:rPr lang="de-DE" sz="2000" dirty="0">
                <a:solidFill>
                  <a:schemeClr val="dk1"/>
                </a:solidFill>
                <a:latin typeface="Aptos" panose="020B0004020202020204" pitchFamily="34" charset="0"/>
              </a:rPr>
              <a:t>Vorhandensein von </a:t>
            </a:r>
            <a:r>
              <a:rPr lang="de-DE" sz="2000" b="0" dirty="0">
                <a:solidFill>
                  <a:schemeClr val="dk1"/>
                </a:solidFill>
                <a:latin typeface="Aptos" panose="020B0004020202020204" pitchFamily="34" charset="0"/>
              </a:rPr>
              <a:t>Umweltmanagementsystemen (z.B. EMAS, ISO 14001)</a:t>
            </a:r>
            <a:endParaRPr sz="2000" dirty="0">
              <a:latin typeface="Aptos" panose="020B0004020202020204" pitchFamily="34" charset="0"/>
            </a:endParaRPr>
          </a:p>
          <a:p>
            <a:pPr marL="457200" lvl="0" indent="-355600" algn="l" rtl="0">
              <a:lnSpc>
                <a:spcPct val="100000"/>
              </a:lnSpc>
              <a:spcBef>
                <a:spcPts val="1800"/>
              </a:spcBef>
              <a:spcAft>
                <a:spcPts val="0"/>
              </a:spcAft>
              <a:buClr>
                <a:schemeClr val="dk1"/>
              </a:buClr>
              <a:buSzPts val="2000"/>
              <a:buChar char="●"/>
            </a:pPr>
            <a:r>
              <a:rPr lang="de-DE" sz="2000" dirty="0">
                <a:solidFill>
                  <a:schemeClr val="dk1"/>
                </a:solidFill>
                <a:latin typeface="Aptos" panose="020B0004020202020204" pitchFamily="34" charset="0"/>
              </a:rPr>
              <a:t>Vorhandensein von </a:t>
            </a:r>
            <a:r>
              <a:rPr lang="de-DE" sz="2000" b="0" dirty="0">
                <a:solidFill>
                  <a:schemeClr val="dk1"/>
                </a:solidFill>
                <a:latin typeface="Aptos" panose="020B0004020202020204" pitchFamily="34" charset="0"/>
              </a:rPr>
              <a:t>Lieferkettenmanagement-/Rückverfolgungssystemen</a:t>
            </a:r>
            <a:endParaRPr sz="2000" dirty="0">
              <a:latin typeface="Aptos" panose="020B0004020202020204"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60"/>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400">
                <a:solidFill>
                  <a:srgbClr val="3F3F3F"/>
                </a:solidFill>
                <a:latin typeface="Aptos Serif" panose="02020604070405020304" pitchFamily="18" charset="0"/>
                <a:cs typeface="Aptos Serif" panose="02020604070405020304" pitchFamily="18" charset="0"/>
              </a:rPr>
              <a:t>Um</a:t>
            </a:r>
            <a:r>
              <a:rPr lang="de-DE">
                <a:latin typeface="Aptos Serif" panose="02020604070405020304" pitchFamily="18" charset="0"/>
                <a:cs typeface="Aptos Serif" panose="02020604070405020304" pitchFamily="18" charset="0"/>
              </a:rPr>
              <a:t>welt</a:t>
            </a:r>
            <a:r>
              <a:rPr lang="de-DE" sz="4400">
                <a:solidFill>
                  <a:srgbClr val="3F3F3F"/>
                </a:solidFill>
                <a:latin typeface="Aptos Serif" panose="02020604070405020304" pitchFamily="18" charset="0"/>
                <a:cs typeface="Aptos Serif" panose="02020604070405020304" pitchFamily="18" charset="0"/>
              </a:rPr>
              <a:t>management- system (</a:t>
            </a:r>
            <a:r>
              <a:rPr lang="de-DE">
                <a:latin typeface="Aptos Serif" panose="02020604070405020304" pitchFamily="18" charset="0"/>
                <a:cs typeface="Aptos Serif" panose="02020604070405020304" pitchFamily="18" charset="0"/>
              </a:rPr>
              <a:t>U</a:t>
            </a:r>
            <a:r>
              <a:rPr lang="de-DE" sz="4400">
                <a:solidFill>
                  <a:srgbClr val="3F3F3F"/>
                </a:solidFill>
                <a:latin typeface="Aptos Serif" panose="02020604070405020304" pitchFamily="18" charset="0"/>
                <a:cs typeface="Aptos Serif" panose="02020604070405020304" pitchFamily="18" charset="0"/>
              </a:rPr>
              <a:t>MS)</a:t>
            </a:r>
            <a:endParaRPr>
              <a:latin typeface="Aptos Serif" panose="02020604070405020304" pitchFamily="18" charset="0"/>
              <a:cs typeface="Aptos Serif" panose="02020604070405020304" pitchFamily="18" charset="0"/>
            </a:endParaRPr>
          </a:p>
        </p:txBody>
      </p:sp>
      <p:sp>
        <p:nvSpPr>
          <p:cNvPr id="379" name="Google Shape;379;p60"/>
          <p:cNvSpPr txBox="1">
            <a:spLocks noGrp="1"/>
          </p:cNvSpPr>
          <p:nvPr>
            <p:ph type="body" idx="1"/>
          </p:nvPr>
        </p:nvSpPr>
        <p:spPr>
          <a:xfrm>
            <a:off x="148384" y="2245743"/>
            <a:ext cx="9003000" cy="3708600"/>
          </a:xfrm>
          <a:prstGeom prst="rect">
            <a:avLst/>
          </a:prstGeom>
          <a:noFill/>
          <a:ln>
            <a:noFill/>
          </a:ln>
        </p:spPr>
        <p:txBody>
          <a:bodyPr spcFirstLastPara="1" wrap="square" lIns="0" tIns="228600" rIns="0" bIns="0" anchor="t" anchorCtr="0">
            <a:normAutofit fontScale="92500"/>
          </a:bodyPr>
          <a:lstStyle/>
          <a:p>
            <a:pPr marL="571500" lvl="0" indent="-331470" algn="l" rtl="0">
              <a:lnSpc>
                <a:spcPct val="100000"/>
              </a:lnSpc>
              <a:spcBef>
                <a:spcPts val="1800"/>
              </a:spcBef>
              <a:spcAft>
                <a:spcPts val="0"/>
              </a:spcAft>
              <a:buSzPct val="100000"/>
              <a:buFont typeface="Arial"/>
              <a:buChar char="•"/>
            </a:pPr>
            <a:r>
              <a:rPr lang="de-DE" b="0" dirty="0">
                <a:solidFill>
                  <a:schemeClr val="dk1"/>
                </a:solidFill>
                <a:latin typeface="Aptos" panose="020B0004020202020204" pitchFamily="34" charset="0"/>
              </a:rPr>
              <a:t>Das UMS kann die Fähigkeit eines Unternehmens zur Erfüllung von Umweltkriterien nachweisen und kann in der Auswahlphase verlangt werden, wenn dies für die Dienstleistung relevant ist.</a:t>
            </a:r>
            <a:endParaRPr dirty="0">
              <a:latin typeface="Aptos" panose="020B0004020202020204" pitchFamily="34" charset="0"/>
            </a:endParaRPr>
          </a:p>
          <a:p>
            <a:pPr marL="571500" lvl="0" indent="-331470" algn="l" rtl="0">
              <a:lnSpc>
                <a:spcPct val="100000"/>
              </a:lnSpc>
              <a:spcBef>
                <a:spcPts val="1800"/>
              </a:spcBef>
              <a:spcAft>
                <a:spcPts val="0"/>
              </a:spcAft>
              <a:buSzPct val="100000"/>
              <a:buFont typeface="Arial"/>
              <a:buChar char="•"/>
            </a:pPr>
            <a:r>
              <a:rPr lang="de-DE" b="0" dirty="0">
                <a:solidFill>
                  <a:schemeClr val="dk1"/>
                </a:solidFill>
                <a:latin typeface="Aptos" panose="020B0004020202020204" pitchFamily="34" charset="0"/>
              </a:rPr>
              <a:t>Beispiel: Catering- oder Reinigungsdienstleistungen.</a:t>
            </a:r>
            <a:endParaRPr dirty="0">
              <a:latin typeface="Aptos" panose="020B0004020202020204" pitchFamily="34" charset="0"/>
            </a:endParaRPr>
          </a:p>
          <a:p>
            <a:pPr marL="571500" lvl="0" indent="-331470" algn="l" rtl="0">
              <a:lnSpc>
                <a:spcPct val="100000"/>
              </a:lnSpc>
              <a:spcBef>
                <a:spcPts val="1800"/>
              </a:spcBef>
              <a:spcAft>
                <a:spcPts val="0"/>
              </a:spcAft>
              <a:buSzPct val="100000"/>
              <a:buFont typeface="Arial"/>
              <a:buChar char="•"/>
            </a:pPr>
            <a:r>
              <a:rPr lang="de-DE" b="0" dirty="0">
                <a:solidFill>
                  <a:schemeClr val="dk1"/>
                </a:solidFill>
                <a:latin typeface="Aptos" panose="020B0004020202020204" pitchFamily="34" charset="0"/>
              </a:rPr>
              <a:t>Bieter können durch ein UMS nachweisen, dass sie in der Lage sind, die Dienstleistung auf umweltverträgliche Weise zu erbringen.</a:t>
            </a:r>
            <a:endParaRPr b="0" dirty="0">
              <a:solidFill>
                <a:schemeClr val="dk1"/>
              </a:solidFill>
              <a:latin typeface="Aptos" panose="020B0004020202020204" pitchFamily="34" charset="0"/>
            </a:endParaRPr>
          </a:p>
          <a:p>
            <a:pPr marL="571500" lvl="0" indent="-331470" algn="l" rtl="0">
              <a:lnSpc>
                <a:spcPct val="100000"/>
              </a:lnSpc>
              <a:spcBef>
                <a:spcPts val="1800"/>
              </a:spcBef>
              <a:spcAft>
                <a:spcPts val="0"/>
              </a:spcAft>
              <a:buSzPct val="100000"/>
              <a:buFont typeface="Arial"/>
              <a:buChar char="•"/>
            </a:pPr>
            <a:r>
              <a:rPr lang="de-DE" b="0" dirty="0">
                <a:solidFill>
                  <a:schemeClr val="dk1"/>
                </a:solidFill>
                <a:latin typeface="Aptos" panose="020B0004020202020204" pitchFamily="34" charset="0"/>
              </a:rPr>
              <a:t>Gleichwertige Nachweise müssen ebenfalls berücksichtigt werden.</a:t>
            </a:r>
            <a:endParaRPr b="0" dirty="0">
              <a:solidFill>
                <a:schemeClr val="dk1"/>
              </a:solidFill>
              <a:latin typeface="Aptos" panose="020B0004020202020204" pitchFamily="34" charset="0"/>
            </a:endParaRPr>
          </a:p>
        </p:txBody>
      </p:sp>
      <p:pic>
        <p:nvPicPr>
          <p:cNvPr id="380" name="Google Shape;380;p60"/>
          <p:cNvPicPr preferRelativeResize="0"/>
          <p:nvPr/>
        </p:nvPicPr>
        <p:blipFill rotWithShape="1">
          <a:blip r:embed="rId3">
            <a:alphaModFix/>
          </a:blip>
          <a:srcRect/>
          <a:stretch/>
        </p:blipFill>
        <p:spPr>
          <a:xfrm>
            <a:off x="9258300" y="3098000"/>
            <a:ext cx="3015708" cy="200411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61"/>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Zuschlagskriterien</a:t>
            </a:r>
            <a:endParaRPr dirty="0">
              <a:latin typeface="Aptos Serif" panose="02020604070405020304" pitchFamily="18" charset="0"/>
              <a:cs typeface="Aptos Serif" panose="02020604070405020304" pitchFamily="18" charset="0"/>
            </a:endParaRPr>
          </a:p>
        </p:txBody>
      </p:sp>
      <p:sp>
        <p:nvSpPr>
          <p:cNvPr id="387" name="Google Shape;387;p61"/>
          <p:cNvSpPr txBox="1">
            <a:spLocks noGrp="1"/>
          </p:cNvSpPr>
          <p:nvPr>
            <p:ph type="body" idx="1"/>
          </p:nvPr>
        </p:nvSpPr>
        <p:spPr>
          <a:xfrm>
            <a:off x="594349" y="2676525"/>
            <a:ext cx="5118900" cy="3597600"/>
          </a:xfrm>
          <a:prstGeom prst="rect">
            <a:avLst/>
          </a:prstGeom>
          <a:noFill/>
          <a:ln>
            <a:noFill/>
          </a:ln>
        </p:spPr>
        <p:txBody>
          <a:bodyPr spcFirstLastPara="1" wrap="square" lIns="0" tIns="45700" rIns="0" bIns="0" anchor="t" anchorCtr="0">
            <a:normAutofit/>
          </a:bodyPr>
          <a:lstStyle/>
          <a:p>
            <a:pPr marL="50399" lvl="0" indent="0" algn="l" rtl="0">
              <a:lnSpc>
                <a:spcPct val="100000"/>
              </a:lnSpc>
              <a:spcBef>
                <a:spcPts val="0"/>
              </a:spcBef>
              <a:spcAft>
                <a:spcPts val="0"/>
              </a:spcAft>
              <a:buSzPts val="2000"/>
              <a:buNone/>
            </a:pPr>
            <a:r>
              <a:rPr lang="de-DE" dirty="0">
                <a:latin typeface="Aptos" panose="020B0004020202020204" pitchFamily="34" charset="0"/>
              </a:rPr>
              <a:t>Auswahl des wirtschaftlich günstigsten Angebots aus den Angeboten, die die technischen Spezifikationen erfüllen:</a:t>
            </a:r>
            <a:endParaRPr dirty="0">
              <a:latin typeface="Aptos" panose="020B0004020202020204" pitchFamily="34" charset="0"/>
            </a:endParaRPr>
          </a:p>
          <a:p>
            <a:pPr marL="571500" marR="0" lvl="0" indent="-342900" algn="l" rtl="0">
              <a:lnSpc>
                <a:spcPct val="90000"/>
              </a:lnSpc>
              <a:spcBef>
                <a:spcPts val="1800"/>
              </a:spcBef>
              <a:spcAft>
                <a:spcPts val="0"/>
              </a:spcAft>
              <a:buSzPts val="2000"/>
              <a:buChar char="-"/>
            </a:pPr>
            <a:r>
              <a:rPr lang="de-DE" dirty="0">
                <a:latin typeface="Aptos" panose="020B0004020202020204" pitchFamily="34" charset="0"/>
              </a:rPr>
              <a:t>Kosten (einschließlich Lebens- zykluskosten) und qualitative Kriterien</a:t>
            </a:r>
            <a:endParaRPr dirty="0">
              <a:latin typeface="Aptos" panose="020B0004020202020204" pitchFamily="34" charset="0"/>
            </a:endParaRPr>
          </a:p>
          <a:p>
            <a:pPr marL="571500" marR="0" lvl="0" indent="-342900" algn="l" rtl="0">
              <a:lnSpc>
                <a:spcPct val="90000"/>
              </a:lnSpc>
              <a:spcBef>
                <a:spcPts val="1800"/>
              </a:spcBef>
              <a:spcAft>
                <a:spcPts val="0"/>
              </a:spcAft>
              <a:buSzPts val="2000"/>
              <a:buChar char="-"/>
            </a:pPr>
            <a:r>
              <a:rPr lang="de-DE" dirty="0">
                <a:latin typeface="Aptos" panose="020B0004020202020204" pitchFamily="34" charset="0"/>
              </a:rPr>
              <a:t>Qualitative Kriterien können eine Reihe von sozialen und ökologischen Faktoren umfassen</a:t>
            </a:r>
            <a:endParaRPr dirty="0">
              <a:latin typeface="Aptos" panose="020B0004020202020204" pitchFamily="34" charset="0"/>
            </a:endParaRPr>
          </a:p>
        </p:txBody>
      </p:sp>
      <p:sp>
        <p:nvSpPr>
          <p:cNvPr id="388" name="Google Shape;388;p61"/>
          <p:cNvSpPr txBox="1">
            <a:spLocks noGrp="1"/>
          </p:cNvSpPr>
          <p:nvPr>
            <p:ph type="body" idx="2"/>
          </p:nvPr>
        </p:nvSpPr>
        <p:spPr>
          <a:xfrm>
            <a:off x="5881901" y="2676525"/>
            <a:ext cx="5669400" cy="3597600"/>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Beispiele</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rPr>
              <a:t>Höherer </a:t>
            </a:r>
            <a:r>
              <a:rPr lang="de-DE"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Anteil an Fairtrade-Kaffees in einem Catering-Vertrag </a:t>
            </a:r>
            <a:r>
              <a:rPr lang="de-DE" dirty="0">
                <a:latin typeface="Aptos" panose="020B0004020202020204" pitchFamily="34" charset="0"/>
              </a:rPr>
              <a:t>als in den Mindestkriterien festgelegt; Punkte werden proportional zu jeder 10-prozentigen Verbesserung gegenüber den technischen Mindestanforderungen vergeben</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rPr>
              <a:t>Bessere Energieeffizienz von Elektrogeräten als in den Technischen Spezifikationen festgelegt (= Mindestkriterien)</a:t>
            </a:r>
            <a:endParaRPr dirty="0">
              <a:latin typeface="Aptos" panose="020B000402020202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62"/>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400" dirty="0">
                <a:solidFill>
                  <a:srgbClr val="3F3F3F"/>
                </a:solidFill>
                <a:latin typeface="Aptos Serif" panose="02020604070405020304" pitchFamily="18" charset="0"/>
                <a:cs typeface="Aptos Serif" panose="02020604070405020304" pitchFamily="18" charset="0"/>
              </a:rPr>
              <a:t>Gewichtung der </a:t>
            </a:r>
            <a:r>
              <a:rPr lang="de-DE" dirty="0">
                <a:latin typeface="Aptos Serif" panose="02020604070405020304" pitchFamily="18" charset="0"/>
                <a:cs typeface="Aptos Serif" panose="02020604070405020304" pitchFamily="18" charset="0"/>
              </a:rPr>
              <a:t>Zuschlags</a:t>
            </a:r>
            <a:r>
              <a:rPr lang="de-DE" sz="4400" dirty="0">
                <a:solidFill>
                  <a:srgbClr val="3F3F3F"/>
                </a:solidFill>
                <a:latin typeface="Aptos Serif" panose="02020604070405020304" pitchFamily="18" charset="0"/>
                <a:cs typeface="Aptos Serif" panose="02020604070405020304" pitchFamily="18" charset="0"/>
              </a:rPr>
              <a:t>kriterien</a:t>
            </a:r>
            <a:endParaRPr dirty="0">
              <a:latin typeface="Aptos Serif" panose="02020604070405020304" pitchFamily="18" charset="0"/>
              <a:cs typeface="Aptos Serif" panose="02020604070405020304" pitchFamily="18" charset="0"/>
            </a:endParaRPr>
          </a:p>
        </p:txBody>
      </p:sp>
      <p:sp>
        <p:nvSpPr>
          <p:cNvPr id="395" name="Google Shape;395;p62"/>
          <p:cNvSpPr txBox="1">
            <a:spLocks noGrp="1"/>
          </p:cNvSpPr>
          <p:nvPr>
            <p:ph type="body" idx="1"/>
          </p:nvPr>
        </p:nvSpPr>
        <p:spPr>
          <a:xfrm>
            <a:off x="594350" y="2281925"/>
            <a:ext cx="5243100" cy="4288500"/>
          </a:xfrm>
          <a:prstGeom prst="rect">
            <a:avLst/>
          </a:prstGeom>
          <a:noFill/>
          <a:ln>
            <a:noFill/>
          </a:ln>
        </p:spPr>
        <p:txBody>
          <a:bodyPr spcFirstLastPara="1" wrap="square" lIns="0" tIns="228600" rIns="0" bIns="0" anchor="t" anchorCtr="0">
            <a:normAutofit/>
          </a:bodyPr>
          <a:lstStyle/>
          <a:p>
            <a:pPr marL="571500" lvl="0" indent="-312420" algn="l" rtl="0">
              <a:lnSpc>
                <a:spcPct val="100000"/>
              </a:lnSpc>
              <a:spcBef>
                <a:spcPts val="600"/>
              </a:spcBef>
              <a:spcAft>
                <a:spcPts val="0"/>
              </a:spcAft>
              <a:buSzPts val="1920"/>
              <a:buFont typeface="Arial"/>
              <a:buChar char="•"/>
            </a:pPr>
            <a:r>
              <a:rPr lang="de-DE" sz="1920" b="0" dirty="0">
                <a:solidFill>
                  <a:schemeClr val="dk1"/>
                </a:solidFill>
                <a:latin typeface="Aptos" panose="020B0004020202020204" pitchFamily="34" charset="0"/>
              </a:rPr>
              <a:t>Zuschlagskriterien müssen transparent sein und dürfen den Wettbewerb nicht verzerren</a:t>
            </a:r>
            <a:endParaRPr sz="1920" b="0" dirty="0">
              <a:solidFill>
                <a:schemeClr val="dk1"/>
              </a:solidFill>
              <a:latin typeface="Aptos" panose="020B0004020202020204" pitchFamily="34" charset="0"/>
            </a:endParaRPr>
          </a:p>
          <a:p>
            <a:pPr marL="571500" lvl="0" indent="-312420" algn="l" rtl="0">
              <a:lnSpc>
                <a:spcPct val="100000"/>
              </a:lnSpc>
              <a:spcBef>
                <a:spcPts val="600"/>
              </a:spcBef>
              <a:spcAft>
                <a:spcPts val="0"/>
              </a:spcAft>
              <a:buSzPts val="1920"/>
              <a:buFont typeface="Arial"/>
              <a:buChar char="•"/>
            </a:pPr>
            <a:r>
              <a:rPr lang="de-DE" sz="1920" b="0" dirty="0">
                <a:solidFill>
                  <a:schemeClr val="dk1"/>
                </a:solidFill>
                <a:latin typeface="Aptos" panose="020B0004020202020204" pitchFamily="34" charset="0"/>
              </a:rPr>
              <a:t>Die Gewichtung der Zuschlagskriterien muss in den Ausschreibungsunterlagen beschrieben bzw. transparent sein</a:t>
            </a:r>
            <a:endParaRPr sz="1920" b="0" dirty="0">
              <a:solidFill>
                <a:schemeClr val="dk1"/>
              </a:solidFill>
              <a:latin typeface="Aptos" panose="020B0004020202020204" pitchFamily="34" charset="0"/>
            </a:endParaRPr>
          </a:p>
          <a:p>
            <a:pPr marL="571500" lvl="0" indent="-312420" algn="l" rtl="0">
              <a:lnSpc>
                <a:spcPct val="100000"/>
              </a:lnSpc>
              <a:spcBef>
                <a:spcPts val="600"/>
              </a:spcBef>
              <a:spcAft>
                <a:spcPts val="0"/>
              </a:spcAft>
              <a:buSzPts val="1920"/>
              <a:buFont typeface="Arial"/>
              <a:buChar char="•"/>
            </a:pPr>
            <a:r>
              <a:rPr lang="de-DE" sz="1920" b="0" dirty="0">
                <a:solidFill>
                  <a:schemeClr val="dk1"/>
                </a:solidFill>
                <a:latin typeface="Aptos" panose="020B0004020202020204" pitchFamily="34" charset="0"/>
              </a:rPr>
              <a:t>Die Punkte, die ein Angebot für den Preis erhält, hängt i. d. R. vom Preis anderer Angebote ab.</a:t>
            </a:r>
            <a:endParaRPr sz="1920" dirty="0">
              <a:latin typeface="Aptos" panose="020B0004020202020204" pitchFamily="34" charset="0"/>
            </a:endParaRPr>
          </a:p>
          <a:p>
            <a:pPr marL="571500" lvl="0" indent="-312420" algn="l" rtl="0">
              <a:lnSpc>
                <a:spcPct val="100000"/>
              </a:lnSpc>
              <a:spcBef>
                <a:spcPts val="600"/>
              </a:spcBef>
              <a:spcAft>
                <a:spcPts val="0"/>
              </a:spcAft>
              <a:buSzPts val="1920"/>
              <a:buFont typeface="Arial"/>
              <a:buChar char="•"/>
            </a:pPr>
            <a:r>
              <a:rPr lang="de-DE" sz="1920" b="0" dirty="0">
                <a:solidFill>
                  <a:schemeClr val="dk1"/>
                </a:solidFill>
                <a:latin typeface="Aptos" panose="020B0004020202020204" pitchFamily="34" charset="0"/>
              </a:rPr>
              <a:t>Es gibt mehrere Möglichkeiten, die Zuschlagskriterien zu berechnen (Formeln, Schulnotensystem etc.)</a:t>
            </a:r>
            <a:endParaRPr sz="1920" dirty="0">
              <a:latin typeface="Aptos" panose="020B0004020202020204" pitchFamily="34" charset="0"/>
            </a:endParaRPr>
          </a:p>
        </p:txBody>
      </p:sp>
      <p:graphicFrame>
        <p:nvGraphicFramePr>
          <p:cNvPr id="396" name="Google Shape;396;p62"/>
          <p:cNvGraphicFramePr/>
          <p:nvPr>
            <p:extLst>
              <p:ext uri="{D42A27DB-BD31-4B8C-83A1-F6EECF244321}">
                <p14:modId xmlns:p14="http://schemas.microsoft.com/office/powerpoint/2010/main" val="3834501876"/>
              </p:ext>
            </p:extLst>
          </p:nvPr>
        </p:nvGraphicFramePr>
        <p:xfrm>
          <a:off x="5837550" y="2382100"/>
          <a:ext cx="6003300" cy="3165730"/>
        </p:xfrm>
        <a:graphic>
          <a:graphicData uri="http://schemas.openxmlformats.org/drawingml/2006/table">
            <a:tbl>
              <a:tblPr>
                <a:noFill/>
                <a:tableStyleId>{20B98D5C-1AE8-4369-BB92-166CA95C271E}</a:tableStyleId>
              </a:tblPr>
              <a:tblGrid>
                <a:gridCol w="2001100">
                  <a:extLst>
                    <a:ext uri="{9D8B030D-6E8A-4147-A177-3AD203B41FA5}">
                      <a16:colId xmlns:a16="http://schemas.microsoft.com/office/drawing/2014/main" val="20000"/>
                    </a:ext>
                  </a:extLst>
                </a:gridCol>
                <a:gridCol w="2732075">
                  <a:extLst>
                    <a:ext uri="{9D8B030D-6E8A-4147-A177-3AD203B41FA5}">
                      <a16:colId xmlns:a16="http://schemas.microsoft.com/office/drawing/2014/main" val="20001"/>
                    </a:ext>
                  </a:extLst>
                </a:gridCol>
                <a:gridCol w="1270125">
                  <a:extLst>
                    <a:ext uri="{9D8B030D-6E8A-4147-A177-3AD203B41FA5}">
                      <a16:colId xmlns:a16="http://schemas.microsoft.com/office/drawing/2014/main" val="20002"/>
                    </a:ext>
                  </a:extLst>
                </a:gridCol>
              </a:tblGrid>
              <a:tr h="455150">
                <a:tc>
                  <a:txBody>
                    <a:bodyPr/>
                    <a:lstStyle/>
                    <a:p>
                      <a:pPr marL="0" lvl="0" indent="0" algn="l" rtl="0">
                        <a:spcBef>
                          <a:spcPts val="0"/>
                        </a:spcBef>
                        <a:spcAft>
                          <a:spcPts val="0"/>
                        </a:spcAft>
                        <a:buNone/>
                      </a:pPr>
                      <a:r>
                        <a:rPr lang="de-DE" b="1" dirty="0">
                          <a:latin typeface="Aptos" panose="020B0004020202020204" pitchFamily="34" charset="0"/>
                        </a:rPr>
                        <a:t>Zuschlagskriterium</a:t>
                      </a:r>
                      <a:endParaRPr b="1" dirty="0">
                        <a:latin typeface="Aptos" panose="020B0004020202020204" pitchFamily="34" charset="0"/>
                      </a:endParaRPr>
                    </a:p>
                  </a:txBody>
                  <a:tcPr marL="91425" marR="91425" marT="91425" marB="914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rgbClr val="AFD7DD"/>
                    </a:solidFill>
                  </a:tcPr>
                </a:tc>
                <a:tc>
                  <a:txBody>
                    <a:bodyPr/>
                    <a:lstStyle/>
                    <a:p>
                      <a:pPr marL="0" lvl="0" indent="0" algn="l" rtl="0">
                        <a:spcBef>
                          <a:spcPts val="0"/>
                        </a:spcBef>
                        <a:spcAft>
                          <a:spcPts val="0"/>
                        </a:spcAft>
                        <a:buNone/>
                      </a:pPr>
                      <a:r>
                        <a:rPr lang="de-DE" b="1">
                          <a:latin typeface="Aptos" panose="020B0004020202020204" pitchFamily="34" charset="0"/>
                        </a:rPr>
                        <a:t>Berechnungsformel</a:t>
                      </a:r>
                      <a:endParaRPr b="1">
                        <a:latin typeface="Aptos" panose="020B0004020202020204" pitchFamily="34" charset="0"/>
                      </a:endParaRPr>
                    </a:p>
                  </a:txBody>
                  <a:tcPr marL="91425" marR="91425" marT="91425" marB="914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rgbClr val="AFD7DD"/>
                    </a:solidFill>
                  </a:tcPr>
                </a:tc>
                <a:tc>
                  <a:txBody>
                    <a:bodyPr/>
                    <a:lstStyle/>
                    <a:p>
                      <a:pPr marL="0" lvl="0" indent="0" algn="l" rtl="0">
                        <a:spcBef>
                          <a:spcPts val="0"/>
                        </a:spcBef>
                        <a:spcAft>
                          <a:spcPts val="0"/>
                        </a:spcAft>
                        <a:buNone/>
                      </a:pPr>
                      <a:r>
                        <a:rPr lang="de-DE" b="1">
                          <a:latin typeface="Aptos" panose="020B0004020202020204" pitchFamily="34" charset="0"/>
                        </a:rPr>
                        <a:t>Gewichtung</a:t>
                      </a:r>
                      <a:endParaRPr b="1">
                        <a:latin typeface="Aptos" panose="020B0004020202020204" pitchFamily="34" charset="0"/>
                      </a:endParaRPr>
                    </a:p>
                  </a:txBody>
                  <a:tcPr marL="91425" marR="91425" marT="91425" marB="914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rgbClr val="AFD7DD"/>
                    </a:solidFill>
                  </a:tcPr>
                </a:tc>
                <a:extLst>
                  <a:ext uri="{0D108BD9-81ED-4DB2-BD59-A6C34878D82A}">
                    <a16:rowId xmlns:a16="http://schemas.microsoft.com/office/drawing/2014/main" val="10000"/>
                  </a:ext>
                </a:extLst>
              </a:tr>
              <a:tr h="455150">
                <a:tc>
                  <a:txBody>
                    <a:bodyPr/>
                    <a:lstStyle/>
                    <a:p>
                      <a:pPr marL="0" lvl="0" indent="0" algn="l" rtl="0">
                        <a:spcBef>
                          <a:spcPts val="0"/>
                        </a:spcBef>
                        <a:spcAft>
                          <a:spcPts val="0"/>
                        </a:spcAft>
                        <a:buNone/>
                      </a:pPr>
                      <a:r>
                        <a:rPr lang="de-DE">
                          <a:latin typeface="Aptos" panose="020B0004020202020204" pitchFamily="34" charset="0"/>
                        </a:rPr>
                        <a:t>Preis</a:t>
                      </a:r>
                      <a:endParaRPr>
                        <a:latin typeface="Aptos" panose="020B0004020202020204" pitchFamily="34" charset="0"/>
                      </a:endParaRPr>
                    </a:p>
                  </a:txBody>
                  <a:tcPr marL="91425" marR="91425" marT="91425" marB="91425">
                    <a:lnT w="9525" cap="flat" cmpd="sng">
                      <a:solidFill>
                        <a:schemeClr val="accent1"/>
                      </a:solidFill>
                      <a:prstDash val="solid"/>
                      <a:round/>
                      <a:headEnd type="none" w="sm" len="sm"/>
                      <a:tailEnd type="none" w="sm" len="sm"/>
                    </a:lnT>
                  </a:tcPr>
                </a:tc>
                <a:tc>
                  <a:txBody>
                    <a:bodyPr/>
                    <a:lstStyle/>
                    <a:p>
                      <a:pPr marL="0" lvl="0" indent="0" algn="l" rtl="0">
                        <a:spcBef>
                          <a:spcPts val="0"/>
                        </a:spcBef>
                        <a:spcAft>
                          <a:spcPts val="0"/>
                        </a:spcAft>
                        <a:buNone/>
                      </a:pPr>
                      <a:r>
                        <a:rPr lang="de-DE">
                          <a:latin typeface="Aptos" panose="020B0004020202020204" pitchFamily="34" charset="0"/>
                        </a:rPr>
                        <a:t>Kleinster angebotener Preis * 100 / Preis des Angebots des Bieters</a:t>
                      </a:r>
                      <a:endParaRPr>
                        <a:latin typeface="Aptos" panose="020B0004020202020204" pitchFamily="34" charset="0"/>
                      </a:endParaRPr>
                    </a:p>
                  </a:txBody>
                  <a:tcPr marL="91425" marR="91425" marT="91425" marB="91425">
                    <a:lnT w="9525" cap="flat" cmpd="sng">
                      <a:solidFill>
                        <a:schemeClr val="accent1"/>
                      </a:solidFill>
                      <a:prstDash val="solid"/>
                      <a:round/>
                      <a:headEnd type="none" w="sm" len="sm"/>
                      <a:tailEnd type="none" w="sm" len="sm"/>
                    </a:lnT>
                  </a:tcPr>
                </a:tc>
                <a:tc>
                  <a:txBody>
                    <a:bodyPr/>
                    <a:lstStyle/>
                    <a:p>
                      <a:pPr marL="0" lvl="0" indent="0" algn="ctr" rtl="0">
                        <a:spcBef>
                          <a:spcPts val="0"/>
                        </a:spcBef>
                        <a:spcAft>
                          <a:spcPts val="0"/>
                        </a:spcAft>
                        <a:buNone/>
                      </a:pPr>
                      <a:r>
                        <a:rPr lang="de-DE">
                          <a:latin typeface="Aptos" panose="020B0004020202020204" pitchFamily="34" charset="0"/>
                        </a:rPr>
                        <a:t>60%</a:t>
                      </a:r>
                      <a:endParaRPr>
                        <a:latin typeface="Aptos" panose="020B0004020202020204" pitchFamily="34" charset="0"/>
                      </a:endParaRPr>
                    </a:p>
                  </a:txBody>
                  <a:tcPr marL="91425" marR="91425" marT="91425" marB="91425">
                    <a:lnT w="9525" cap="flat" cmpd="sng">
                      <a:solidFill>
                        <a:schemeClr val="accent1"/>
                      </a:solidFill>
                      <a:prstDash val="solid"/>
                      <a:round/>
                      <a:headEnd type="none" w="sm" len="sm"/>
                      <a:tailEnd type="none" w="sm" len="sm"/>
                    </a:lnT>
                  </a:tcPr>
                </a:tc>
                <a:extLst>
                  <a:ext uri="{0D108BD9-81ED-4DB2-BD59-A6C34878D82A}">
                    <a16:rowId xmlns:a16="http://schemas.microsoft.com/office/drawing/2014/main" val="10001"/>
                  </a:ext>
                </a:extLst>
              </a:tr>
              <a:tr h="455150">
                <a:tc>
                  <a:txBody>
                    <a:bodyPr/>
                    <a:lstStyle/>
                    <a:p>
                      <a:pPr marL="0" lvl="0" indent="0" algn="l" rtl="0">
                        <a:spcBef>
                          <a:spcPts val="0"/>
                        </a:spcBef>
                        <a:spcAft>
                          <a:spcPts val="0"/>
                        </a:spcAft>
                        <a:buNone/>
                      </a:pPr>
                      <a:r>
                        <a:rPr lang="de-DE">
                          <a:latin typeface="Aptos" panose="020B0004020202020204" pitchFamily="34" charset="0"/>
                        </a:rPr>
                        <a:t>Geschmack/Qualität (Entscheidung Jury)</a:t>
                      </a:r>
                      <a:endParaRPr>
                        <a:latin typeface="Aptos" panose="020B0004020202020204" pitchFamily="34" charset="0"/>
                      </a:endParaRPr>
                    </a:p>
                  </a:txBody>
                  <a:tcPr marL="91425" marR="91425" marT="91425" marB="91425"/>
                </a:tc>
                <a:tc>
                  <a:txBody>
                    <a:bodyPr/>
                    <a:lstStyle/>
                    <a:p>
                      <a:pPr marL="0" lvl="0" indent="0" algn="l" rtl="0">
                        <a:spcBef>
                          <a:spcPts val="0"/>
                        </a:spcBef>
                        <a:spcAft>
                          <a:spcPts val="0"/>
                        </a:spcAft>
                        <a:buNone/>
                      </a:pPr>
                      <a:r>
                        <a:rPr lang="de-DE">
                          <a:latin typeface="Aptos" panose="020B0004020202020204" pitchFamily="34" charset="0"/>
                        </a:rPr>
                        <a:t>Schulnotensystem: 1-6</a:t>
                      </a:r>
                      <a:endParaRPr>
                        <a:latin typeface="Aptos" panose="020B0004020202020204" pitchFamily="34" charset="0"/>
                      </a:endParaRPr>
                    </a:p>
                  </a:txBody>
                  <a:tcPr marL="91425" marR="91425" marT="91425" marB="91425"/>
                </a:tc>
                <a:tc>
                  <a:txBody>
                    <a:bodyPr/>
                    <a:lstStyle/>
                    <a:p>
                      <a:pPr marL="0" lvl="0" indent="0" algn="ctr" rtl="0">
                        <a:spcBef>
                          <a:spcPts val="0"/>
                        </a:spcBef>
                        <a:spcAft>
                          <a:spcPts val="0"/>
                        </a:spcAft>
                        <a:buNone/>
                      </a:pPr>
                      <a:r>
                        <a:rPr lang="de-DE">
                          <a:latin typeface="Aptos" panose="020B0004020202020204" pitchFamily="34" charset="0"/>
                        </a:rPr>
                        <a:t>20%</a:t>
                      </a:r>
                      <a:endParaRPr>
                        <a:latin typeface="Aptos" panose="020B0004020202020204" pitchFamily="34" charset="0"/>
                      </a:endParaRPr>
                    </a:p>
                  </a:txBody>
                  <a:tcPr marL="91425" marR="91425" marT="91425" marB="91425"/>
                </a:tc>
                <a:extLst>
                  <a:ext uri="{0D108BD9-81ED-4DB2-BD59-A6C34878D82A}">
                    <a16:rowId xmlns:a16="http://schemas.microsoft.com/office/drawing/2014/main" val="10002"/>
                  </a:ext>
                </a:extLst>
              </a:tr>
              <a:tr h="455150">
                <a:tc>
                  <a:txBody>
                    <a:bodyPr/>
                    <a:lstStyle/>
                    <a:p>
                      <a:pPr marL="0" lvl="0" indent="0" algn="l" rtl="0">
                        <a:spcBef>
                          <a:spcPts val="0"/>
                        </a:spcBef>
                        <a:spcAft>
                          <a:spcPts val="0"/>
                        </a:spcAft>
                        <a:buNone/>
                      </a:pPr>
                      <a:r>
                        <a:rPr lang="de-DE">
                          <a:latin typeface="Aptos" panose="020B0004020202020204" pitchFamily="34" charset="0"/>
                        </a:rPr>
                        <a:t>Anteil an Bio-Lebensmitteln</a:t>
                      </a:r>
                      <a:endParaRPr>
                        <a:latin typeface="Aptos" panose="020B0004020202020204" pitchFamily="34" charset="0"/>
                      </a:endParaRPr>
                    </a:p>
                  </a:txBody>
                  <a:tcPr marL="91425" marR="91425" marT="91425" marB="91425"/>
                </a:tc>
                <a:tc>
                  <a:txBody>
                    <a:bodyPr/>
                    <a:lstStyle/>
                    <a:p>
                      <a:pPr marL="0" lvl="0" indent="0" algn="l" rtl="0">
                        <a:spcBef>
                          <a:spcPts val="0"/>
                        </a:spcBef>
                        <a:spcAft>
                          <a:spcPts val="0"/>
                        </a:spcAft>
                        <a:buNone/>
                      </a:pPr>
                      <a:r>
                        <a:rPr lang="de-DE">
                          <a:latin typeface="Aptos" panose="020B0004020202020204" pitchFamily="34" charset="0"/>
                        </a:rPr>
                        <a:t>Anteil im Angebot des Bieters * 100 / den vom Auftraggeber vorgegebenen Maximalwert </a:t>
                      </a:r>
                      <a:br>
                        <a:rPr lang="de-DE">
                          <a:latin typeface="Aptos" panose="020B0004020202020204" pitchFamily="34" charset="0"/>
                        </a:rPr>
                      </a:br>
                      <a:r>
                        <a:rPr lang="de-DE">
                          <a:latin typeface="Aptos" panose="020B0004020202020204" pitchFamily="34" charset="0"/>
                        </a:rPr>
                        <a:t>(z. B. 50 %)</a:t>
                      </a:r>
                      <a:endParaRPr>
                        <a:latin typeface="Aptos" panose="020B0004020202020204" pitchFamily="34" charset="0"/>
                      </a:endParaRPr>
                    </a:p>
                  </a:txBody>
                  <a:tcPr marL="91425" marR="91425" marT="91425" marB="91425"/>
                </a:tc>
                <a:tc>
                  <a:txBody>
                    <a:bodyPr/>
                    <a:lstStyle/>
                    <a:p>
                      <a:pPr marL="0" lvl="0" indent="0" algn="ctr" rtl="0">
                        <a:spcBef>
                          <a:spcPts val="0"/>
                        </a:spcBef>
                        <a:spcAft>
                          <a:spcPts val="0"/>
                        </a:spcAft>
                        <a:buNone/>
                      </a:pPr>
                      <a:r>
                        <a:rPr lang="de-DE">
                          <a:latin typeface="Aptos" panose="020B0004020202020204" pitchFamily="34" charset="0"/>
                        </a:rPr>
                        <a:t>20 %</a:t>
                      </a:r>
                      <a:endParaRPr>
                        <a:latin typeface="Aptos" panose="020B0004020202020204" pitchFamily="34" charset="0"/>
                      </a:endParaRPr>
                    </a:p>
                  </a:txBody>
                  <a:tcPr marL="91425" marR="91425" marT="91425" marB="91425"/>
                </a:tc>
                <a:extLst>
                  <a:ext uri="{0D108BD9-81ED-4DB2-BD59-A6C34878D82A}">
                    <a16:rowId xmlns:a16="http://schemas.microsoft.com/office/drawing/2014/main" val="10003"/>
                  </a:ext>
                </a:extLst>
              </a:tr>
              <a:tr h="455150">
                <a:tc>
                  <a:txBody>
                    <a:bodyPr/>
                    <a:lstStyle/>
                    <a:p>
                      <a:pPr marL="0" lvl="0" indent="0" algn="l" rtl="0">
                        <a:spcBef>
                          <a:spcPts val="0"/>
                        </a:spcBef>
                        <a:spcAft>
                          <a:spcPts val="0"/>
                        </a:spcAft>
                        <a:buNone/>
                      </a:pPr>
                      <a:r>
                        <a:rPr lang="de-DE" b="1">
                          <a:latin typeface="Aptos" panose="020B0004020202020204" pitchFamily="34" charset="0"/>
                        </a:rPr>
                        <a:t>Summe</a:t>
                      </a:r>
                      <a:endParaRPr b="1">
                        <a:latin typeface="Aptos" panose="020B0004020202020204" pitchFamily="34" charset="0"/>
                      </a:endParaRPr>
                    </a:p>
                  </a:txBody>
                  <a:tcPr marL="91425" marR="91425" marT="91425" marB="91425"/>
                </a:tc>
                <a:tc>
                  <a:txBody>
                    <a:bodyPr/>
                    <a:lstStyle/>
                    <a:p>
                      <a:pPr marL="0" lvl="0" indent="0" algn="l" rtl="0">
                        <a:spcBef>
                          <a:spcPts val="0"/>
                        </a:spcBef>
                        <a:spcAft>
                          <a:spcPts val="0"/>
                        </a:spcAft>
                        <a:buNone/>
                      </a:pPr>
                      <a:endParaRPr b="1">
                        <a:latin typeface="Aptos" panose="020B0004020202020204" pitchFamily="34" charset="0"/>
                      </a:endParaRPr>
                    </a:p>
                  </a:txBody>
                  <a:tcPr marL="91425" marR="91425" marT="91425" marB="91425"/>
                </a:tc>
                <a:tc>
                  <a:txBody>
                    <a:bodyPr/>
                    <a:lstStyle/>
                    <a:p>
                      <a:pPr marL="0" lvl="0" indent="0" algn="ctr" rtl="0">
                        <a:spcBef>
                          <a:spcPts val="0"/>
                        </a:spcBef>
                        <a:spcAft>
                          <a:spcPts val="0"/>
                        </a:spcAft>
                        <a:buNone/>
                      </a:pPr>
                      <a:r>
                        <a:rPr lang="de-DE" b="1" dirty="0">
                          <a:latin typeface="Aptos" panose="020B0004020202020204" pitchFamily="34" charset="0"/>
                        </a:rPr>
                        <a:t>100 %</a:t>
                      </a:r>
                      <a:endParaRPr b="1" dirty="0">
                        <a:latin typeface="Aptos" panose="020B0004020202020204" pitchFamily="34" charset="0"/>
                      </a:endParaRPr>
                    </a:p>
                  </a:txBody>
                  <a:tcPr marL="91425" marR="91425" marT="91425" marB="91425"/>
                </a:tc>
                <a:extLst>
                  <a:ext uri="{0D108BD9-81ED-4DB2-BD59-A6C34878D82A}">
                    <a16:rowId xmlns:a16="http://schemas.microsoft.com/office/drawing/2014/main" val="10004"/>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63"/>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Lebenszykluskosten (LCC)</a:t>
            </a:r>
            <a:endParaRPr dirty="0">
              <a:latin typeface="Aptos Serif" panose="02020604070405020304" pitchFamily="18" charset="0"/>
              <a:cs typeface="Aptos Serif" panose="02020604070405020304" pitchFamily="18" charset="0"/>
            </a:endParaRPr>
          </a:p>
        </p:txBody>
      </p:sp>
      <p:sp>
        <p:nvSpPr>
          <p:cNvPr id="403" name="Google Shape;403;p63"/>
          <p:cNvSpPr txBox="1">
            <a:spLocks noGrp="1"/>
          </p:cNvSpPr>
          <p:nvPr>
            <p:ph type="body" idx="1"/>
          </p:nvPr>
        </p:nvSpPr>
        <p:spPr>
          <a:xfrm>
            <a:off x="594350" y="2676525"/>
            <a:ext cx="5287500" cy="4004400"/>
          </a:xfrm>
          <a:prstGeom prst="rect">
            <a:avLst/>
          </a:prstGeom>
          <a:noFill/>
          <a:ln>
            <a:noFill/>
          </a:ln>
        </p:spPr>
        <p:txBody>
          <a:bodyPr spcFirstLastPara="1" wrap="square" lIns="0" tIns="45700" rIns="0" bIns="0" anchor="t" anchorCtr="0">
            <a:normAutofit/>
          </a:bodyPr>
          <a:lstStyle/>
          <a:p>
            <a:pPr marL="230399" lvl="0" indent="0" algn="l" rtl="0">
              <a:lnSpc>
                <a:spcPct val="100000"/>
              </a:lnSpc>
              <a:spcBef>
                <a:spcPts val="1200"/>
              </a:spcBef>
              <a:spcAft>
                <a:spcPts val="0"/>
              </a:spcAft>
              <a:buClr>
                <a:srgbClr val="3F3F3F"/>
              </a:buClr>
              <a:buSzPts val="2000"/>
              <a:buFont typeface="Arial"/>
              <a:buNone/>
            </a:pPr>
            <a:r>
              <a:rPr lang="de-DE" sz="1800" dirty="0">
                <a:latin typeface="Aptos" panose="020B0004020202020204" pitchFamily="34" charset="0"/>
              </a:rPr>
              <a:t>Können Kosten umfassen</a:t>
            </a:r>
            <a:r>
              <a:rPr lang="de-DE" sz="1800"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 die vom öffentlichen Auftraggeber getragen werden und mit dem Kauf, der Nutzung, der Wartung und der Entsorgung verbunden sind.</a:t>
            </a:r>
            <a:endParaRPr sz="1800"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endParaRPr>
          </a:p>
          <a:p>
            <a:pPr marL="230399" lvl="0" indent="0" algn="l" rtl="0">
              <a:lnSpc>
                <a:spcPct val="100000"/>
              </a:lnSpc>
              <a:spcBef>
                <a:spcPts val="1200"/>
              </a:spcBef>
              <a:spcAft>
                <a:spcPts val="0"/>
              </a:spcAft>
              <a:buClr>
                <a:srgbClr val="3F3F3F"/>
              </a:buClr>
              <a:buSzPts val="2000"/>
              <a:buFont typeface="Arial"/>
              <a:buNone/>
            </a:pPr>
            <a:r>
              <a:rPr lang="de-DE" sz="1800"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Können externe Kosten (z. B. Kosten der Treibhausgas-Emissionen) umfassen, wenn deren Geldwert bestimmt werden kann</a:t>
            </a:r>
            <a:r>
              <a:rPr lang="de-DE" sz="1800" dirty="0">
                <a:latin typeface="Aptos" panose="020B0004020202020204" pitchFamily="34" charset="0"/>
              </a:rPr>
              <a:t>.</a:t>
            </a:r>
            <a:endParaRPr sz="1800" dirty="0">
              <a:latin typeface="Aptos" panose="020B0004020202020204" pitchFamily="34" charset="0"/>
            </a:endParaRPr>
          </a:p>
          <a:p>
            <a:pPr marL="230399" lvl="0" indent="0" algn="l" rtl="0">
              <a:lnSpc>
                <a:spcPct val="100000"/>
              </a:lnSpc>
              <a:spcBef>
                <a:spcPts val="1200"/>
              </a:spcBef>
              <a:spcAft>
                <a:spcPts val="0"/>
              </a:spcAft>
              <a:buClr>
                <a:srgbClr val="3F3F3F"/>
              </a:buClr>
              <a:buSzPts val="2000"/>
              <a:buFont typeface="Arial"/>
              <a:buNone/>
            </a:pPr>
            <a:r>
              <a:rPr lang="de-DE" sz="1800" dirty="0">
                <a:latin typeface="Aptos" panose="020B0004020202020204" pitchFamily="34" charset="0"/>
              </a:rPr>
              <a:t>Die LCC ermöglicht </a:t>
            </a:r>
            <a:r>
              <a:rPr lang="de-DE" sz="1800"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einen Berücksichtigung von Kosten, die über den Einkaufspreis hinaus entstehen und - im Fall von externen Kosten - </a:t>
            </a:r>
            <a:r>
              <a:rPr lang="de-DE" sz="1800"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von der Allgemeinheit oder externen Personen</a:t>
            </a:r>
            <a:r>
              <a:rPr lang="de-DE" sz="1800" dirty="0">
                <a:latin typeface="Aptos" panose="020B0004020202020204" pitchFamily="34" charset="0"/>
              </a:rPr>
              <a:t> getragen werden.</a:t>
            </a:r>
            <a:endParaRPr sz="1800" dirty="0">
              <a:latin typeface="Aptos" panose="020B0004020202020204" pitchFamily="34" charset="0"/>
            </a:endParaRPr>
          </a:p>
        </p:txBody>
      </p:sp>
      <p:sp>
        <p:nvSpPr>
          <p:cNvPr id="404" name="Google Shape;404;p63"/>
          <p:cNvSpPr txBox="1">
            <a:spLocks noGrp="1"/>
          </p:cNvSpPr>
          <p:nvPr>
            <p:ph type="body" idx="2"/>
          </p:nvPr>
        </p:nvSpPr>
        <p:spPr>
          <a:xfrm>
            <a:off x="5881900" y="2676525"/>
            <a:ext cx="5457900" cy="3894000"/>
          </a:xfrm>
          <a:prstGeom prst="rect">
            <a:avLst/>
          </a:prstGeom>
          <a:noFill/>
          <a:ln>
            <a:noFill/>
          </a:ln>
        </p:spPr>
        <p:txBody>
          <a:bodyPr spcFirstLastPara="1" wrap="square" lIns="0" tIns="45700" rIns="0" bIns="0" anchor="t" anchorCtr="0">
            <a:normAutofit/>
          </a:bodyPr>
          <a:lstStyle/>
          <a:p>
            <a:pPr marL="230399" lvl="0" indent="0" algn="l" rtl="0">
              <a:lnSpc>
                <a:spcPct val="100000"/>
              </a:lnSpc>
              <a:spcBef>
                <a:spcPts val="600"/>
              </a:spcBef>
              <a:spcAft>
                <a:spcPts val="0"/>
              </a:spcAft>
              <a:buClr>
                <a:srgbClr val="3F3F3F"/>
              </a:buClr>
              <a:buSzPts val="2000"/>
              <a:buFont typeface="Arial"/>
              <a:buNone/>
            </a:pPr>
            <a:r>
              <a:rPr lang="de-DE" sz="2008" dirty="0">
                <a:latin typeface="Aptos" panose="020B0004020202020204" pitchFamily="34" charset="0"/>
              </a:rPr>
              <a:t>D</a:t>
            </a:r>
            <a:r>
              <a:rPr lang="de-DE" sz="1808" dirty="0">
                <a:latin typeface="Aptos" panose="020B0004020202020204" pitchFamily="34" charset="0"/>
              </a:rPr>
              <a:t>ie Ausschreibung muss die Beschreibung der Berechnungsmethode der LCC enthalten. Diese muss:</a:t>
            </a:r>
            <a:endParaRPr sz="1808" dirty="0">
              <a:latin typeface="Aptos" panose="020B0004020202020204" pitchFamily="34" charset="0"/>
            </a:endParaRPr>
          </a:p>
          <a:p>
            <a:pPr marL="230399" lvl="0" indent="0" algn="l" rtl="0">
              <a:lnSpc>
                <a:spcPct val="100000"/>
              </a:lnSpc>
              <a:spcBef>
                <a:spcPts val="600"/>
              </a:spcBef>
              <a:spcAft>
                <a:spcPts val="0"/>
              </a:spcAft>
              <a:buClr>
                <a:srgbClr val="008000"/>
              </a:buClr>
              <a:buSzPts val="2000"/>
              <a:buNone/>
            </a:pPr>
            <a:r>
              <a:rPr lang="de-DE" sz="1808" dirty="0">
                <a:latin typeface="Aptos" panose="020B0004020202020204" pitchFamily="34" charset="0"/>
              </a:rPr>
              <a:t>- auf objektiv überprüfbaren und nicht diskriminierenden Kriterien basieren</a:t>
            </a:r>
            <a:endParaRPr sz="1808" dirty="0">
              <a:latin typeface="Aptos" panose="020B0004020202020204" pitchFamily="34" charset="0"/>
            </a:endParaRPr>
          </a:p>
          <a:p>
            <a:pPr marL="230399" lvl="0" indent="0" algn="l" rtl="0">
              <a:lnSpc>
                <a:spcPct val="100000"/>
              </a:lnSpc>
              <a:spcBef>
                <a:spcPts val="600"/>
              </a:spcBef>
              <a:spcAft>
                <a:spcPts val="0"/>
              </a:spcAft>
              <a:buClr>
                <a:srgbClr val="008000"/>
              </a:buClr>
              <a:buSzPts val="2000"/>
              <a:buNone/>
            </a:pPr>
            <a:r>
              <a:rPr lang="de-DE" sz="1808" dirty="0">
                <a:latin typeface="Aptos" panose="020B0004020202020204" pitchFamily="34" charset="0"/>
              </a:rPr>
              <a:t>- für alle interessierten Parteien zugänglich sein</a:t>
            </a:r>
            <a:endParaRPr sz="1808" dirty="0">
              <a:latin typeface="Aptos" panose="020B0004020202020204" pitchFamily="34" charset="0"/>
            </a:endParaRPr>
          </a:p>
          <a:p>
            <a:pPr marL="230399" lvl="0" indent="0" algn="l" rtl="0">
              <a:lnSpc>
                <a:spcPct val="100000"/>
              </a:lnSpc>
              <a:spcBef>
                <a:spcPts val="600"/>
              </a:spcBef>
              <a:spcAft>
                <a:spcPts val="0"/>
              </a:spcAft>
              <a:buClr>
                <a:srgbClr val="008000"/>
              </a:buClr>
              <a:buSzPts val="2000"/>
              <a:buNone/>
            </a:pPr>
            <a:r>
              <a:rPr lang="de-DE" sz="1808" dirty="0">
                <a:latin typeface="Aptos" panose="020B0004020202020204" pitchFamily="34" charset="0"/>
              </a:rPr>
              <a:t>Die Ausschreibung muss darstellen, welche Daten der Bieter liefern muss. Es muss für den Bieter möglich sein, diese Daten mit vertretbarem Aufwand bereitzustellen.</a:t>
            </a:r>
            <a:endParaRPr dirty="0">
              <a:latin typeface="Aptos" panose="020B0004020202020204"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64"/>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Ungewöhnlich günstige Angebote</a:t>
            </a:r>
            <a:endParaRPr dirty="0">
              <a:latin typeface="Aptos Serif" panose="02020604070405020304" pitchFamily="18" charset="0"/>
              <a:cs typeface="Aptos Serif" panose="02020604070405020304" pitchFamily="18" charset="0"/>
            </a:endParaRPr>
          </a:p>
        </p:txBody>
      </p:sp>
      <p:sp>
        <p:nvSpPr>
          <p:cNvPr id="411" name="Google Shape;411;p64"/>
          <p:cNvSpPr txBox="1">
            <a:spLocks noGrp="1"/>
          </p:cNvSpPr>
          <p:nvPr>
            <p:ph type="body" idx="1"/>
          </p:nvPr>
        </p:nvSpPr>
        <p:spPr>
          <a:xfrm>
            <a:off x="594360" y="2676525"/>
            <a:ext cx="9359962" cy="3597470"/>
          </a:xfrm>
          <a:prstGeom prst="rect">
            <a:avLst/>
          </a:prstGeom>
          <a:noFill/>
          <a:ln>
            <a:noFill/>
          </a:ln>
        </p:spPr>
        <p:txBody>
          <a:bodyPr spcFirstLastPara="1" wrap="square" lIns="0" tIns="45700" rIns="0" bIns="0" anchor="t" anchorCtr="0">
            <a:normAutofit/>
          </a:bodyPr>
          <a:lstStyle/>
          <a:p>
            <a:pPr marL="230399" lvl="0" indent="0" algn="l" rtl="0">
              <a:lnSpc>
                <a:spcPct val="115000"/>
              </a:lnSpc>
              <a:spcBef>
                <a:spcPts val="1200"/>
              </a:spcBef>
              <a:spcAft>
                <a:spcPts val="0"/>
              </a:spcAft>
              <a:buSzPts val="2000"/>
              <a:buNone/>
            </a:pPr>
            <a:r>
              <a:rPr lang="de-DE" dirty="0">
                <a:latin typeface="Aptos" panose="020B0004020202020204" pitchFamily="34" charset="0"/>
              </a:rPr>
              <a:t>Ungewöhnlich günstige Angebote können auf die Nichteinhaltung von Umwelt- oder Sozialanforderungen hindeuten.</a:t>
            </a:r>
            <a:endParaRPr dirty="0">
              <a:latin typeface="Aptos" panose="020B0004020202020204" pitchFamily="34" charset="0"/>
            </a:endParaRPr>
          </a:p>
          <a:p>
            <a:pPr marL="230399" lvl="0" indent="0" algn="l" rtl="0">
              <a:lnSpc>
                <a:spcPct val="115000"/>
              </a:lnSpc>
              <a:spcBef>
                <a:spcPts val="1200"/>
              </a:spcBef>
              <a:spcAft>
                <a:spcPts val="0"/>
              </a:spcAft>
              <a:buSzPts val="2000"/>
              <a:buNone/>
            </a:pPr>
            <a:r>
              <a:rPr lang="de-DE" sz="2000" dirty="0">
                <a:latin typeface="Aptos" panose="020B0004020202020204" pitchFamily="34" charset="0"/>
              </a:rPr>
              <a:t>Die Angebote müssen geprüft werden, um den Grund für den niedrigen Preis zu ermitteln und zu bestätigen, dass sie alle gesetzlichen Anforderungen erfüllen.</a:t>
            </a:r>
            <a:endParaRPr dirty="0">
              <a:latin typeface="Aptos" panose="020B0004020202020204" pitchFamily="34" charset="0"/>
            </a:endParaRPr>
          </a:p>
          <a:p>
            <a:pPr marL="230399" lvl="0" indent="0" algn="l" rtl="0">
              <a:lnSpc>
                <a:spcPct val="115000"/>
              </a:lnSpc>
              <a:spcBef>
                <a:spcPts val="1200"/>
              </a:spcBef>
              <a:spcAft>
                <a:spcPts val="0"/>
              </a:spcAft>
              <a:buSzPts val="2000"/>
              <a:buNone/>
            </a:pPr>
            <a:r>
              <a:rPr lang="de-DE" sz="2000" dirty="0">
                <a:latin typeface="Aptos" panose="020B0004020202020204" pitchFamily="34" charset="0"/>
              </a:rPr>
              <a:t>Den Bietern muss Gelegenheit gegeben werden, ihre Preisgestaltung zu erläutern.</a:t>
            </a:r>
            <a:endParaRPr dirty="0">
              <a:latin typeface="Aptos" panose="020B0004020202020204" pitchFamily="34" charset="0"/>
            </a:endParaRPr>
          </a:p>
          <a:p>
            <a:pPr marL="230399" lvl="0" indent="0" algn="l" rtl="0">
              <a:lnSpc>
                <a:spcPct val="115000"/>
              </a:lnSpc>
              <a:spcBef>
                <a:spcPts val="1200"/>
              </a:spcBef>
              <a:spcAft>
                <a:spcPts val="0"/>
              </a:spcAft>
              <a:buSzPts val="2000"/>
              <a:buNone/>
            </a:pPr>
            <a:r>
              <a:rPr lang="de-DE" dirty="0">
                <a:latin typeface="Aptos" panose="020B0004020202020204" pitchFamily="34" charset="0"/>
              </a:rPr>
              <a:t>Gemäß Art. 69 Abs. 3 der Richtlinie 2014/24/EU müssen ungewöhnlich günstige Angebote, die nicht mit den Umweltvorschriften der EU oder des jeweiligen Landes vereinbar sind, abgelehnt werden.</a:t>
            </a:r>
            <a:r>
              <a:rPr lang="de-DE" sz="2000" dirty="0">
                <a:latin typeface="Aptos" panose="020B0004020202020204" pitchFamily="34" charset="0"/>
              </a:rPr>
              <a:t> </a:t>
            </a:r>
            <a:endParaRPr dirty="0">
              <a:latin typeface="Aptos" panose="020B0004020202020204" pitchFamily="34" charset="0"/>
            </a:endParaRPr>
          </a:p>
        </p:txBody>
      </p:sp>
      <p:sp>
        <p:nvSpPr>
          <p:cNvPr id="412" name="Google Shape;412;p64"/>
          <p:cNvSpPr txBox="1"/>
          <p:nvPr/>
        </p:nvSpPr>
        <p:spPr>
          <a:xfrm>
            <a:off x="5050575" y="5577425"/>
            <a:ext cx="71691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800">
              <a:solidFill>
                <a:srgbClr val="3F3F3F"/>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65"/>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Auftragsbedingungen</a:t>
            </a:r>
            <a:endParaRPr dirty="0">
              <a:latin typeface="Aptos Serif" panose="02020604070405020304" pitchFamily="18" charset="0"/>
              <a:cs typeface="Aptos Serif" panose="02020604070405020304" pitchFamily="18" charset="0"/>
            </a:endParaRPr>
          </a:p>
        </p:txBody>
      </p:sp>
      <p:sp>
        <p:nvSpPr>
          <p:cNvPr id="419" name="Google Shape;419;p65"/>
          <p:cNvSpPr txBox="1">
            <a:spLocks noGrp="1"/>
          </p:cNvSpPr>
          <p:nvPr>
            <p:ph type="body" idx="1"/>
          </p:nvPr>
        </p:nvSpPr>
        <p:spPr>
          <a:xfrm>
            <a:off x="594348" y="2281925"/>
            <a:ext cx="8455800" cy="3708600"/>
          </a:xfrm>
          <a:prstGeom prst="rect">
            <a:avLst/>
          </a:prstGeom>
          <a:noFill/>
          <a:ln>
            <a:noFill/>
          </a:ln>
        </p:spPr>
        <p:txBody>
          <a:bodyPr spcFirstLastPara="1" wrap="square" lIns="0" tIns="228600" rIns="0" bIns="0" anchor="t" anchorCtr="0">
            <a:normAutofit/>
          </a:bodyPr>
          <a:lstStyle/>
          <a:p>
            <a:pPr marL="571500" lvl="0" indent="-317500" algn="l" rtl="0">
              <a:lnSpc>
                <a:spcPct val="115000"/>
              </a:lnSpc>
              <a:spcBef>
                <a:spcPts val="2200"/>
              </a:spcBef>
              <a:spcAft>
                <a:spcPts val="0"/>
              </a:spcAft>
              <a:buSzPts val="2000"/>
              <a:buFont typeface="Arial"/>
              <a:buChar char="•"/>
            </a:pPr>
            <a:r>
              <a:rPr lang="de-DE" sz="2000" b="0" dirty="0">
                <a:solidFill>
                  <a:schemeClr val="dk1"/>
                </a:solidFill>
                <a:latin typeface="Aptos" panose="020B0004020202020204" pitchFamily="34" charset="0"/>
              </a:rPr>
              <a:t>Auftragsbedingungen stellen sicher, dass soziale und ökologische Verpflichtungen bei der Vertragserfüllung eingehalten werden.</a:t>
            </a:r>
            <a:endParaRPr sz="2000" dirty="0">
              <a:latin typeface="Aptos" panose="020B0004020202020204" pitchFamily="34" charset="0"/>
            </a:endParaRPr>
          </a:p>
          <a:p>
            <a:pPr marL="571500" lvl="0" indent="-317500" algn="l" rtl="0">
              <a:lnSpc>
                <a:spcPct val="115000"/>
              </a:lnSpc>
              <a:spcBef>
                <a:spcPts val="2200"/>
              </a:spcBef>
              <a:spcAft>
                <a:spcPts val="0"/>
              </a:spcAft>
              <a:buSzPts val="2000"/>
              <a:buFont typeface="Arial"/>
              <a:buChar char="•"/>
            </a:pPr>
            <a:r>
              <a:rPr lang="de-DE" sz="2000" b="0" dirty="0">
                <a:solidFill>
                  <a:schemeClr val="dk1"/>
                </a:solidFill>
                <a:latin typeface="Aptos" panose="020B0004020202020204" pitchFamily="34" charset="0"/>
              </a:rPr>
              <a:t>Auftragsbedingungen müssen mit dem Vertragsgegenstand in Zusammenhang stehen.</a:t>
            </a:r>
            <a:endParaRPr sz="2000" dirty="0">
              <a:latin typeface="Aptos" panose="020B0004020202020204" pitchFamily="34" charset="0"/>
            </a:endParaRPr>
          </a:p>
          <a:p>
            <a:pPr marL="571500" lvl="0" indent="-317500" algn="l" rtl="0">
              <a:lnSpc>
                <a:spcPct val="115000"/>
              </a:lnSpc>
              <a:spcBef>
                <a:spcPts val="2200"/>
              </a:spcBef>
              <a:spcAft>
                <a:spcPts val="0"/>
              </a:spcAft>
              <a:buSzPts val="2000"/>
              <a:buFont typeface="Arial"/>
              <a:buChar char="•"/>
            </a:pPr>
            <a:r>
              <a:rPr lang="de-DE" sz="2000" b="0" dirty="0">
                <a:solidFill>
                  <a:schemeClr val="dk1"/>
                </a:solidFill>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
                  </a:ext>
                </a:extLst>
              </a:rPr>
              <a:t>Während des Ausschreibungsverfahrens können die Bieter aufgefordert werden, ihre Zustimmung zu den Auftragsbedingungen bestätigen.</a:t>
            </a:r>
            <a:endParaRPr sz="2000" dirty="0">
              <a:latin typeface="Aptos" panose="020B00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30"/>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solidFill>
                  <a:schemeClr val="dk1"/>
                </a:solidFill>
                <a:latin typeface="Aptos Serif" panose="02020604070405020304" pitchFamily="18" charset="0"/>
                <a:ea typeface="Arial"/>
                <a:cs typeface="Aptos Serif" panose="02020604070405020304" pitchFamily="18" charset="0"/>
                <a:sym typeface="Arial"/>
              </a:rPr>
              <a:t>Was ist nachhaltige Beschaffung</a:t>
            </a:r>
            <a:r>
              <a:rPr lang="de-DE" dirty="0">
                <a:latin typeface="Aptos Serif" panose="02020604070405020304" pitchFamily="18" charset="0"/>
                <a:cs typeface="Aptos Serif" panose="02020604070405020304" pitchFamily="18" charset="0"/>
              </a:rPr>
              <a:t>?</a:t>
            </a:r>
            <a:endParaRPr dirty="0">
              <a:latin typeface="Aptos Serif" panose="02020604070405020304" pitchFamily="18" charset="0"/>
              <a:cs typeface="Aptos Serif" panose="02020604070405020304" pitchFamily="18" charset="0"/>
            </a:endParaRPr>
          </a:p>
        </p:txBody>
      </p:sp>
      <p:sp>
        <p:nvSpPr>
          <p:cNvPr id="126" name="Google Shape;126;p30"/>
          <p:cNvSpPr txBox="1">
            <a:spLocks noGrp="1"/>
          </p:cNvSpPr>
          <p:nvPr>
            <p:ph type="body" idx="1"/>
          </p:nvPr>
        </p:nvSpPr>
        <p:spPr>
          <a:xfrm>
            <a:off x="594360" y="2676525"/>
            <a:ext cx="8846820" cy="3597470"/>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b="1" dirty="0">
                <a:latin typeface="Aptos" panose="020B0004020202020204" pitchFamily="34" charset="0"/>
                <a:cs typeface="Aptos Serif" panose="02020604070405020304" pitchFamily="18" charset="0"/>
                <a:sym typeface="Arial"/>
              </a:rPr>
              <a:t>Nachhaltige Beschaffung bedeutet:</a:t>
            </a:r>
            <a:endParaRPr dirty="0">
              <a:latin typeface="Aptos" panose="020B0004020202020204" pitchFamily="34" charset="0"/>
              <a:cs typeface="Aptos Serif" panose="02020604070405020304" pitchFamily="18" charset="0"/>
            </a:endParaRPr>
          </a:p>
          <a:p>
            <a:pPr marL="457200" lvl="0" indent="-355600" algn="l" rtl="0">
              <a:lnSpc>
                <a:spcPct val="90000"/>
              </a:lnSpc>
              <a:spcBef>
                <a:spcPts val="1800"/>
              </a:spcBef>
              <a:spcAft>
                <a:spcPts val="0"/>
              </a:spcAft>
              <a:buSzPts val="2000"/>
              <a:buFont typeface="Arial"/>
              <a:buChar char="●"/>
            </a:pPr>
            <a:r>
              <a:rPr lang="de-DE" dirty="0">
                <a:latin typeface="Aptos" panose="020B0004020202020204" pitchFamily="34" charset="0"/>
                <a:cs typeface="Aptos Serif" panose="02020604070405020304" pitchFamily="18" charset="0"/>
                <a:sym typeface="Arial"/>
              </a:rPr>
              <a:t>Produkte und Dienstleistungen zu kaufen, die geringere negative Auswirkungen auf die Umwelt, die Menschen und die Gesellschaft haben als herkömmliche Produkte.</a:t>
            </a:r>
            <a:endParaRPr dirty="0">
              <a:latin typeface="Aptos" panose="020B0004020202020204" pitchFamily="34" charset="0"/>
              <a:cs typeface="Aptos Serif" panose="02020604070405020304" pitchFamily="18" charset="0"/>
            </a:endParaRPr>
          </a:p>
          <a:p>
            <a:pPr marL="457200" lvl="0" indent="-355600" algn="l" rtl="0">
              <a:lnSpc>
                <a:spcPct val="90000"/>
              </a:lnSpc>
              <a:spcBef>
                <a:spcPts val="0"/>
              </a:spcBef>
              <a:spcAft>
                <a:spcPts val="0"/>
              </a:spcAft>
              <a:buSzPts val="2000"/>
              <a:buChar char="●"/>
            </a:pPr>
            <a:r>
              <a:rPr lang="de-DE" dirty="0">
                <a:latin typeface="Aptos" panose="020B0004020202020204" pitchFamily="34" charset="0"/>
                <a:cs typeface="Aptos Serif" panose="02020604070405020304" pitchFamily="18" charset="0"/>
                <a:sym typeface="Arial"/>
              </a:rPr>
              <a:t>Berücksicht</a:t>
            </a:r>
            <a:r>
              <a:rPr lang="de-DE" dirty="0">
                <a:latin typeface="Aptos" panose="020B0004020202020204" pitchFamily="34" charset="0"/>
                <a:cs typeface="Aptos Serif" panose="02020604070405020304" pitchFamily="18" charset="0"/>
              </a:rPr>
              <a:t>igt wird der gesamte</a:t>
            </a:r>
            <a:r>
              <a:rPr lang="de-DE" dirty="0">
                <a:latin typeface="Aptos" panose="020B0004020202020204" pitchFamily="34" charset="0"/>
                <a:cs typeface="Aptos Serif" panose="02020604070405020304" pitchFamily="18" charset="0"/>
                <a:sym typeface="Arial"/>
              </a:rPr>
              <a:t> Lebenszyklus von der Rohstoffgewinnung bis zur Entsorgung.</a:t>
            </a:r>
            <a:endParaRPr dirty="0">
              <a:latin typeface="Aptos" panose="020B0004020202020204" pitchFamily="34" charset="0"/>
              <a:cs typeface="Aptos Serif" panose="02020604070405020304" pitchFamily="18" charset="0"/>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66"/>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Festlegung </a:t>
            </a:r>
            <a:r>
              <a:rPr lang="de-DE" sz="4400" dirty="0">
                <a:solidFill>
                  <a:srgbClr val="3F3F3F"/>
                </a:solidFill>
                <a:latin typeface="Aptos Serif" panose="02020604070405020304" pitchFamily="18" charset="0"/>
                <a:cs typeface="Aptos Serif" panose="02020604070405020304" pitchFamily="18" charset="0"/>
              </a:rPr>
              <a:t>von </a:t>
            </a:r>
            <a:r>
              <a:rPr lang="de-DE" dirty="0">
                <a:latin typeface="Aptos Serif" panose="02020604070405020304" pitchFamily="18" charset="0"/>
                <a:cs typeface="Aptos Serif" panose="02020604070405020304" pitchFamily="18" charset="0"/>
              </a:rPr>
              <a:t>Auftragsbedingungen</a:t>
            </a:r>
            <a:endParaRPr dirty="0">
              <a:latin typeface="Aptos Serif" panose="02020604070405020304" pitchFamily="18" charset="0"/>
              <a:cs typeface="Aptos Serif" panose="02020604070405020304" pitchFamily="18" charset="0"/>
            </a:endParaRPr>
          </a:p>
        </p:txBody>
      </p:sp>
      <p:sp>
        <p:nvSpPr>
          <p:cNvPr id="426" name="Google Shape;426;p66"/>
          <p:cNvSpPr txBox="1">
            <a:spLocks noGrp="1"/>
          </p:cNvSpPr>
          <p:nvPr>
            <p:ph type="body" idx="1"/>
          </p:nvPr>
        </p:nvSpPr>
        <p:spPr>
          <a:xfrm>
            <a:off x="594345" y="2281925"/>
            <a:ext cx="10635000" cy="3708600"/>
          </a:xfrm>
          <a:prstGeom prst="rect">
            <a:avLst/>
          </a:prstGeom>
          <a:noFill/>
          <a:ln>
            <a:noFill/>
          </a:ln>
        </p:spPr>
        <p:txBody>
          <a:bodyPr spcFirstLastPara="1" wrap="square" lIns="0" tIns="228600" rIns="0" bIns="0" anchor="t" anchorCtr="0">
            <a:normAutofit/>
          </a:bodyPr>
          <a:lstStyle/>
          <a:p>
            <a:pPr marL="0" lvl="0" indent="0" algn="l" rtl="0">
              <a:lnSpc>
                <a:spcPct val="100000"/>
              </a:lnSpc>
              <a:spcBef>
                <a:spcPts val="2200"/>
              </a:spcBef>
              <a:spcAft>
                <a:spcPts val="0"/>
              </a:spcAft>
              <a:buNone/>
            </a:pPr>
            <a:r>
              <a:rPr lang="de-DE" b="0" dirty="0">
                <a:solidFill>
                  <a:schemeClr val="dk1"/>
                </a:solidFill>
                <a:latin typeface="Aptos" panose="020B0004020202020204" pitchFamily="34" charset="0"/>
              </a:rPr>
              <a:t>Beispiele:</a:t>
            </a:r>
            <a:endParaRPr dirty="0">
              <a:latin typeface="Aptos" panose="020B0004020202020204" pitchFamily="34" charset="0"/>
            </a:endParaRPr>
          </a:p>
          <a:p>
            <a:pPr marL="1028700" lvl="1" indent="-342900" algn="l" rtl="0">
              <a:lnSpc>
                <a:spcPct val="115000"/>
              </a:lnSpc>
              <a:spcBef>
                <a:spcPts val="1200"/>
              </a:spcBef>
              <a:spcAft>
                <a:spcPts val="0"/>
              </a:spcAft>
              <a:buSzPts val="2000"/>
              <a:buFont typeface="Arial"/>
              <a:buChar char="•"/>
            </a:pPr>
            <a:r>
              <a:rPr lang="de-DE" dirty="0">
                <a:solidFill>
                  <a:schemeClr val="dk1"/>
                </a:solidFill>
                <a:latin typeface="Aptos" panose="020B0004020202020204" pitchFamily="34" charset="0"/>
              </a:rPr>
              <a:t>Liefervertrag: Die im Rahmen des Vertrags gelieferte Arbeitskleidung muss in Übereinstimmung mit den Kernarbeitsnormen der ILO hergestellt worden sein.</a:t>
            </a:r>
            <a:endParaRPr dirty="0">
              <a:latin typeface="Aptos" panose="020B0004020202020204" pitchFamily="34" charset="0"/>
            </a:endParaRPr>
          </a:p>
          <a:p>
            <a:pPr marL="1028700" lvl="1" indent="-342900" algn="l" rtl="0">
              <a:lnSpc>
                <a:spcPct val="115000"/>
              </a:lnSpc>
              <a:spcBef>
                <a:spcPts val="1200"/>
              </a:spcBef>
              <a:spcAft>
                <a:spcPts val="0"/>
              </a:spcAft>
              <a:buSzPts val="2000"/>
              <a:buFont typeface="Arial"/>
              <a:buChar char="•"/>
            </a:pPr>
            <a:r>
              <a:rPr lang="de-DE" dirty="0">
                <a:solidFill>
                  <a:schemeClr val="dk1"/>
                </a:solidFill>
                <a:latin typeface="Aptos" panose="020B0004020202020204" pitchFamily="34" charset="0"/>
              </a:rPr>
              <a:t>Dienstleistungsvertrag: Das Personal muss in Bezug auf die Umweltaspekte von Reinigungsdienstleistungen (Dosierung von Reinigungsmitteln, Auswirkungen auf die Gesundheit usw.) geschult worden sein.</a:t>
            </a:r>
            <a:endParaRPr b="0" dirty="0">
              <a:solidFill>
                <a:schemeClr val="dk1"/>
              </a:solidFill>
              <a:latin typeface="Aptos" panose="020B0004020202020204"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67"/>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Durchsetzung </a:t>
            </a:r>
            <a:r>
              <a:rPr lang="de-DE" sz="4400" dirty="0">
                <a:solidFill>
                  <a:srgbClr val="3F3F3F"/>
                </a:solidFill>
                <a:latin typeface="Aptos Serif" panose="02020604070405020304" pitchFamily="18" charset="0"/>
                <a:cs typeface="Aptos Serif" panose="02020604070405020304" pitchFamily="18" charset="0"/>
              </a:rPr>
              <a:t>von </a:t>
            </a:r>
            <a:r>
              <a:rPr lang="de-DE" dirty="0">
                <a:latin typeface="Aptos Serif" panose="02020604070405020304" pitchFamily="18" charset="0"/>
                <a:cs typeface="Aptos Serif" panose="02020604070405020304" pitchFamily="18" charset="0"/>
              </a:rPr>
              <a:t>Auftragsbedingungen</a:t>
            </a:r>
            <a:endParaRPr dirty="0">
              <a:latin typeface="Aptos Serif" panose="02020604070405020304" pitchFamily="18" charset="0"/>
              <a:cs typeface="Aptos Serif" panose="02020604070405020304" pitchFamily="18" charset="0"/>
            </a:endParaRPr>
          </a:p>
        </p:txBody>
      </p:sp>
      <p:sp>
        <p:nvSpPr>
          <p:cNvPr id="433" name="Google Shape;433;p67"/>
          <p:cNvSpPr txBox="1">
            <a:spLocks noGrp="1"/>
          </p:cNvSpPr>
          <p:nvPr>
            <p:ph type="body" idx="1"/>
          </p:nvPr>
        </p:nvSpPr>
        <p:spPr>
          <a:xfrm>
            <a:off x="594351" y="2281925"/>
            <a:ext cx="11216700" cy="3708600"/>
          </a:xfrm>
          <a:prstGeom prst="rect">
            <a:avLst/>
          </a:prstGeom>
          <a:noFill/>
          <a:ln>
            <a:noFill/>
          </a:ln>
        </p:spPr>
        <p:txBody>
          <a:bodyPr spcFirstLastPara="1" wrap="square" lIns="0" tIns="228600" rIns="0" bIns="0" anchor="t" anchorCtr="0">
            <a:noAutofit/>
          </a:bodyPr>
          <a:lstStyle/>
          <a:p>
            <a:pPr marL="1028700" lvl="1"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Auftragsbedingungen sollten Folgendes enthalten:</a:t>
            </a:r>
            <a:endParaRPr dirty="0">
              <a:latin typeface="Aptos" panose="020B0004020202020204" pitchFamily="34" charset="0"/>
            </a:endParaRPr>
          </a:p>
          <a:p>
            <a:pPr marL="1485900" lvl="2"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Was muss getan werden?</a:t>
            </a:r>
            <a:endParaRPr dirty="0">
              <a:latin typeface="Aptos" panose="020B0004020202020204" pitchFamily="34" charset="0"/>
            </a:endParaRPr>
          </a:p>
          <a:p>
            <a:pPr marL="1485900" lvl="2"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Wer muss es tun?</a:t>
            </a:r>
            <a:endParaRPr dirty="0">
              <a:latin typeface="Aptos" panose="020B0004020202020204" pitchFamily="34" charset="0"/>
            </a:endParaRPr>
          </a:p>
          <a:p>
            <a:pPr marL="1485900" lvl="2"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Wie wird dies überwacht?</a:t>
            </a:r>
            <a:endParaRPr dirty="0">
              <a:latin typeface="Aptos" panose="020B0004020202020204" pitchFamily="34" charset="0"/>
            </a:endParaRPr>
          </a:p>
          <a:p>
            <a:pPr marL="1028700" lvl="1"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In einigen Fällen können für den Nachweis der Einhaltung der Vertragsbedingung Audits/Überwachungen/Zertifizierungen durch Dritte erforderlich sein</a:t>
            </a:r>
            <a:endParaRPr dirty="0">
              <a:latin typeface="Aptos" panose="020B0004020202020204" pitchFamily="34" charset="0"/>
            </a:endParaRPr>
          </a:p>
          <a:p>
            <a:pPr marL="1028700" lvl="1"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Anreize und/oder Strafen können vorgesehen werden, um die Erfüllung der Vertragsbedingungen abzusichern.</a:t>
            </a:r>
            <a:endParaRPr dirty="0">
              <a:latin typeface="Aptos" panose="020B0004020202020204" pitchFamily="34" charset="0"/>
            </a:endParaRPr>
          </a:p>
          <a:p>
            <a:pPr marL="1028700" lvl="1" indent="-215900" algn="l" rtl="0">
              <a:lnSpc>
                <a:spcPct val="90000"/>
              </a:lnSpc>
              <a:spcBef>
                <a:spcPts val="600"/>
              </a:spcBef>
              <a:spcAft>
                <a:spcPts val="0"/>
              </a:spcAft>
              <a:buSzPts val="1550"/>
              <a:buFont typeface="Arial"/>
              <a:buNone/>
            </a:pPr>
            <a:endParaRPr dirty="0">
              <a:solidFill>
                <a:schemeClr val="dk1"/>
              </a:solidFill>
              <a:latin typeface="Aptos" panose="020B0004020202020204" pitchFamily="34" charset="0"/>
            </a:endParaRPr>
          </a:p>
          <a:p>
            <a:pPr marL="1028700" lvl="1" indent="-215900" algn="l" rtl="0">
              <a:lnSpc>
                <a:spcPct val="90000"/>
              </a:lnSpc>
              <a:spcBef>
                <a:spcPts val="600"/>
              </a:spcBef>
              <a:spcAft>
                <a:spcPts val="0"/>
              </a:spcAft>
              <a:buSzPts val="1550"/>
              <a:buFont typeface="Arial"/>
              <a:buNone/>
            </a:pPr>
            <a:endParaRPr b="0" dirty="0">
              <a:solidFill>
                <a:schemeClr val="dk1"/>
              </a:solidFill>
              <a:latin typeface="Aptos" panose="020B000402020202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g3cd33ff1691_0_0"/>
          <p:cNvSpPr txBox="1">
            <a:spLocks noGrp="1"/>
          </p:cNvSpPr>
          <p:nvPr>
            <p:ph type="title"/>
          </p:nvPr>
        </p:nvSpPr>
        <p:spPr>
          <a:xfrm>
            <a:off x="594359" y="189572"/>
            <a:ext cx="7969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Nationaler Kontext - Vergabearten</a:t>
            </a:r>
            <a:endParaRPr dirty="0">
              <a:latin typeface="Aptos Serif" panose="02020604070405020304" pitchFamily="18" charset="0"/>
              <a:ea typeface="Arial"/>
              <a:cs typeface="Aptos Serif" panose="02020604070405020304" pitchFamily="18" charset="0"/>
              <a:sym typeface="Arial"/>
            </a:endParaRPr>
          </a:p>
        </p:txBody>
      </p:sp>
      <p:sp>
        <p:nvSpPr>
          <p:cNvPr id="440" name="Google Shape;440;g3cd33ff1691_0_0"/>
          <p:cNvSpPr txBox="1">
            <a:spLocks noGrp="1"/>
          </p:cNvSpPr>
          <p:nvPr>
            <p:ph type="body" idx="1"/>
          </p:nvPr>
        </p:nvSpPr>
        <p:spPr>
          <a:xfrm>
            <a:off x="594359" y="2281918"/>
            <a:ext cx="6981000" cy="3708600"/>
          </a:xfrm>
          <a:prstGeom prst="rect">
            <a:avLst/>
          </a:prstGeom>
          <a:noFill/>
          <a:ln>
            <a:noFill/>
          </a:ln>
        </p:spPr>
        <p:txBody>
          <a:bodyPr spcFirstLastPara="1" wrap="square" lIns="0" tIns="228600" rIns="0" bIns="0" anchor="t" anchorCtr="0">
            <a:normAutofit/>
          </a:bodyPr>
          <a:lstStyle/>
          <a:p>
            <a:pPr marL="1028700" lvl="1" indent="-215900" algn="l" rtl="0">
              <a:lnSpc>
                <a:spcPct val="100000"/>
              </a:lnSpc>
              <a:spcBef>
                <a:spcPts val="600"/>
              </a:spcBef>
              <a:spcAft>
                <a:spcPts val="0"/>
              </a:spcAft>
              <a:buSzPts val="2000"/>
              <a:buFont typeface="Arial"/>
              <a:buNone/>
            </a:pPr>
            <a:endParaRPr>
              <a:solidFill>
                <a:schemeClr val="dk1"/>
              </a:solidFill>
              <a:latin typeface="Arial"/>
              <a:ea typeface="Arial"/>
              <a:cs typeface="Arial"/>
              <a:sym typeface="Arial"/>
            </a:endParaRPr>
          </a:p>
          <a:p>
            <a:pPr marL="1028700" lvl="1" indent="-215900" algn="l" rtl="0">
              <a:lnSpc>
                <a:spcPct val="100000"/>
              </a:lnSpc>
              <a:spcBef>
                <a:spcPts val="600"/>
              </a:spcBef>
              <a:spcAft>
                <a:spcPts val="0"/>
              </a:spcAft>
              <a:buSzPts val="2000"/>
              <a:buFont typeface="Arial"/>
              <a:buNone/>
            </a:pPr>
            <a:endParaRPr b="0">
              <a:solidFill>
                <a:schemeClr val="dk1"/>
              </a:solidFill>
              <a:latin typeface="Arial"/>
              <a:ea typeface="Arial"/>
              <a:cs typeface="Arial"/>
              <a:sym typeface="Arial"/>
            </a:endParaRPr>
          </a:p>
        </p:txBody>
      </p:sp>
      <p:sp>
        <p:nvSpPr>
          <p:cNvPr id="441" name="Google Shape;441;g3cd33ff1691_0_0"/>
          <p:cNvSpPr txBox="1"/>
          <p:nvPr/>
        </p:nvSpPr>
        <p:spPr>
          <a:xfrm>
            <a:off x="815897" y="2471245"/>
            <a:ext cx="9606900" cy="3417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800" b="0" i="0" u="none" strike="noStrike" cap="none" dirty="0">
                <a:solidFill>
                  <a:srgbClr val="000000"/>
                </a:solidFill>
                <a:latin typeface="Aptos" panose="020B0004020202020204" pitchFamily="34" charset="0"/>
                <a:sym typeface="Arial"/>
              </a:rPr>
              <a:t>Grundsätzlich wird zwischen Vergaben im Oberschwellen‐Bereich und solchen im Unterschwellen‐Bereich unterschieden</a:t>
            </a:r>
            <a:endParaRPr dirty="0">
              <a:latin typeface="Aptos" panose="020B0004020202020204" pitchFamily="34" charset="0"/>
            </a:endParaRPr>
          </a:p>
          <a:p>
            <a:pPr marL="0" marR="0" lvl="2" indent="0" algn="l" rtl="0">
              <a:lnSpc>
                <a:spcPct val="100000"/>
              </a:lnSpc>
              <a:spcBef>
                <a:spcPts val="0"/>
              </a:spcBef>
              <a:spcAft>
                <a:spcPts val="0"/>
              </a:spcAft>
              <a:buNone/>
            </a:pPr>
            <a:endParaRPr sz="1800" b="0" i="0" u="none" strike="noStrike" cap="none" dirty="0">
              <a:solidFill>
                <a:srgbClr val="000000"/>
              </a:solidFill>
              <a:latin typeface="Aptos" panose="020B0004020202020204" pitchFamily="34" charset="0"/>
              <a:sym typeface="Arial"/>
            </a:endParaRPr>
          </a:p>
          <a:p>
            <a:pPr marL="0" marR="0" lvl="1" indent="0" algn="l" rtl="0">
              <a:lnSpc>
                <a:spcPct val="100000"/>
              </a:lnSpc>
              <a:spcBef>
                <a:spcPts val="0"/>
              </a:spcBef>
              <a:spcAft>
                <a:spcPts val="0"/>
              </a:spcAft>
              <a:buNone/>
            </a:pPr>
            <a:r>
              <a:rPr lang="de-DE" sz="1800" b="0" i="0" u="none" strike="noStrike" cap="none" dirty="0">
                <a:solidFill>
                  <a:srgbClr val="000000"/>
                </a:solidFill>
                <a:latin typeface="Aptos" panose="020B0004020202020204" pitchFamily="34" charset="0"/>
                <a:sym typeface="Arial"/>
              </a:rPr>
              <a:t>Oberschwellen‐Bereich (EU-Vergabeverfahren) – Auftragswert wird jährlich neu festgelegt (siehe Auftragsberatungszentren oder Bundeswirtschaftsministerium)</a:t>
            </a:r>
            <a:endParaRPr dirty="0">
              <a:latin typeface="Aptos" panose="020B0004020202020204" pitchFamily="34" charset="0"/>
            </a:endParaRPr>
          </a:p>
          <a:p>
            <a:pPr marL="0" marR="0" lvl="2" indent="0" algn="l" rtl="0">
              <a:lnSpc>
                <a:spcPct val="100000"/>
              </a:lnSpc>
              <a:spcBef>
                <a:spcPts val="0"/>
              </a:spcBef>
              <a:spcAft>
                <a:spcPts val="0"/>
              </a:spcAft>
              <a:buNone/>
            </a:pPr>
            <a:r>
              <a:rPr lang="de-DE" sz="1800" b="0" i="0" u="none" strike="noStrike" cap="none" dirty="0">
                <a:solidFill>
                  <a:srgbClr val="000000"/>
                </a:solidFill>
                <a:latin typeface="Aptos" panose="020B0004020202020204" pitchFamily="34" charset="0"/>
                <a:sym typeface="Arial"/>
              </a:rPr>
              <a:t>EU‐Richtlinie über die öffentliche Auftragsvergabe RL 2014/24 EU</a:t>
            </a:r>
            <a:endParaRPr dirty="0">
              <a:latin typeface="Aptos" panose="020B0004020202020204" pitchFamily="34" charset="0"/>
            </a:endParaRPr>
          </a:p>
          <a:p>
            <a:pPr marL="0" marR="0" lvl="2" indent="0" algn="l" rtl="0">
              <a:lnSpc>
                <a:spcPct val="100000"/>
              </a:lnSpc>
              <a:spcBef>
                <a:spcPts val="0"/>
              </a:spcBef>
              <a:spcAft>
                <a:spcPts val="0"/>
              </a:spcAft>
              <a:buNone/>
            </a:pPr>
            <a:r>
              <a:rPr lang="de-DE" sz="1800" b="0" i="0" u="none" strike="noStrike" cap="none" dirty="0">
                <a:solidFill>
                  <a:srgbClr val="000000"/>
                </a:solidFill>
                <a:latin typeface="Aptos" panose="020B0004020202020204" pitchFamily="34" charset="0"/>
                <a:sym typeface="Arial"/>
              </a:rPr>
              <a:t>Gesetz gegen Wettbewerbsbeschränkung (GWB) 17.2.2016</a:t>
            </a:r>
            <a:endParaRPr dirty="0">
              <a:latin typeface="Aptos" panose="020B0004020202020204" pitchFamily="34" charset="0"/>
            </a:endParaRPr>
          </a:p>
          <a:p>
            <a:pPr marL="0" marR="0" lvl="2" indent="0" algn="l" rtl="0">
              <a:lnSpc>
                <a:spcPct val="100000"/>
              </a:lnSpc>
              <a:spcBef>
                <a:spcPts val="0"/>
              </a:spcBef>
              <a:spcAft>
                <a:spcPts val="0"/>
              </a:spcAft>
              <a:buNone/>
            </a:pPr>
            <a:r>
              <a:rPr lang="de-DE" sz="1800" b="0" i="0" u="none" strike="noStrike" cap="none" dirty="0">
                <a:solidFill>
                  <a:srgbClr val="000000"/>
                </a:solidFill>
                <a:latin typeface="Aptos" panose="020B0004020202020204" pitchFamily="34" charset="0"/>
                <a:sym typeface="Arial"/>
              </a:rPr>
              <a:t>Vergabeverordnung (VgV) 12.4.2016</a:t>
            </a:r>
            <a:endParaRPr dirty="0">
              <a:latin typeface="Aptos" panose="020B0004020202020204" pitchFamily="34" charset="0"/>
            </a:endParaRPr>
          </a:p>
          <a:p>
            <a:pPr marL="0" marR="0" lvl="3" indent="0" algn="l" rtl="0">
              <a:lnSpc>
                <a:spcPct val="100000"/>
              </a:lnSpc>
              <a:spcBef>
                <a:spcPts val="0"/>
              </a:spcBef>
              <a:spcAft>
                <a:spcPts val="0"/>
              </a:spcAft>
              <a:buNone/>
            </a:pPr>
            <a:endParaRPr sz="1800" b="0" i="0" u="none" strike="noStrike" cap="none" dirty="0">
              <a:solidFill>
                <a:srgbClr val="000000"/>
              </a:solidFill>
              <a:latin typeface="Aptos" panose="020B0004020202020204" pitchFamily="34" charset="0"/>
              <a:sym typeface="Arial"/>
            </a:endParaRPr>
          </a:p>
          <a:p>
            <a:pPr marL="0" marR="0" lvl="1" indent="0" algn="l" rtl="0">
              <a:lnSpc>
                <a:spcPct val="100000"/>
              </a:lnSpc>
              <a:spcBef>
                <a:spcPts val="0"/>
              </a:spcBef>
              <a:spcAft>
                <a:spcPts val="0"/>
              </a:spcAft>
              <a:buNone/>
            </a:pPr>
            <a:r>
              <a:rPr lang="de-DE" sz="1800" b="0" i="0" u="none" strike="noStrike" cap="none" dirty="0">
                <a:solidFill>
                  <a:srgbClr val="000000"/>
                </a:solidFill>
                <a:latin typeface="Aptos" panose="020B0004020202020204" pitchFamily="34" charset="0"/>
                <a:sym typeface="Arial"/>
              </a:rPr>
              <a:t>Unterschwellen‐Bereich (Nationales Vergabeverfahren) – unterhalb des EU-Schwellenwertes</a:t>
            </a:r>
            <a:endParaRPr dirty="0">
              <a:latin typeface="Aptos" panose="020B0004020202020204" pitchFamily="34" charset="0"/>
            </a:endParaRPr>
          </a:p>
          <a:p>
            <a:pPr marL="0" marR="0" lvl="2" indent="0" algn="l" rtl="0">
              <a:lnSpc>
                <a:spcPct val="100000"/>
              </a:lnSpc>
              <a:spcBef>
                <a:spcPts val="0"/>
              </a:spcBef>
              <a:spcAft>
                <a:spcPts val="0"/>
              </a:spcAft>
              <a:buNone/>
            </a:pPr>
            <a:r>
              <a:rPr lang="de-DE" sz="1800" b="0" i="0" u="none" strike="noStrike" cap="none" dirty="0">
                <a:solidFill>
                  <a:srgbClr val="000000"/>
                </a:solidFill>
                <a:latin typeface="Aptos" panose="020B0004020202020204" pitchFamily="34" charset="0"/>
                <a:sym typeface="Arial"/>
              </a:rPr>
              <a:t>Unterschwellenvergabeordnung (</a:t>
            </a:r>
            <a:r>
              <a:rPr lang="de-DE" sz="1800" b="0" i="0" u="none" strike="noStrike" cap="none" dirty="0" err="1">
                <a:solidFill>
                  <a:srgbClr val="000000"/>
                </a:solidFill>
                <a:latin typeface="Aptos" panose="020B0004020202020204" pitchFamily="34" charset="0"/>
                <a:sym typeface="Arial"/>
              </a:rPr>
              <a:t>UVgO</a:t>
            </a:r>
            <a:r>
              <a:rPr lang="de-DE" sz="1800" b="0" i="0" u="none" strike="noStrike" cap="none" dirty="0">
                <a:solidFill>
                  <a:srgbClr val="000000"/>
                </a:solidFill>
                <a:latin typeface="Aptos" panose="020B0004020202020204" pitchFamily="34" charset="0"/>
                <a:sym typeface="Arial"/>
              </a:rPr>
              <a:t>) 2017</a:t>
            </a:r>
            <a:endParaRPr dirty="0">
              <a:latin typeface="Aptos" panose="020B0004020202020204" pitchFamily="34" charset="0"/>
            </a:endParaRPr>
          </a:p>
          <a:p>
            <a:pPr marL="0" marR="0" lvl="2" indent="0" algn="l" rtl="0">
              <a:lnSpc>
                <a:spcPct val="100000"/>
              </a:lnSpc>
              <a:spcBef>
                <a:spcPts val="0"/>
              </a:spcBef>
              <a:spcAft>
                <a:spcPts val="0"/>
              </a:spcAft>
              <a:buNone/>
            </a:pPr>
            <a:r>
              <a:rPr lang="de-DE" sz="1800" b="0" i="0" u="none" strike="noStrike" cap="none" dirty="0">
                <a:solidFill>
                  <a:srgbClr val="000000"/>
                </a:solidFill>
                <a:latin typeface="Aptos" panose="020B0004020202020204" pitchFamily="34" charset="0"/>
                <a:sym typeface="Arial"/>
              </a:rPr>
              <a:t>Bestimmungen der einzelnen Bundesländer</a:t>
            </a:r>
            <a:endParaRPr dirty="0">
              <a:latin typeface="Aptos" panose="020B0004020202020204"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g3cd33ff1691_0_7"/>
          <p:cNvSpPr txBox="1">
            <a:spLocks noGrp="1"/>
          </p:cNvSpPr>
          <p:nvPr>
            <p:ph type="title"/>
          </p:nvPr>
        </p:nvSpPr>
        <p:spPr>
          <a:xfrm>
            <a:off x="594359" y="189572"/>
            <a:ext cx="7969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Vergabearten unterhalb der Schwellenwerte</a:t>
            </a:r>
            <a:endParaRPr dirty="0">
              <a:latin typeface="Aptos Serif" panose="02020604070405020304" pitchFamily="18" charset="0"/>
              <a:ea typeface="Arial"/>
              <a:cs typeface="Aptos Serif" panose="02020604070405020304" pitchFamily="18" charset="0"/>
              <a:sym typeface="Arial"/>
            </a:endParaRPr>
          </a:p>
        </p:txBody>
      </p:sp>
      <p:sp>
        <p:nvSpPr>
          <p:cNvPr id="448" name="Google Shape;448;g3cd33ff1691_0_7"/>
          <p:cNvSpPr txBox="1">
            <a:spLocks noGrp="1"/>
          </p:cNvSpPr>
          <p:nvPr>
            <p:ph type="body" idx="1"/>
          </p:nvPr>
        </p:nvSpPr>
        <p:spPr>
          <a:xfrm>
            <a:off x="594359" y="2281918"/>
            <a:ext cx="10415700" cy="3708600"/>
          </a:xfrm>
          <a:prstGeom prst="rect">
            <a:avLst/>
          </a:prstGeom>
          <a:noFill/>
          <a:ln>
            <a:noFill/>
          </a:ln>
        </p:spPr>
        <p:txBody>
          <a:bodyPr spcFirstLastPara="1" wrap="square" lIns="0" tIns="228600" rIns="0" bIns="0" anchor="t" anchorCtr="0">
            <a:normAutofit/>
          </a:bodyPr>
          <a:lstStyle/>
          <a:p>
            <a:pPr marL="1028700" lvl="1" indent="-215900" algn="l" rtl="0">
              <a:lnSpc>
                <a:spcPct val="100000"/>
              </a:lnSpc>
              <a:spcBef>
                <a:spcPts val="600"/>
              </a:spcBef>
              <a:spcAft>
                <a:spcPts val="0"/>
              </a:spcAft>
              <a:buSzPts val="2000"/>
              <a:buFont typeface="Arial"/>
              <a:buNone/>
            </a:pPr>
            <a:endParaRPr>
              <a:solidFill>
                <a:schemeClr val="dk1"/>
              </a:solidFill>
              <a:latin typeface="Arial"/>
              <a:ea typeface="Arial"/>
              <a:cs typeface="Arial"/>
              <a:sym typeface="Arial"/>
            </a:endParaRPr>
          </a:p>
          <a:p>
            <a:pPr marL="1028700" lvl="1" indent="-215900" algn="l" rtl="0">
              <a:lnSpc>
                <a:spcPct val="100000"/>
              </a:lnSpc>
              <a:spcBef>
                <a:spcPts val="600"/>
              </a:spcBef>
              <a:spcAft>
                <a:spcPts val="0"/>
              </a:spcAft>
              <a:buSzPts val="2000"/>
              <a:buFont typeface="Arial"/>
              <a:buNone/>
            </a:pPr>
            <a:endParaRPr b="0">
              <a:solidFill>
                <a:schemeClr val="dk1"/>
              </a:solidFill>
              <a:latin typeface="Arial"/>
              <a:ea typeface="Arial"/>
              <a:cs typeface="Arial"/>
              <a:sym typeface="Arial"/>
            </a:endParaRPr>
          </a:p>
        </p:txBody>
      </p:sp>
      <p:sp>
        <p:nvSpPr>
          <p:cNvPr id="449" name="Google Shape;449;g3cd33ff1691_0_7"/>
          <p:cNvSpPr txBox="1"/>
          <p:nvPr/>
        </p:nvSpPr>
        <p:spPr>
          <a:xfrm>
            <a:off x="815897" y="2471245"/>
            <a:ext cx="9606900" cy="2878200"/>
          </a:xfrm>
          <a:prstGeom prst="rect">
            <a:avLst/>
          </a:prstGeom>
          <a:noFill/>
          <a:ln>
            <a:noFill/>
          </a:ln>
        </p:spPr>
        <p:txBody>
          <a:bodyPr spcFirstLastPara="1" wrap="square" lIns="91425" tIns="45700" rIns="91425" bIns="45700" anchor="t" anchorCtr="0">
            <a:spAutoFit/>
          </a:bodyPr>
          <a:lstStyle/>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ptos" panose="020B0004020202020204" pitchFamily="34" charset="0"/>
                <a:sym typeface="Arial"/>
              </a:rPr>
              <a:t>Beschränkte Ausschreibung mit oder ohne Teilnahmewettbewerb</a:t>
            </a:r>
            <a:endParaRPr dirty="0">
              <a:latin typeface="Aptos" panose="020B0004020202020204" pitchFamily="34" charset="0"/>
            </a:endParaRPr>
          </a:p>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ptos" panose="020B0004020202020204" pitchFamily="34" charset="0"/>
                <a:sym typeface="Arial"/>
              </a:rPr>
              <a:t>Verhandlungsvergaben</a:t>
            </a:r>
            <a:endParaRPr dirty="0">
              <a:latin typeface="Aptos" panose="020B0004020202020204" pitchFamily="34" charset="0"/>
            </a:endParaRPr>
          </a:p>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ptos" panose="020B0004020202020204" pitchFamily="34" charset="0"/>
                <a:sym typeface="Arial"/>
              </a:rPr>
              <a:t>Direktaufträge</a:t>
            </a:r>
            <a:endParaRPr dirty="0">
              <a:latin typeface="Aptos" panose="020B0004020202020204" pitchFamily="34" charset="0"/>
            </a:endParaRPr>
          </a:p>
          <a:p>
            <a:pPr marL="0" marR="0" lvl="1" indent="0" algn="l" rtl="0">
              <a:lnSpc>
                <a:spcPct val="100000"/>
              </a:lnSpc>
              <a:spcBef>
                <a:spcPts val="0"/>
              </a:spcBef>
              <a:spcAft>
                <a:spcPts val="0"/>
              </a:spcAft>
              <a:buClr>
                <a:srgbClr val="000000"/>
              </a:buClr>
              <a:buSzPts val="2000"/>
              <a:buFont typeface="Arial"/>
              <a:buNone/>
            </a:pPr>
            <a:endParaRPr sz="2000" b="0" i="0" u="none" strike="noStrike" cap="none" dirty="0">
              <a:solidFill>
                <a:srgbClr val="000000"/>
              </a:solidFill>
              <a:latin typeface="Aptos" panose="020B0004020202020204" pitchFamily="34" charset="0"/>
              <a:sym typeface="Arial"/>
            </a:endParaRPr>
          </a:p>
          <a:p>
            <a:pPr marL="0" marR="0" lvl="0" indent="0" algn="l" rtl="0">
              <a:lnSpc>
                <a:spcPct val="10125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Verhandlungsvergabe: kreative, innovative oder konzeptionelle Lösungen sowie ganz besonders komplexe Aufträge.</a:t>
            </a:r>
            <a:endParaRPr dirty="0">
              <a:latin typeface="Aptos" panose="020B0004020202020204" pitchFamily="34" charset="0"/>
            </a:endParaRPr>
          </a:p>
          <a:p>
            <a:pPr marL="0" marR="0" lvl="0" indent="0" algn="l" rtl="0">
              <a:lnSpc>
                <a:spcPct val="101250"/>
              </a:lnSpc>
              <a:spcBef>
                <a:spcPts val="0"/>
              </a:spcBef>
              <a:spcAft>
                <a:spcPts val="0"/>
              </a:spcAft>
              <a:buNone/>
            </a:pPr>
            <a:endParaRPr sz="2000" b="0" i="0" u="none" strike="noStrike" cap="none" dirty="0">
              <a:solidFill>
                <a:srgbClr val="000000"/>
              </a:solidFill>
              <a:latin typeface="Aptos" panose="020B0004020202020204" pitchFamily="34" charset="0"/>
              <a:sym typeface="Arial"/>
            </a:endParaRPr>
          </a:p>
          <a:p>
            <a:pPr marL="0" marR="0" lvl="0" indent="0" algn="l" rtl="0">
              <a:lnSpc>
                <a:spcPct val="10125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Auch für die Vergabe von Leistungen, die nur von einem bestimmten Unternehmen erbracht werden können.</a:t>
            </a:r>
            <a:endParaRPr dirty="0">
              <a:latin typeface="Aptos" panose="020B0004020202020204"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g3cd33ff1691_0_14"/>
          <p:cNvSpPr txBox="1">
            <a:spLocks noGrp="1"/>
          </p:cNvSpPr>
          <p:nvPr>
            <p:ph type="title"/>
          </p:nvPr>
        </p:nvSpPr>
        <p:spPr>
          <a:xfrm>
            <a:off x="594359" y="189572"/>
            <a:ext cx="7969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Nachhaltigkeit als Vergabegrundsatz</a:t>
            </a:r>
            <a:endParaRPr dirty="0">
              <a:latin typeface="Aptos Serif" panose="02020604070405020304" pitchFamily="18" charset="0"/>
              <a:ea typeface="Arial"/>
              <a:cs typeface="Aptos Serif" panose="02020604070405020304" pitchFamily="18" charset="0"/>
              <a:sym typeface="Arial"/>
            </a:endParaRPr>
          </a:p>
        </p:txBody>
      </p:sp>
      <p:sp>
        <p:nvSpPr>
          <p:cNvPr id="456" name="Google Shape;456;g3cd33ff1691_0_14"/>
          <p:cNvSpPr txBox="1">
            <a:spLocks noGrp="1"/>
          </p:cNvSpPr>
          <p:nvPr>
            <p:ph type="body" idx="1"/>
          </p:nvPr>
        </p:nvSpPr>
        <p:spPr>
          <a:xfrm>
            <a:off x="594359" y="2281918"/>
            <a:ext cx="10415700" cy="3708600"/>
          </a:xfrm>
          <a:prstGeom prst="rect">
            <a:avLst/>
          </a:prstGeom>
          <a:noFill/>
          <a:ln>
            <a:noFill/>
          </a:ln>
        </p:spPr>
        <p:txBody>
          <a:bodyPr spcFirstLastPara="1" wrap="square" lIns="0" tIns="228600" rIns="0" bIns="0" anchor="t" anchorCtr="0">
            <a:normAutofit/>
          </a:bodyPr>
          <a:lstStyle/>
          <a:p>
            <a:pPr marL="1028700" lvl="1" indent="-215900" algn="l" rtl="0">
              <a:lnSpc>
                <a:spcPct val="100000"/>
              </a:lnSpc>
              <a:spcBef>
                <a:spcPts val="600"/>
              </a:spcBef>
              <a:spcAft>
                <a:spcPts val="0"/>
              </a:spcAft>
              <a:buSzPts val="2000"/>
              <a:buFont typeface="Arial"/>
              <a:buNone/>
            </a:pPr>
            <a:endParaRPr dirty="0">
              <a:solidFill>
                <a:schemeClr val="dk1"/>
              </a:solidFill>
              <a:latin typeface="Aptos" panose="020B0004020202020204" pitchFamily="34" charset="0"/>
              <a:sym typeface="Arial"/>
            </a:endParaRPr>
          </a:p>
          <a:p>
            <a:pPr marL="1028700" lvl="1" indent="-215900" algn="l" rtl="0">
              <a:lnSpc>
                <a:spcPct val="100000"/>
              </a:lnSpc>
              <a:spcBef>
                <a:spcPts val="600"/>
              </a:spcBef>
              <a:spcAft>
                <a:spcPts val="0"/>
              </a:spcAft>
              <a:buSzPts val="2000"/>
              <a:buFont typeface="Arial"/>
              <a:buNone/>
            </a:pPr>
            <a:endParaRPr b="0" dirty="0">
              <a:solidFill>
                <a:schemeClr val="dk1"/>
              </a:solidFill>
              <a:latin typeface="Aptos" panose="020B0004020202020204" pitchFamily="34" charset="0"/>
              <a:sym typeface="Arial"/>
            </a:endParaRPr>
          </a:p>
        </p:txBody>
      </p:sp>
      <p:sp>
        <p:nvSpPr>
          <p:cNvPr id="457" name="Google Shape;457;g3cd33ff1691_0_14"/>
          <p:cNvSpPr txBox="1"/>
          <p:nvPr/>
        </p:nvSpPr>
        <p:spPr>
          <a:xfrm>
            <a:off x="815897" y="2471245"/>
            <a:ext cx="9606900" cy="2555100"/>
          </a:xfrm>
          <a:prstGeom prst="rect">
            <a:avLst/>
          </a:prstGeom>
          <a:noFill/>
          <a:ln>
            <a:noFill/>
          </a:ln>
        </p:spPr>
        <p:txBody>
          <a:bodyPr spcFirstLastPara="1" wrap="square" lIns="91425" tIns="45700" rIns="91425" bIns="45700" anchor="t" anchorCtr="0">
            <a:spAutoFit/>
          </a:bodyPr>
          <a:lstStyle/>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rial"/>
                <a:ea typeface="Arial"/>
                <a:cs typeface="Arial"/>
                <a:sym typeface="Arial"/>
              </a:rPr>
              <a:t>§ 97 Gesetz gegen Wettbewerbsbeschränkung -GWB </a:t>
            </a:r>
            <a:endParaRPr dirty="0"/>
          </a:p>
          <a:p>
            <a:pPr marL="0" marR="0" lvl="3"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rial"/>
                <a:ea typeface="Arial"/>
                <a:cs typeface="Arial"/>
                <a:sym typeface="Arial"/>
              </a:rPr>
              <a:t>(3) Bei der Vergabe werden Aspekte der Qualität und der Innovation sowie soziale und umweltbezogene Aspekte nach Maßgabe dieses Teils berücksichtigt. </a:t>
            </a:r>
            <a:endParaRPr dirty="0"/>
          </a:p>
          <a:p>
            <a:pPr marL="0" marR="0" lvl="1" indent="0" algn="l" rtl="0">
              <a:lnSpc>
                <a:spcPct val="100000"/>
              </a:lnSpc>
              <a:spcBef>
                <a:spcPts val="0"/>
              </a:spcBef>
              <a:spcAft>
                <a:spcPts val="0"/>
              </a:spcAft>
              <a:buClr>
                <a:srgbClr val="000000"/>
              </a:buClr>
              <a:buSzPts val="2000"/>
              <a:buFont typeface="Arial"/>
              <a:buNone/>
            </a:pPr>
            <a:endParaRPr sz="2000" b="0" i="0" u="none" strike="noStrike" cap="none" dirty="0">
              <a:solidFill>
                <a:srgbClr val="000000"/>
              </a:solidFill>
              <a:latin typeface="Arial"/>
              <a:ea typeface="Arial"/>
              <a:cs typeface="Arial"/>
              <a:sym typeface="Arial"/>
            </a:endParaRPr>
          </a:p>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rial"/>
                <a:ea typeface="Arial"/>
                <a:cs typeface="Arial"/>
                <a:sym typeface="Arial"/>
              </a:rPr>
              <a:t>§ 2 Unterschwellenvergabeordnung - </a:t>
            </a:r>
            <a:r>
              <a:rPr lang="de-DE" sz="2000" b="0" i="0" u="none" strike="noStrike" cap="none" dirty="0" err="1">
                <a:solidFill>
                  <a:srgbClr val="000000"/>
                </a:solidFill>
                <a:latin typeface="Arial"/>
                <a:ea typeface="Arial"/>
                <a:cs typeface="Arial"/>
                <a:sym typeface="Arial"/>
              </a:rPr>
              <a:t>UVgO</a:t>
            </a:r>
            <a:r>
              <a:rPr lang="de-DE" sz="2000" b="0" i="0" u="none" strike="noStrike" cap="none" dirty="0">
                <a:solidFill>
                  <a:srgbClr val="000000"/>
                </a:solidFill>
                <a:latin typeface="Arial"/>
                <a:ea typeface="Arial"/>
                <a:cs typeface="Arial"/>
                <a:sym typeface="Arial"/>
              </a:rPr>
              <a:t> </a:t>
            </a:r>
            <a:endParaRPr dirty="0"/>
          </a:p>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rial"/>
                <a:ea typeface="Arial"/>
                <a:cs typeface="Arial"/>
                <a:sym typeface="Arial"/>
              </a:rPr>
              <a:t>(3) Bei der Vergabe werden Aspekte der Qualität und der Innovation sowie soziale und umweltbezogene Aspekte nach Maßgabe dieser Verfahrensordnung berücksichtigt. </a:t>
            </a:r>
            <a:endParaRP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g3c8f3c5a93c_0_2"/>
          <p:cNvSpPr txBox="1">
            <a:spLocks noGrp="1"/>
          </p:cNvSpPr>
          <p:nvPr>
            <p:ph type="title"/>
          </p:nvPr>
        </p:nvSpPr>
        <p:spPr>
          <a:xfrm>
            <a:off x="575309" y="278129"/>
            <a:ext cx="7750800" cy="23541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5. Übung</a:t>
            </a:r>
            <a:endParaRPr dirty="0">
              <a:latin typeface="Aptos Serif" panose="02020604070405020304" pitchFamily="18" charset="0"/>
              <a:cs typeface="Aptos Serif" panose="02020604070405020304" pitchFamily="18" charset="0"/>
            </a:endParaRPr>
          </a:p>
        </p:txBody>
      </p:sp>
      <p:sp>
        <p:nvSpPr>
          <p:cNvPr id="463" name="Google Shape;463;g3c8f3c5a93c_0_2"/>
          <p:cNvSpPr txBox="1">
            <a:spLocks noGrp="1"/>
          </p:cNvSpPr>
          <p:nvPr>
            <p:ph type="body" idx="1"/>
          </p:nvPr>
        </p:nvSpPr>
        <p:spPr>
          <a:xfrm>
            <a:off x="594360" y="3279579"/>
            <a:ext cx="5044500" cy="2994300"/>
          </a:xfrm>
          <a:prstGeom prst="rect">
            <a:avLst/>
          </a:prstGeom>
          <a:noFill/>
          <a:ln>
            <a:noFill/>
          </a:ln>
        </p:spPr>
        <p:txBody>
          <a:bodyPr spcFirstLastPara="1" wrap="square" lIns="0" tIns="2286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endParaRPr/>
          </a:p>
        </p:txBody>
      </p:sp>
      <p:sp>
        <p:nvSpPr>
          <p:cNvPr id="464" name="Google Shape;464;g3c8f3c5a93c_0_2"/>
          <p:cNvSpPr>
            <a:spLocks noGrp="1"/>
          </p:cNvSpPr>
          <p:nvPr>
            <p:ph type="pic" idx="2"/>
          </p:nvPr>
        </p:nvSpPr>
        <p:spPr>
          <a:xfrm flipH="1">
            <a:off x="7240798" y="0"/>
            <a:ext cx="4951200" cy="6858000"/>
          </a:xfrm>
          <a:prstGeom prst="flowChartDelay">
            <a:avLst/>
          </a:prstGeom>
          <a:solidFill>
            <a:srgbClr val="87C3CD"/>
          </a:solidFill>
          <a:ln>
            <a:noFill/>
          </a:ln>
        </p:spPr>
        <p:txBody>
          <a:bodyPr/>
          <a:lstStyle/>
          <a:p>
            <a:endParaRPr lang="de-DE"/>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Google Shape;469;p68"/>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Übung: Fallstudien-Simulation</a:t>
            </a:r>
            <a:endParaRPr dirty="0">
              <a:latin typeface="Aptos Serif" panose="02020604070405020304" pitchFamily="18" charset="0"/>
              <a:cs typeface="Aptos Serif" panose="02020604070405020304" pitchFamily="18" charset="0"/>
            </a:endParaRPr>
          </a:p>
        </p:txBody>
      </p:sp>
      <p:sp>
        <p:nvSpPr>
          <p:cNvPr id="470" name="Google Shape;470;p68"/>
          <p:cNvSpPr txBox="1">
            <a:spLocks noGrp="1"/>
          </p:cNvSpPr>
          <p:nvPr>
            <p:ph type="body" idx="1"/>
          </p:nvPr>
        </p:nvSpPr>
        <p:spPr>
          <a:xfrm>
            <a:off x="595525" y="2676525"/>
            <a:ext cx="6923700" cy="3866400"/>
          </a:xfrm>
          <a:prstGeom prst="rect">
            <a:avLst/>
          </a:prstGeom>
          <a:noFill/>
          <a:ln>
            <a:noFill/>
          </a:ln>
        </p:spPr>
        <p:txBody>
          <a:bodyPr spcFirstLastPara="1" wrap="square" lIns="0" tIns="45700" rIns="91425" bIns="45700" anchor="t" anchorCtr="0">
            <a:normAutofit/>
          </a:bodyPr>
          <a:lstStyle/>
          <a:p>
            <a:pPr marL="457200" lvl="0" indent="-228600" algn="l" rtl="0">
              <a:lnSpc>
                <a:spcPct val="115000"/>
              </a:lnSpc>
              <a:spcBef>
                <a:spcPts val="1200"/>
              </a:spcBef>
              <a:spcAft>
                <a:spcPts val="0"/>
              </a:spcAft>
              <a:buSzPts val="2162"/>
              <a:buNone/>
            </a:pPr>
            <a:r>
              <a:rPr lang="de-DE" sz="1900" b="1" dirty="0">
                <a:solidFill>
                  <a:schemeClr val="tx1"/>
                </a:solidFill>
                <a:latin typeface="Aptos" panose="020B0004020202020204" pitchFamily="34" charset="0"/>
                <a:sym typeface="Arial"/>
              </a:rPr>
              <a:t>Ziel</a:t>
            </a:r>
            <a:r>
              <a:rPr lang="de-DE" sz="1900" dirty="0">
                <a:solidFill>
                  <a:schemeClr val="tx1"/>
                </a:solidFill>
                <a:latin typeface="Aptos" panose="020B0004020202020204" pitchFamily="34" charset="0"/>
                <a:sym typeface="Arial"/>
              </a:rPr>
              <a:t>:</a:t>
            </a:r>
            <a:br>
              <a:rPr lang="de-DE" sz="1900" dirty="0">
                <a:solidFill>
                  <a:schemeClr val="tx1"/>
                </a:solidFill>
                <a:latin typeface="Aptos" panose="020B0004020202020204" pitchFamily="34" charset="0"/>
                <a:sym typeface="Arial"/>
              </a:rPr>
            </a:br>
            <a:r>
              <a:rPr lang="de-DE" sz="1900" dirty="0">
                <a:solidFill>
                  <a:schemeClr val="tx1"/>
                </a:solidFill>
                <a:latin typeface="Aptos" panose="020B0004020202020204" pitchFamily="34" charset="0"/>
                <a:sym typeface="Arial"/>
              </a:rPr>
              <a:t>Verständnis des rechtlichen Rahmens für nachhaltige Beschaffung und der </a:t>
            </a:r>
            <a:r>
              <a:rPr lang="de-DE" sz="1900" dirty="0">
                <a:solidFill>
                  <a:schemeClr val="tx1"/>
                </a:solidFill>
                <a:latin typeface="Aptos" panose="020B0004020202020204" pitchFamily="34" charset="0"/>
              </a:rPr>
              <a:t>Berücksichtigung</a:t>
            </a:r>
            <a:r>
              <a:rPr lang="de-DE" sz="1900" dirty="0">
                <a:solidFill>
                  <a:schemeClr val="tx1"/>
                </a:solidFill>
                <a:latin typeface="Aptos" panose="020B0004020202020204" pitchFamily="34" charset="0"/>
                <a:sym typeface="Arial"/>
              </a:rPr>
              <a:t> von </a:t>
            </a:r>
            <a:r>
              <a:rPr lang="de-DE" sz="1900" dirty="0">
                <a:solidFill>
                  <a:schemeClr val="tx1"/>
                </a:solidFill>
                <a:latin typeface="Aptos" panose="020B0004020202020204" pitchFamily="34" charset="0"/>
              </a:rPr>
              <a:t>Nachhaltigkeitskriterien</a:t>
            </a:r>
            <a:r>
              <a:rPr lang="de-DE" sz="1900" dirty="0">
                <a:solidFill>
                  <a:schemeClr val="tx1"/>
                </a:solidFill>
                <a:latin typeface="Aptos" panose="020B0004020202020204" pitchFamily="34" charset="0"/>
                <a:sym typeface="Arial"/>
              </a:rPr>
              <a:t> in </a:t>
            </a:r>
            <a:r>
              <a:rPr lang="de-DE" sz="1900" dirty="0">
                <a:solidFill>
                  <a:schemeClr val="tx1"/>
                </a:solidFill>
                <a:latin typeface="Aptos" panose="020B0004020202020204" pitchFamily="34" charset="0"/>
              </a:rPr>
              <a:t>einer Ausschreibung.</a:t>
            </a:r>
            <a:endParaRPr sz="1900" dirty="0">
              <a:solidFill>
                <a:schemeClr val="tx1"/>
              </a:solidFill>
              <a:latin typeface="Aptos" panose="020B0004020202020204" pitchFamily="34" charset="0"/>
              <a:sym typeface="Arial"/>
            </a:endParaRPr>
          </a:p>
          <a:p>
            <a:pPr marL="457200" lvl="0" indent="-228600" algn="l" rtl="0">
              <a:lnSpc>
                <a:spcPct val="115000"/>
              </a:lnSpc>
              <a:spcBef>
                <a:spcPts val="1200"/>
              </a:spcBef>
              <a:spcAft>
                <a:spcPts val="0"/>
              </a:spcAft>
              <a:buClr>
                <a:srgbClr val="3F3F3F"/>
              </a:buClr>
              <a:buSzPts val="2162"/>
              <a:buNone/>
            </a:pPr>
            <a:r>
              <a:rPr lang="de-DE" sz="1900" b="1" dirty="0">
                <a:solidFill>
                  <a:schemeClr val="tx1"/>
                </a:solidFill>
                <a:latin typeface="Aptos" panose="020B0004020202020204" pitchFamily="34" charset="0"/>
                <a:sym typeface="Arial"/>
              </a:rPr>
              <a:t>Szenario</a:t>
            </a:r>
            <a:r>
              <a:rPr lang="de-DE" sz="1900" dirty="0">
                <a:solidFill>
                  <a:schemeClr val="tx1"/>
                </a:solidFill>
                <a:latin typeface="Aptos" panose="020B0004020202020204" pitchFamily="34" charset="0"/>
                <a:sym typeface="Arial"/>
              </a:rPr>
              <a:t>:</a:t>
            </a:r>
            <a:br>
              <a:rPr lang="de-DE" sz="1900" dirty="0">
                <a:solidFill>
                  <a:schemeClr val="tx1"/>
                </a:solidFill>
                <a:latin typeface="Aptos" panose="020B0004020202020204" pitchFamily="34" charset="0"/>
                <a:sym typeface="Arial"/>
              </a:rPr>
            </a:br>
            <a:r>
              <a:rPr lang="de-DE" sz="1900" dirty="0">
                <a:solidFill>
                  <a:schemeClr val="tx1"/>
                </a:solidFill>
                <a:latin typeface="Aptos" panose="020B0004020202020204" pitchFamily="34" charset="0"/>
              </a:rPr>
              <a:t>Sie erhalten eine Ausschreibung, bei der Nachhaltigkeit eine zentrale Anforderung </a:t>
            </a:r>
            <a:r>
              <a:rPr lang="de-DE" sz="1900" dirty="0">
                <a:solidFill>
                  <a:schemeClr val="tx1"/>
                </a:solidFill>
                <a:uFill>
                  <a:noFill/>
                </a:uFill>
                <a:latin typeface="Aptos" panose="020B0004020202020204" pitchFamily="34" charset="0"/>
                <a:hlinkClick r:id="rId3">
                  <a:extLst>
                    <a:ext uri="{A12FA001-AC4F-418D-AE19-62706E023703}">
                      <ahyp:hlinkClr xmlns:ahyp="http://schemas.microsoft.com/office/drawing/2018/hyperlinkcolor" val="tx"/>
                    </a:ext>
                  </a:extLst>
                </a:hlinkClick>
              </a:rPr>
              <a:t>ist.</a:t>
            </a:r>
            <a:r>
              <a:rPr lang="de-DE" sz="1900" dirty="0">
                <a:solidFill>
                  <a:schemeClr val="tx1"/>
                </a:solidFill>
                <a:latin typeface="Aptos" panose="020B0004020202020204" pitchFamily="34" charset="0"/>
              </a:rPr>
              <a:t> Die Ausschreibung hebt bestimmte ökologische und soziale Ziele hervor (z. B. Reduzierung des CO2-Fußabdrucks, Verwendung nachhaltiger Materialien, Gewährleistung fairer Arbeitspraktiken).</a:t>
            </a:r>
            <a:endParaRPr dirty="0">
              <a:solidFill>
                <a:schemeClr val="tx1"/>
              </a:solidFill>
              <a:latin typeface="Aptos" panose="020B0004020202020204" pitchFamily="34" charset="0"/>
            </a:endParaRPr>
          </a:p>
        </p:txBody>
      </p:sp>
      <p:sp>
        <p:nvSpPr>
          <p:cNvPr id="471" name="Google Shape;471;p68"/>
          <p:cNvSpPr txBox="1">
            <a:spLocks noGrp="1"/>
          </p:cNvSpPr>
          <p:nvPr>
            <p:ph type="body" idx="2"/>
          </p:nvPr>
        </p:nvSpPr>
        <p:spPr>
          <a:xfrm>
            <a:off x="7077974" y="2676525"/>
            <a:ext cx="4489200" cy="3597600"/>
          </a:xfrm>
          <a:prstGeom prst="rect">
            <a:avLst/>
          </a:prstGeom>
          <a:noFill/>
          <a:ln>
            <a:noFill/>
          </a:ln>
        </p:spPr>
        <p:txBody>
          <a:bodyPr spcFirstLastPara="1" wrap="square" lIns="0" tIns="45700" rIns="91425" bIns="45700" anchor="t" anchorCtr="0">
            <a:normAutofit/>
          </a:bodyPr>
          <a:lstStyle/>
          <a:p>
            <a:pPr marL="101600" lvl="0" indent="0" algn="l" rtl="0">
              <a:lnSpc>
                <a:spcPct val="90000"/>
              </a:lnSpc>
              <a:spcBef>
                <a:spcPts val="1800"/>
              </a:spcBef>
              <a:spcAft>
                <a:spcPts val="0"/>
              </a:spcAft>
              <a:buSzPts val="2000"/>
              <a:buNone/>
            </a:pPr>
            <a:r>
              <a:rPr lang="de-DE" b="1" dirty="0">
                <a:latin typeface="Aptos" panose="020B0004020202020204" pitchFamily="34" charset="0"/>
                <a:sym typeface="Arial"/>
              </a:rPr>
              <a:t>Schritte</a:t>
            </a:r>
            <a:endParaRPr b="1" dirty="0">
              <a:latin typeface="Aptos" panose="020B0004020202020204" pitchFamily="34" charset="0"/>
              <a:sym typeface="Arial"/>
            </a:endParaRPr>
          </a:p>
          <a:p>
            <a:pPr marL="914400" lvl="1" indent="-349250" algn="l" rtl="0">
              <a:lnSpc>
                <a:spcPct val="100000"/>
              </a:lnSpc>
              <a:spcBef>
                <a:spcPts val="600"/>
              </a:spcBef>
              <a:spcAft>
                <a:spcPts val="0"/>
              </a:spcAft>
              <a:buSzPts val="1900"/>
              <a:buChar char="•"/>
            </a:pPr>
            <a:r>
              <a:rPr lang="de-DE" sz="1900" dirty="0">
                <a:latin typeface="Aptos" panose="020B0004020202020204" pitchFamily="34" charset="0"/>
                <a:sym typeface="Arial"/>
              </a:rPr>
              <a:t>Verteilung und Lesen der Fallstudie</a:t>
            </a:r>
            <a:endParaRPr sz="1900" dirty="0">
              <a:latin typeface="Aptos" panose="020B0004020202020204" pitchFamily="34" charset="0"/>
              <a:sym typeface="Arial"/>
            </a:endParaRPr>
          </a:p>
          <a:p>
            <a:pPr marL="914400" lvl="1" indent="-349250" algn="l" rtl="0">
              <a:lnSpc>
                <a:spcPct val="100000"/>
              </a:lnSpc>
              <a:spcBef>
                <a:spcPts val="600"/>
              </a:spcBef>
              <a:spcAft>
                <a:spcPts val="0"/>
              </a:spcAft>
              <a:buSzPts val="1900"/>
              <a:buChar char="•"/>
            </a:pPr>
            <a:r>
              <a:rPr lang="de-DE" sz="1900" dirty="0">
                <a:latin typeface="Aptos" panose="020B0004020202020204" pitchFamily="34" charset="0"/>
                <a:sym typeface="Arial"/>
              </a:rPr>
              <a:t>Rollenverteilung (Gruppen)</a:t>
            </a:r>
            <a:endParaRPr sz="1900" dirty="0">
              <a:latin typeface="Aptos" panose="020B0004020202020204" pitchFamily="34" charset="0"/>
            </a:endParaRPr>
          </a:p>
          <a:p>
            <a:pPr marL="914400" lvl="1" indent="-349250" algn="l" rtl="0">
              <a:lnSpc>
                <a:spcPct val="100000"/>
              </a:lnSpc>
              <a:spcBef>
                <a:spcPts val="600"/>
              </a:spcBef>
              <a:spcAft>
                <a:spcPts val="0"/>
              </a:spcAft>
              <a:buSzPts val="1900"/>
              <a:buChar char="•"/>
            </a:pPr>
            <a:r>
              <a:rPr lang="de-DE" sz="1900" dirty="0">
                <a:latin typeface="Aptos" panose="020B0004020202020204" pitchFamily="34" charset="0"/>
                <a:sym typeface="Arial"/>
              </a:rPr>
              <a:t>Recherche und Analyse</a:t>
            </a:r>
            <a:endParaRPr sz="1900" dirty="0">
              <a:latin typeface="Aptos" panose="020B0004020202020204" pitchFamily="34" charset="0"/>
              <a:sym typeface="Arial"/>
            </a:endParaRPr>
          </a:p>
          <a:p>
            <a:pPr marL="914400" lvl="1" indent="-349250" algn="l" rtl="0">
              <a:lnSpc>
                <a:spcPct val="100000"/>
              </a:lnSpc>
              <a:spcBef>
                <a:spcPts val="600"/>
              </a:spcBef>
              <a:spcAft>
                <a:spcPts val="0"/>
              </a:spcAft>
              <a:buSzPts val="1900"/>
              <a:buChar char="•"/>
            </a:pPr>
            <a:r>
              <a:rPr lang="de-DE" sz="1900" dirty="0">
                <a:latin typeface="Aptos" panose="020B0004020202020204" pitchFamily="34" charset="0"/>
                <a:sym typeface="Arial"/>
              </a:rPr>
              <a:t>Entwicklung einer Beschaffungsstrategie</a:t>
            </a:r>
            <a:endParaRPr sz="1900" dirty="0">
              <a:latin typeface="Aptos" panose="020B0004020202020204" pitchFamily="34" charset="0"/>
              <a:sym typeface="Arial"/>
            </a:endParaRPr>
          </a:p>
          <a:p>
            <a:pPr marL="914400" lvl="1" indent="-349250" algn="l" rtl="0">
              <a:lnSpc>
                <a:spcPct val="100000"/>
              </a:lnSpc>
              <a:spcBef>
                <a:spcPts val="600"/>
              </a:spcBef>
              <a:spcAft>
                <a:spcPts val="0"/>
              </a:spcAft>
              <a:buSzPts val="1900"/>
              <a:buChar char="•"/>
            </a:pPr>
            <a:r>
              <a:rPr lang="de-DE" sz="1900" dirty="0">
                <a:latin typeface="Aptos" panose="020B0004020202020204" pitchFamily="34" charset="0"/>
                <a:sym typeface="Arial"/>
              </a:rPr>
              <a:t>Präsentation und Diskussion</a:t>
            </a:r>
            <a:endParaRPr sz="1900" dirty="0">
              <a:latin typeface="Aptos" panose="020B0004020202020204" pitchFamily="34" charset="0"/>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g3c8f3c5a93c_0_8"/>
          <p:cNvSpPr txBox="1">
            <a:spLocks noGrp="1"/>
          </p:cNvSpPr>
          <p:nvPr>
            <p:ph type="title"/>
          </p:nvPr>
        </p:nvSpPr>
        <p:spPr>
          <a:xfrm>
            <a:off x="575309" y="278129"/>
            <a:ext cx="7750800" cy="23541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6. Schlussfolgerungen</a:t>
            </a:r>
            <a:endParaRPr dirty="0">
              <a:latin typeface="Aptos Serif" panose="02020604070405020304" pitchFamily="18" charset="0"/>
              <a:cs typeface="Aptos Serif" panose="02020604070405020304" pitchFamily="18" charset="0"/>
            </a:endParaRPr>
          </a:p>
        </p:txBody>
      </p:sp>
      <p:sp>
        <p:nvSpPr>
          <p:cNvPr id="477" name="Google Shape;477;g3c8f3c5a93c_0_8"/>
          <p:cNvSpPr txBox="1">
            <a:spLocks noGrp="1"/>
          </p:cNvSpPr>
          <p:nvPr>
            <p:ph type="body" idx="1"/>
          </p:nvPr>
        </p:nvSpPr>
        <p:spPr>
          <a:xfrm>
            <a:off x="594360" y="3279579"/>
            <a:ext cx="5044500" cy="2994300"/>
          </a:xfrm>
          <a:prstGeom prst="rect">
            <a:avLst/>
          </a:prstGeom>
          <a:noFill/>
          <a:ln>
            <a:noFill/>
          </a:ln>
        </p:spPr>
        <p:txBody>
          <a:bodyPr spcFirstLastPara="1" wrap="square" lIns="0" tIns="2286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endParaRPr/>
          </a:p>
        </p:txBody>
      </p:sp>
      <p:sp>
        <p:nvSpPr>
          <p:cNvPr id="478" name="Google Shape;478;g3c8f3c5a93c_0_8"/>
          <p:cNvSpPr>
            <a:spLocks noGrp="1"/>
          </p:cNvSpPr>
          <p:nvPr>
            <p:ph type="pic" idx="2"/>
          </p:nvPr>
        </p:nvSpPr>
        <p:spPr>
          <a:xfrm flipH="1">
            <a:off x="7240798" y="0"/>
            <a:ext cx="4951200" cy="6858000"/>
          </a:xfrm>
          <a:prstGeom prst="flowChartDelay">
            <a:avLst/>
          </a:prstGeom>
          <a:solidFill>
            <a:srgbClr val="87C3CD"/>
          </a:solidFill>
          <a:ln>
            <a:noFill/>
          </a:ln>
        </p:spPr>
        <p:txBody>
          <a:bodyPr/>
          <a:lstStyle/>
          <a:p>
            <a:endParaRPr lang="de-DE"/>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69"/>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Zusammenfassung</a:t>
            </a:r>
            <a:endParaRPr dirty="0">
              <a:latin typeface="Aptos Serif" panose="02020604070405020304" pitchFamily="18" charset="0"/>
              <a:cs typeface="Aptos Serif" panose="02020604070405020304" pitchFamily="18" charset="0"/>
            </a:endParaRPr>
          </a:p>
        </p:txBody>
      </p:sp>
      <p:sp>
        <p:nvSpPr>
          <p:cNvPr id="485" name="Google Shape;485;p69"/>
          <p:cNvSpPr txBox="1">
            <a:spLocks noGrp="1"/>
          </p:cNvSpPr>
          <p:nvPr>
            <p:ph type="body" idx="1"/>
          </p:nvPr>
        </p:nvSpPr>
        <p:spPr>
          <a:xfrm>
            <a:off x="594360" y="2397400"/>
            <a:ext cx="5736600" cy="3637640"/>
          </a:xfrm>
          <a:prstGeom prst="rect">
            <a:avLst/>
          </a:prstGeom>
          <a:noFill/>
          <a:ln>
            <a:noFill/>
          </a:ln>
        </p:spPr>
        <p:txBody>
          <a:bodyPr spcFirstLastPara="1" wrap="square" lIns="0" tIns="45700" rIns="0" bIns="0" anchor="t" anchorCtr="0">
            <a:normAutofit fontScale="40000" lnSpcReduction="20000"/>
          </a:bodyPr>
          <a:lstStyle/>
          <a:p>
            <a:pPr marL="514350" lvl="0" indent="-273051" algn="l" rtl="0">
              <a:lnSpc>
                <a:spcPct val="100000"/>
              </a:lnSpc>
              <a:spcBef>
                <a:spcPts val="600"/>
              </a:spcBef>
              <a:spcAft>
                <a:spcPts val="0"/>
              </a:spcAft>
              <a:buSzPct val="100000"/>
              <a:buFont typeface="Arial"/>
              <a:buChar char="•"/>
            </a:pPr>
            <a:r>
              <a:rPr lang="de-DE" sz="4500" dirty="0">
                <a:solidFill>
                  <a:srgbClr val="008A88"/>
                </a:solidFill>
                <a:latin typeface="Aptos" panose="020B0004020202020204" pitchFamily="34" charset="0"/>
              </a:rPr>
              <a:t>Die Auftragsvergabe unterliegt den EU-Vergabe- </a:t>
            </a:r>
            <a:r>
              <a:rPr lang="de-DE" sz="4500" dirty="0" err="1">
                <a:solidFill>
                  <a:srgbClr val="008A88"/>
                </a:solidFill>
                <a:latin typeface="Aptos" panose="020B0004020202020204" pitchFamily="34" charset="0"/>
              </a:rPr>
              <a:t>richtlinien</a:t>
            </a:r>
            <a:r>
              <a:rPr lang="de-DE" sz="4500" dirty="0">
                <a:solidFill>
                  <a:srgbClr val="008A88"/>
                </a:solidFill>
                <a:latin typeface="Aptos" panose="020B0004020202020204" pitchFamily="34" charset="0"/>
              </a:rPr>
              <a:t>, den nationalen Rechtsvorschriften und der Rechtsprechung.</a:t>
            </a:r>
            <a:endParaRPr sz="4500" dirty="0">
              <a:solidFill>
                <a:srgbClr val="008A88"/>
              </a:solidFill>
              <a:latin typeface="Aptos" panose="020B0004020202020204" pitchFamily="34" charset="0"/>
            </a:endParaRPr>
          </a:p>
          <a:p>
            <a:pPr marL="514350" marR="0" lvl="0" indent="-273051" algn="l" rtl="0">
              <a:lnSpc>
                <a:spcPct val="100000"/>
              </a:lnSpc>
              <a:spcBef>
                <a:spcPts val="600"/>
              </a:spcBef>
              <a:spcAft>
                <a:spcPts val="0"/>
              </a:spcAft>
              <a:buSzPct val="100000"/>
              <a:buChar char="•"/>
            </a:pPr>
            <a:r>
              <a:rPr lang="de-DE" sz="4500" dirty="0">
                <a:solidFill>
                  <a:srgbClr val="008A88"/>
                </a:solidFill>
                <a:latin typeface="Aptos" panose="020B0004020202020204" pitchFamily="34" charset="0"/>
              </a:rPr>
              <a:t>Die EU-Vergaberichtlinien ermöglichen die Berücksichtigung von Nachhaltigkeitskriterien in der öffentlichen Ausschreibung.</a:t>
            </a:r>
            <a:endParaRPr sz="4500" dirty="0">
              <a:solidFill>
                <a:srgbClr val="008A88"/>
              </a:solidFill>
              <a:latin typeface="Aptos" panose="020B0004020202020204" pitchFamily="34" charset="0"/>
            </a:endParaRPr>
          </a:p>
          <a:p>
            <a:pPr marL="514350" marR="0" lvl="0" indent="-273051" algn="l" rtl="0">
              <a:lnSpc>
                <a:spcPct val="100000"/>
              </a:lnSpc>
              <a:spcBef>
                <a:spcPts val="600"/>
              </a:spcBef>
              <a:spcAft>
                <a:spcPts val="0"/>
              </a:spcAft>
              <a:buSzPct val="100000"/>
              <a:buChar char="•"/>
            </a:pPr>
            <a:r>
              <a:rPr lang="de-DE" sz="4500" dirty="0">
                <a:solidFill>
                  <a:srgbClr val="008A88"/>
                </a:solidFill>
                <a:latin typeface="Aptos" panose="020B0004020202020204" pitchFamily="34" charset="0"/>
              </a:rPr>
              <a:t>Gleichbehandlung, Transparenz, Verhältnismäßigkeit und </a:t>
            </a:r>
            <a:r>
              <a:rPr lang="de-DE" sz="4500" dirty="0">
                <a:solidFill>
                  <a:srgbClr val="008A88"/>
                </a:solidFill>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
                  </a:ext>
                </a:extLst>
              </a:rPr>
              <a:t>gegenseitige Anerkennung</a:t>
            </a:r>
            <a:r>
              <a:rPr lang="de-DE" sz="4500" dirty="0">
                <a:solidFill>
                  <a:srgbClr val="008A88"/>
                </a:solidFill>
                <a:latin typeface="Aptos" panose="020B0004020202020204" pitchFamily="34" charset="0"/>
              </a:rPr>
              <a:t> müssen angewendet werden.</a:t>
            </a:r>
            <a:endParaRPr sz="4500" dirty="0">
              <a:solidFill>
                <a:srgbClr val="008A88"/>
              </a:solidFill>
              <a:latin typeface="Aptos" panose="020B0004020202020204" pitchFamily="34" charset="0"/>
            </a:endParaRPr>
          </a:p>
          <a:p>
            <a:pPr marL="514350" marR="0" lvl="0" indent="-273051" algn="l" rtl="0">
              <a:lnSpc>
                <a:spcPct val="100000"/>
              </a:lnSpc>
              <a:spcBef>
                <a:spcPts val="600"/>
              </a:spcBef>
              <a:spcAft>
                <a:spcPts val="0"/>
              </a:spcAft>
              <a:buSzPct val="100000"/>
              <a:buChar char="•"/>
            </a:pPr>
            <a:r>
              <a:rPr lang="de-DE" sz="4500" dirty="0">
                <a:solidFill>
                  <a:srgbClr val="008A88"/>
                </a:solidFill>
                <a:latin typeface="Aptos" panose="020B0004020202020204" pitchFamily="34" charset="0"/>
              </a:rPr>
              <a:t>Die Verbindung zum Ausschreibungsgegenstand schränkt die Auftraggeber ein die Anforderungen ein, die der Auftraggeber an die Bieter stellen kann.</a:t>
            </a:r>
            <a:endParaRPr sz="4500" dirty="0">
              <a:solidFill>
                <a:srgbClr val="008A88"/>
              </a:solidFill>
              <a:latin typeface="Aptos" panose="020B0004020202020204" pitchFamily="34" charset="0"/>
            </a:endParaRPr>
          </a:p>
          <a:p>
            <a:pPr marL="514350" marR="0" lvl="0" indent="-273051" algn="l" rtl="0">
              <a:lnSpc>
                <a:spcPct val="100000"/>
              </a:lnSpc>
              <a:spcBef>
                <a:spcPts val="600"/>
              </a:spcBef>
              <a:spcAft>
                <a:spcPts val="0"/>
              </a:spcAft>
              <a:buSzPct val="100000"/>
              <a:buChar char="•"/>
            </a:pPr>
            <a:r>
              <a:rPr lang="de-DE" sz="4500" dirty="0">
                <a:solidFill>
                  <a:srgbClr val="008A88"/>
                </a:solidFill>
                <a:latin typeface="Aptos" panose="020B0004020202020204" pitchFamily="34" charset="0"/>
              </a:rPr>
              <a:t>GPP kann in jedem Verfahren angewendet werden.</a:t>
            </a:r>
            <a:endParaRPr sz="4500" dirty="0">
              <a:solidFill>
                <a:srgbClr val="008A88"/>
              </a:solidFill>
              <a:latin typeface="Aptos" panose="020B0004020202020204" pitchFamily="34" charset="0"/>
            </a:endParaRPr>
          </a:p>
          <a:p>
            <a:pPr marL="0" lvl="0" indent="0" algn="l" rtl="0">
              <a:lnSpc>
                <a:spcPct val="90000"/>
              </a:lnSpc>
              <a:spcBef>
                <a:spcPts val="3000"/>
              </a:spcBef>
              <a:spcAft>
                <a:spcPts val="0"/>
              </a:spcAft>
              <a:buClr>
                <a:srgbClr val="3F3F3F"/>
              </a:buClr>
              <a:buSzPct val="93567"/>
              <a:buFont typeface="Arial"/>
              <a:buNone/>
            </a:pPr>
            <a:endParaRPr sz="4500" dirty="0">
              <a:solidFill>
                <a:srgbClr val="008A88"/>
              </a:solidFill>
              <a:latin typeface="Aptos" panose="020B0004020202020204" pitchFamily="34" charset="0"/>
            </a:endParaRPr>
          </a:p>
        </p:txBody>
      </p:sp>
      <p:sp>
        <p:nvSpPr>
          <p:cNvPr id="486" name="Google Shape;486;p69"/>
          <p:cNvSpPr txBox="1">
            <a:spLocks noGrp="1"/>
          </p:cNvSpPr>
          <p:nvPr>
            <p:ph type="body" idx="2"/>
          </p:nvPr>
        </p:nvSpPr>
        <p:spPr>
          <a:xfrm>
            <a:off x="6254750" y="2397400"/>
            <a:ext cx="5297400" cy="3876600"/>
          </a:xfrm>
          <a:prstGeom prst="rect">
            <a:avLst/>
          </a:prstGeom>
          <a:noFill/>
          <a:ln>
            <a:noFill/>
          </a:ln>
        </p:spPr>
        <p:txBody>
          <a:bodyPr spcFirstLastPara="1" wrap="square" lIns="0" tIns="45700" rIns="0" bIns="0" anchor="t" anchorCtr="0">
            <a:normAutofit/>
          </a:bodyPr>
          <a:lstStyle/>
          <a:p>
            <a:pPr marL="514350" lvl="0" indent="-285750" algn="l" rtl="0">
              <a:lnSpc>
                <a:spcPct val="90000"/>
              </a:lnSpc>
              <a:spcBef>
                <a:spcPts val="0"/>
              </a:spcBef>
              <a:spcAft>
                <a:spcPts val="0"/>
              </a:spcAft>
              <a:buSzPts val="2000"/>
              <a:buFont typeface="Arial"/>
              <a:buChar char="•"/>
            </a:pPr>
            <a:r>
              <a:rPr lang="de-DE" sz="1800" b="1" dirty="0">
                <a:solidFill>
                  <a:srgbClr val="008A88"/>
                </a:solidFill>
                <a:latin typeface="Aptos" panose="020B0004020202020204" pitchFamily="34" charset="0"/>
              </a:rPr>
              <a:t>Eignungskriterien, die sich an die </a:t>
            </a:r>
            <a:r>
              <a:rPr lang="de-DE" sz="1800" dirty="0">
                <a:solidFill>
                  <a:srgbClr val="008A88"/>
                </a:solidFill>
                <a:latin typeface="Aptos" panose="020B0004020202020204" pitchFamily="34" charset="0"/>
              </a:rPr>
              <a:t>Bieter richten, können Umweltaspekte umfassen.</a:t>
            </a:r>
            <a:endParaRPr sz="2800" dirty="0">
              <a:latin typeface="Aptos" panose="020B0004020202020204" pitchFamily="34" charset="0"/>
            </a:endParaRPr>
          </a:p>
          <a:p>
            <a:pPr marL="514350" lvl="0" indent="-285750" algn="l" rtl="0">
              <a:lnSpc>
                <a:spcPct val="90000"/>
              </a:lnSpc>
              <a:spcBef>
                <a:spcPts val="1200"/>
              </a:spcBef>
              <a:spcAft>
                <a:spcPts val="0"/>
              </a:spcAft>
              <a:buSzPts val="2000"/>
              <a:buFont typeface="Arial"/>
              <a:buChar char="•"/>
            </a:pPr>
            <a:r>
              <a:rPr lang="de-DE" sz="1800" b="1" dirty="0">
                <a:solidFill>
                  <a:srgbClr val="008A88"/>
                </a:solidFill>
                <a:latin typeface="Aptos" panose="020B0004020202020204" pitchFamily="34" charset="0"/>
              </a:rPr>
              <a:t>Technische Spezifikationen </a:t>
            </a:r>
            <a:r>
              <a:rPr lang="de-DE" sz="1800" dirty="0">
                <a:solidFill>
                  <a:srgbClr val="008A88"/>
                </a:solidFill>
                <a:latin typeface="Aptos" panose="020B0004020202020204" pitchFamily="34" charset="0"/>
              </a:rPr>
              <a:t>können Mindest-Umweltanforderungen festlegen, auch unter Bezugnahme auf Kennzeichnungen Dritter</a:t>
            </a:r>
            <a:endParaRPr sz="2800" dirty="0">
              <a:latin typeface="Aptos" panose="020B0004020202020204" pitchFamily="34" charset="0"/>
            </a:endParaRPr>
          </a:p>
          <a:p>
            <a:pPr marL="514350" lvl="0" indent="-285750" algn="l" rtl="0">
              <a:lnSpc>
                <a:spcPct val="90000"/>
              </a:lnSpc>
              <a:spcBef>
                <a:spcPts val="1200"/>
              </a:spcBef>
              <a:spcAft>
                <a:spcPts val="0"/>
              </a:spcAft>
              <a:buSzPts val="2000"/>
              <a:buFont typeface="Arial"/>
              <a:buChar char="•"/>
            </a:pPr>
            <a:r>
              <a:rPr lang="de-DE" sz="1800" b="1" dirty="0">
                <a:solidFill>
                  <a:srgbClr val="008A88"/>
                </a:solidFill>
                <a:latin typeface="Aptos" panose="020B0004020202020204" pitchFamily="34" charset="0"/>
              </a:rPr>
              <a:t>Die Zuschlagskriterien </a:t>
            </a:r>
            <a:r>
              <a:rPr lang="de-DE" sz="1800" dirty="0">
                <a:solidFill>
                  <a:srgbClr val="008A88"/>
                </a:solidFill>
                <a:latin typeface="Aptos" panose="020B0004020202020204" pitchFamily="34" charset="0"/>
              </a:rPr>
              <a:t>dienen der Bewertung von Leistungen, die über die Mindestanforderungen hinausgehen, und können Lebenszykluskosten umfassen</a:t>
            </a:r>
            <a:endParaRPr sz="2800" dirty="0">
              <a:latin typeface="Aptos" panose="020B0004020202020204" pitchFamily="34" charset="0"/>
            </a:endParaRPr>
          </a:p>
          <a:p>
            <a:pPr marL="514350" lvl="0" indent="-285750" algn="l" rtl="0">
              <a:lnSpc>
                <a:spcPct val="90000"/>
              </a:lnSpc>
              <a:spcBef>
                <a:spcPts val="1200"/>
              </a:spcBef>
              <a:spcAft>
                <a:spcPts val="0"/>
              </a:spcAft>
              <a:buSzPts val="2000"/>
              <a:buFont typeface="Arial"/>
              <a:buChar char="•"/>
            </a:pPr>
            <a:r>
              <a:rPr lang="de-DE" sz="1800" b="1" dirty="0">
                <a:solidFill>
                  <a:srgbClr val="008A88"/>
                </a:solidFill>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
                  </a:ext>
                </a:extLst>
              </a:rPr>
              <a:t>Vertragsbedingungen </a:t>
            </a:r>
            <a:r>
              <a:rPr lang="de-DE" sz="1800" dirty="0">
                <a:solidFill>
                  <a:srgbClr val="008A88"/>
                </a:solidFill>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
                  </a:ext>
                </a:extLst>
              </a:rPr>
              <a:t>sollten soziale und ökologische Anforderungen durchsetzen, können eigene Nachhaltigkeitsanforderungen enthalten und für jeden Vertrag spezifisch sein</a:t>
            </a:r>
            <a:endParaRPr sz="2800" dirty="0">
              <a:latin typeface="Aptos" panose="020B0004020202020204" pitchFamily="34" charset="0"/>
            </a:endParaRPr>
          </a:p>
          <a:p>
            <a:pPr marL="457200" lvl="0" indent="-228600" algn="l" rtl="0">
              <a:lnSpc>
                <a:spcPct val="90000"/>
              </a:lnSpc>
              <a:spcBef>
                <a:spcPts val="3000"/>
              </a:spcBef>
              <a:spcAft>
                <a:spcPts val="0"/>
              </a:spcAft>
              <a:buClr>
                <a:srgbClr val="3F3F3F"/>
              </a:buClr>
              <a:buSzPts val="2000"/>
              <a:buFont typeface="Arial"/>
              <a:buNone/>
            </a:pPr>
            <a:endParaRPr dirty="0">
              <a:latin typeface="Aptos" panose="020B0004020202020204"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Google Shape;492;p15"/>
          <p:cNvSpPr txBox="1">
            <a:spLocks noGrp="1"/>
          </p:cNvSpPr>
          <p:nvPr>
            <p:ph type="ctrTitle"/>
          </p:nvPr>
        </p:nvSpPr>
        <p:spPr>
          <a:xfrm>
            <a:off x="594360" y="411479"/>
            <a:ext cx="901954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5400"/>
              <a:buNone/>
            </a:pPr>
            <a:r>
              <a:rPr lang="de-DE" sz="5400" dirty="0">
                <a:latin typeface="Aptos Serif" panose="02020604070405020304" pitchFamily="18" charset="0"/>
                <a:cs typeface="Aptos Serif" panose="02020604070405020304" pitchFamily="18" charset="0"/>
              </a:rPr>
              <a:t>Vielen Dank!</a:t>
            </a:r>
            <a:endParaRPr dirty="0">
              <a:latin typeface="Aptos Serif" panose="02020604070405020304" pitchFamily="18" charset="0"/>
              <a:cs typeface="Aptos Serif" panose="02020604070405020304" pitchFamily="18" charset="0"/>
            </a:endParaRPr>
          </a:p>
        </p:txBody>
      </p:sp>
      <p:pic>
        <p:nvPicPr>
          <p:cNvPr id="493" name="Google Shape;493;p15" descr="Ein Bild, das Text, Schrift, Screenshot, Grafiken enthält.&#10;&#10;Automatisch generierte Beschreibung"/>
          <p:cNvPicPr preferRelativeResize="0"/>
          <p:nvPr/>
        </p:nvPicPr>
        <p:blipFill rotWithShape="1">
          <a:blip r:embed="rId3">
            <a:alphaModFix/>
          </a:blip>
          <a:srcRect/>
          <a:stretch/>
        </p:blipFill>
        <p:spPr>
          <a:xfrm>
            <a:off x="6637392" y="4920802"/>
            <a:ext cx="5273749" cy="1904297"/>
          </a:xfrm>
          <a:prstGeom prst="rect">
            <a:avLst/>
          </a:prstGeom>
          <a:noFill/>
          <a:ln>
            <a:noFill/>
          </a:ln>
        </p:spPr>
      </p:pic>
      <p:pic>
        <p:nvPicPr>
          <p:cNvPr id="2" name="Grafik 1">
            <a:extLst>
              <a:ext uri="{FF2B5EF4-FFF2-40B4-BE49-F238E27FC236}">
                <a16:creationId xmlns:a16="http://schemas.microsoft.com/office/drawing/2014/main" id="{302716DD-03ED-DB1A-49FB-76C000BDC958}"/>
              </a:ext>
            </a:extLst>
          </p:cNvPr>
          <p:cNvPicPr>
            <a:picLocks noChangeAspect="1"/>
          </p:cNvPicPr>
          <p:nvPr/>
        </p:nvPicPr>
        <p:blipFill>
          <a:blip r:embed="rId4"/>
          <a:stretch>
            <a:fillRect/>
          </a:stretch>
        </p:blipFill>
        <p:spPr>
          <a:xfrm>
            <a:off x="167640" y="5255905"/>
            <a:ext cx="3684270" cy="147370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31"/>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Folgen </a:t>
            </a:r>
            <a:r>
              <a:rPr lang="de-DE" dirty="0">
                <a:latin typeface="Aptos Serif" panose="02020604070405020304" pitchFamily="18" charset="0"/>
                <a:cs typeface="Aptos Serif" panose="02020604070405020304" pitchFamily="18" charset="0"/>
              </a:rPr>
              <a:t>des Konsums</a:t>
            </a:r>
            <a:endParaRPr dirty="0">
              <a:latin typeface="Aptos Serif" panose="02020604070405020304" pitchFamily="18" charset="0"/>
              <a:cs typeface="Aptos Serif" panose="02020604070405020304" pitchFamily="18" charset="0"/>
            </a:endParaRPr>
          </a:p>
        </p:txBody>
      </p:sp>
      <p:sp>
        <p:nvSpPr>
          <p:cNvPr id="134" name="Google Shape;134;p31"/>
          <p:cNvSpPr txBox="1">
            <a:spLocks noGrp="1"/>
          </p:cNvSpPr>
          <p:nvPr>
            <p:ph type="body" idx="1"/>
          </p:nvPr>
        </p:nvSpPr>
        <p:spPr>
          <a:xfrm>
            <a:off x="594350" y="2676525"/>
            <a:ext cx="5501700" cy="3597600"/>
          </a:xfrm>
          <a:prstGeom prst="rect">
            <a:avLst/>
          </a:prstGeom>
          <a:noFill/>
          <a:ln>
            <a:noFill/>
          </a:ln>
        </p:spPr>
        <p:txBody>
          <a:bodyPr spcFirstLastPara="1" wrap="square" lIns="0" tIns="45700" rIns="0" bIns="0" anchor="t" anchorCtr="0">
            <a:normAutofit/>
          </a:bodyPr>
          <a:lstStyle/>
          <a:p>
            <a:pPr marL="230399" lvl="0" indent="0" algn="l" rtl="0">
              <a:lnSpc>
                <a:spcPct val="100000"/>
              </a:lnSpc>
              <a:spcBef>
                <a:spcPts val="600"/>
              </a:spcBef>
              <a:spcAft>
                <a:spcPts val="0"/>
              </a:spcAft>
              <a:buSzPts val="2162"/>
              <a:buNone/>
            </a:pPr>
            <a:r>
              <a:rPr lang="de-DE" b="1" dirty="0">
                <a:latin typeface="Aptos" panose="020B0004020202020204" pitchFamily="34" charset="0"/>
              </a:rPr>
              <a:t>Umweltauswirkungen bei Herstellung, Gebrauch und Entsorgung:</a:t>
            </a:r>
            <a:endParaRPr dirty="0">
              <a:latin typeface="Aptos" panose="020B0004020202020204" pitchFamily="34" charset="0"/>
            </a:endParaRPr>
          </a:p>
          <a:p>
            <a:pPr marL="571500" lvl="0" indent="-353197" algn="l" rtl="0">
              <a:lnSpc>
                <a:spcPct val="90000"/>
              </a:lnSpc>
              <a:spcBef>
                <a:spcPts val="600"/>
              </a:spcBef>
              <a:spcAft>
                <a:spcPts val="0"/>
              </a:spcAft>
              <a:buSzPts val="2162"/>
              <a:buFont typeface="Arial"/>
              <a:buChar char="•"/>
            </a:pPr>
            <a:r>
              <a:rPr lang="de-DE" dirty="0">
                <a:latin typeface="Aptos" panose="020B0004020202020204" pitchFamily="34" charset="0"/>
                <a:sym typeface="Arial"/>
              </a:rPr>
              <a:t>Verbrauch endlicher Ressourcen</a:t>
            </a:r>
            <a:endParaRPr dirty="0">
              <a:latin typeface="Aptos" panose="020B0004020202020204" pitchFamily="34" charset="0"/>
            </a:endParaRPr>
          </a:p>
          <a:p>
            <a:pPr marL="571500" lvl="0" indent="-353197" algn="l" rtl="0">
              <a:lnSpc>
                <a:spcPct val="90000"/>
              </a:lnSpc>
              <a:spcBef>
                <a:spcPts val="600"/>
              </a:spcBef>
              <a:spcAft>
                <a:spcPts val="0"/>
              </a:spcAft>
              <a:buSzPts val="2162"/>
              <a:buFont typeface="Arial"/>
              <a:buChar char="•"/>
            </a:pPr>
            <a:r>
              <a:rPr lang="de-DE" dirty="0">
                <a:latin typeface="Aptos" panose="020B0004020202020204" pitchFamily="34" charset="0"/>
                <a:sym typeface="Arial"/>
              </a:rPr>
              <a:t>Energieverbrauch</a:t>
            </a:r>
            <a:endParaRPr dirty="0">
              <a:latin typeface="Aptos" panose="020B0004020202020204" pitchFamily="34" charset="0"/>
            </a:endParaRPr>
          </a:p>
          <a:p>
            <a:pPr marL="571500" lvl="0" indent="-353197" algn="l" rtl="0">
              <a:lnSpc>
                <a:spcPct val="90000"/>
              </a:lnSpc>
              <a:spcBef>
                <a:spcPts val="600"/>
              </a:spcBef>
              <a:spcAft>
                <a:spcPts val="0"/>
              </a:spcAft>
              <a:buSzPts val="2162"/>
              <a:buFont typeface="Arial"/>
              <a:buChar char="•"/>
            </a:pPr>
            <a:r>
              <a:rPr lang="de-DE" dirty="0">
                <a:latin typeface="Aptos" panose="020B0004020202020204" pitchFamily="34" charset="0"/>
                <a:sym typeface="Arial"/>
              </a:rPr>
              <a:t>Treibhausgas-Emissionen </a:t>
            </a:r>
            <a:endParaRPr dirty="0">
              <a:latin typeface="Aptos" panose="020B0004020202020204" pitchFamily="34" charset="0"/>
            </a:endParaRPr>
          </a:p>
          <a:p>
            <a:pPr marL="571500" lvl="0" indent="-353197" algn="l" rtl="0">
              <a:lnSpc>
                <a:spcPct val="90000"/>
              </a:lnSpc>
              <a:spcBef>
                <a:spcPts val="600"/>
              </a:spcBef>
              <a:spcAft>
                <a:spcPts val="0"/>
              </a:spcAft>
              <a:buSzPts val="2162"/>
              <a:buFont typeface="Arial"/>
              <a:buChar char="•"/>
            </a:pPr>
            <a:r>
              <a:rPr lang="de-DE" dirty="0">
                <a:latin typeface="Aptos" panose="020B0004020202020204" pitchFamily="34" charset="0"/>
                <a:sym typeface="Arial"/>
              </a:rPr>
              <a:t>Abfallaufkommen</a:t>
            </a:r>
            <a:endParaRPr dirty="0">
              <a:latin typeface="Aptos" panose="020B0004020202020204" pitchFamily="34" charset="0"/>
            </a:endParaRPr>
          </a:p>
          <a:p>
            <a:pPr marL="571500" lvl="0" indent="-353197" algn="l" rtl="0">
              <a:lnSpc>
                <a:spcPct val="90000"/>
              </a:lnSpc>
              <a:spcBef>
                <a:spcPts val="600"/>
              </a:spcBef>
              <a:spcAft>
                <a:spcPts val="0"/>
              </a:spcAft>
              <a:buSzPts val="2162"/>
              <a:buFont typeface="Arial"/>
              <a:buChar char="•"/>
            </a:pPr>
            <a:r>
              <a:rPr lang="de-DE" dirty="0">
                <a:latin typeface="Aptos" panose="020B0004020202020204" pitchFamily="34" charset="0"/>
              </a:rPr>
              <a:t>Emissionen von </a:t>
            </a:r>
            <a:r>
              <a:rPr lang="de-DE" dirty="0">
                <a:latin typeface="Aptos" panose="020B0004020202020204" pitchFamily="34" charset="0"/>
                <a:sym typeface="Arial"/>
              </a:rPr>
              <a:t>Schadstoffen</a:t>
            </a:r>
            <a:endParaRPr dirty="0">
              <a:latin typeface="Aptos" panose="020B0004020202020204" pitchFamily="34" charset="0"/>
            </a:endParaRPr>
          </a:p>
          <a:p>
            <a:pPr marL="571500" lvl="0" indent="-353197" algn="l" rtl="0">
              <a:lnSpc>
                <a:spcPct val="90000"/>
              </a:lnSpc>
              <a:spcBef>
                <a:spcPts val="600"/>
              </a:spcBef>
              <a:spcAft>
                <a:spcPts val="0"/>
              </a:spcAft>
              <a:buSzPts val="2162"/>
              <a:buFont typeface="Arial"/>
              <a:buChar char="•"/>
            </a:pPr>
            <a:r>
              <a:rPr lang="de-DE" dirty="0">
                <a:latin typeface="Aptos" panose="020B0004020202020204" pitchFamily="34" charset="0"/>
              </a:rPr>
              <a:t>Belastun</a:t>
            </a:r>
            <a:r>
              <a:rPr lang="de-DE" dirty="0">
                <a:latin typeface="Aptos" panose="020B0004020202020204" pitchFamily="34" charset="0"/>
                <a:sym typeface="Arial"/>
              </a:rPr>
              <a:t>g von Ökosystemen</a:t>
            </a:r>
            <a:endParaRPr dirty="0">
              <a:latin typeface="Aptos" panose="020B0004020202020204" pitchFamily="34" charset="0"/>
              <a:sym typeface="Arial"/>
            </a:endParaRPr>
          </a:p>
        </p:txBody>
      </p:sp>
      <p:sp>
        <p:nvSpPr>
          <p:cNvPr id="135" name="Google Shape;135;p31"/>
          <p:cNvSpPr txBox="1">
            <a:spLocks noGrp="1"/>
          </p:cNvSpPr>
          <p:nvPr>
            <p:ph type="body" idx="2"/>
          </p:nvPr>
        </p:nvSpPr>
        <p:spPr>
          <a:xfrm>
            <a:off x="6388375" y="2676525"/>
            <a:ext cx="5185800" cy="3597600"/>
          </a:xfrm>
          <a:prstGeom prst="rect">
            <a:avLst/>
          </a:prstGeom>
          <a:noFill/>
          <a:ln>
            <a:noFill/>
          </a:ln>
        </p:spPr>
        <p:txBody>
          <a:bodyPr spcFirstLastPara="1" wrap="square" lIns="0" tIns="45700" rIns="0" bIns="0" anchor="t" anchorCtr="0">
            <a:normAutofit/>
          </a:bodyPr>
          <a:lstStyle/>
          <a:p>
            <a:pPr marL="230399" lvl="0" indent="0" algn="l" rtl="0">
              <a:lnSpc>
                <a:spcPct val="100000"/>
              </a:lnSpc>
              <a:spcBef>
                <a:spcPts val="1200"/>
              </a:spcBef>
              <a:spcAft>
                <a:spcPts val="0"/>
              </a:spcAft>
              <a:buClr>
                <a:srgbClr val="3F3F3F"/>
              </a:buClr>
              <a:buSzPts val="2000"/>
              <a:buFont typeface="Arial"/>
              <a:buNone/>
            </a:pPr>
            <a:r>
              <a:rPr lang="de-DE" b="1" dirty="0">
                <a:latin typeface="Aptos" panose="020B0004020202020204" pitchFamily="34" charset="0"/>
                <a:sym typeface="Arial"/>
              </a:rPr>
              <a:t>Verstoß gegen Umwelt- und Sozialstandards </a:t>
            </a:r>
            <a:endParaRPr dirty="0">
              <a:latin typeface="Aptos" panose="020B0004020202020204" pitchFamily="34" charset="0"/>
            </a:endParaRPr>
          </a:p>
          <a:p>
            <a:pPr marL="571500" marR="0" lvl="0" indent="-353197" algn="l" rtl="0">
              <a:lnSpc>
                <a:spcPct val="90000"/>
              </a:lnSpc>
              <a:spcBef>
                <a:spcPts val="600"/>
              </a:spcBef>
              <a:spcAft>
                <a:spcPts val="0"/>
              </a:spcAft>
              <a:buSzPts val="2162"/>
              <a:buChar char="•"/>
            </a:pPr>
            <a:r>
              <a:rPr lang="de-DE" dirty="0">
                <a:latin typeface="Aptos" panose="020B0004020202020204" pitchFamily="34" charset="0"/>
              </a:rPr>
              <a:t>Oftmals bei der Erzeugung bzw. Produktion in Ländern des globalen Südens</a:t>
            </a:r>
            <a:endParaRPr dirty="0">
              <a:latin typeface="Aptos" panose="020B0004020202020204" pitchFamily="34" charset="0"/>
            </a:endParaRPr>
          </a:p>
          <a:p>
            <a:pPr marL="571500" marR="0" lvl="0" indent="-353197" algn="l" rtl="0">
              <a:lnSpc>
                <a:spcPct val="90000"/>
              </a:lnSpc>
              <a:spcBef>
                <a:spcPts val="600"/>
              </a:spcBef>
              <a:spcAft>
                <a:spcPts val="0"/>
              </a:spcAft>
              <a:buSzPts val="2162"/>
              <a:buChar char="•"/>
            </a:pPr>
            <a:r>
              <a:rPr lang="de-DE" dirty="0">
                <a:latin typeface="Aptos" panose="020B0004020202020204" pitchFamily="34" charset="0"/>
              </a:rPr>
              <a:t>Menschenunwürdige Arbeitsbedingungen, Kinderarbeit</a:t>
            </a:r>
            <a:endParaRPr dirty="0">
              <a:latin typeface="Aptos" panose="020B0004020202020204" pitchFamily="34" charset="0"/>
            </a:endParaRPr>
          </a:p>
          <a:p>
            <a:pPr marL="571500" marR="0" lvl="0" indent="-353197" algn="l" rtl="0">
              <a:lnSpc>
                <a:spcPct val="90000"/>
              </a:lnSpc>
              <a:spcBef>
                <a:spcPts val="600"/>
              </a:spcBef>
              <a:spcAft>
                <a:spcPts val="0"/>
              </a:spcAft>
              <a:buSzPts val="2162"/>
              <a:buChar char="•"/>
            </a:pPr>
            <a:r>
              <a:rPr lang="de-DE" dirty="0">
                <a:latin typeface="Aptos" panose="020B0004020202020204" pitchFamily="34" charset="0"/>
              </a:rPr>
              <a:t>Fehlender Arbeitnehmerschutz</a:t>
            </a:r>
            <a:endParaRPr dirty="0">
              <a:latin typeface="Aptos" panose="020B0004020202020204" pitchFamily="34" charset="0"/>
            </a:endParaRPr>
          </a:p>
          <a:p>
            <a:pPr marL="571500" marR="0" lvl="0" indent="-353197" algn="l" rtl="0">
              <a:lnSpc>
                <a:spcPct val="90000"/>
              </a:lnSpc>
              <a:spcBef>
                <a:spcPts val="600"/>
              </a:spcBef>
              <a:spcAft>
                <a:spcPts val="0"/>
              </a:spcAft>
              <a:buSzPts val="2162"/>
              <a:buChar char="•"/>
            </a:pPr>
            <a:r>
              <a:rPr lang="de-DE" dirty="0">
                <a:latin typeface="Aptos" panose="020B0004020202020204" pitchFamily="34" charset="0"/>
              </a:rPr>
              <a:t>Verschmutzung der lokalen Umwelt</a:t>
            </a:r>
            <a:endParaRPr dirty="0">
              <a:latin typeface="Aptos" panose="020B0004020202020204" pitchFamily="3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70"/>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Quellen</a:t>
            </a:r>
            <a:endParaRPr dirty="0">
              <a:latin typeface="Aptos Serif" panose="02020604070405020304" pitchFamily="18" charset="0"/>
              <a:cs typeface="Aptos Serif" panose="02020604070405020304" pitchFamily="18" charset="0"/>
            </a:endParaRPr>
          </a:p>
        </p:txBody>
      </p:sp>
      <p:sp>
        <p:nvSpPr>
          <p:cNvPr id="501" name="Google Shape;501;p70"/>
          <p:cNvSpPr txBox="1">
            <a:spLocks noGrp="1"/>
          </p:cNvSpPr>
          <p:nvPr>
            <p:ph type="body" idx="1"/>
          </p:nvPr>
        </p:nvSpPr>
        <p:spPr>
          <a:xfrm>
            <a:off x="595522" y="2676525"/>
            <a:ext cx="11157863" cy="3597470"/>
          </a:xfrm>
          <a:prstGeom prst="rect">
            <a:avLst/>
          </a:prstGeom>
          <a:noFill/>
          <a:ln>
            <a:noFill/>
          </a:ln>
        </p:spPr>
        <p:txBody>
          <a:bodyPr spcFirstLastPara="1" wrap="square" lIns="0" tIns="45700" rIns="91425" bIns="45700" anchor="t" anchorCtr="0">
            <a:normAutofit/>
          </a:bodyPr>
          <a:lstStyle/>
          <a:p>
            <a:pPr marL="230399" lvl="0" indent="0" algn="l" rtl="0">
              <a:lnSpc>
                <a:spcPct val="90000"/>
              </a:lnSpc>
              <a:spcBef>
                <a:spcPts val="1800"/>
              </a:spcBef>
              <a:spcAft>
                <a:spcPts val="0"/>
              </a:spcAft>
              <a:buClr>
                <a:srgbClr val="3F3F3F"/>
              </a:buClr>
              <a:buSzPts val="2000"/>
              <a:buNone/>
            </a:pPr>
            <a:r>
              <a:rPr lang="de-DE" dirty="0">
                <a:latin typeface="Aptos" panose="020B0004020202020204" pitchFamily="34" charset="0"/>
              </a:rPr>
              <a:t>Europäische Kommission: GPP-Schulungs-Toolkit, Modul 3 Rechtliche Aspekte von GPP;</a:t>
            </a:r>
            <a:r>
              <a:rPr lang="de-DE" u="sng" dirty="0">
                <a:solidFill>
                  <a:schemeClr val="hlink"/>
                </a:solidFill>
                <a:latin typeface="Aptos" panose="020B0004020202020204" pitchFamily="34" charset="0"/>
                <a:hlinkClick r:id="rId3"/>
              </a:rPr>
              <a:t> https://green-business.ec.europa.eu/green-public-procurement/gpp-training-toolkit_en</a:t>
            </a:r>
            <a:r>
              <a:rPr lang="de-DE" dirty="0">
                <a:latin typeface="Aptos" panose="020B0004020202020204" pitchFamily="34" charset="0"/>
              </a:rPr>
              <a:t> </a:t>
            </a:r>
            <a:endParaRPr dirty="0">
              <a:latin typeface="Aptos" panose="020B0004020202020204" pitchFamily="34" charset="0"/>
            </a:endParaRPr>
          </a:p>
          <a:p>
            <a:pPr marL="230399" lvl="0" indent="0" algn="l" rtl="0">
              <a:lnSpc>
                <a:spcPct val="90000"/>
              </a:lnSpc>
              <a:spcBef>
                <a:spcPts val="1800"/>
              </a:spcBef>
              <a:spcAft>
                <a:spcPts val="0"/>
              </a:spcAft>
              <a:buClr>
                <a:srgbClr val="3F3F3F"/>
              </a:buClr>
              <a:buSzPts val="2000"/>
              <a:buNone/>
            </a:pPr>
            <a:r>
              <a:rPr lang="de-DE" dirty="0">
                <a:latin typeface="Aptos" panose="020B0004020202020204" pitchFamily="34" charset="0"/>
              </a:rPr>
              <a:t>Umweltbundesamt: Umweltfreundliche Beschaffung – Schulungsskript 1: Grundlagen der umweltfreundlichen öffentlichen Beschaffung;</a:t>
            </a:r>
            <a:r>
              <a:rPr lang="de-DE" u="sng" dirty="0">
                <a:solidFill>
                  <a:schemeClr val="hlink"/>
                </a:solidFill>
                <a:latin typeface="Aptos" panose="020B0004020202020204" pitchFamily="34" charset="0"/>
                <a:hlinkClick r:id="rId4"/>
              </a:rPr>
              <a:t> https://www.umweltbundesamt.de/publikationen/umweltfreundliche-beschaffung-schulungsskript-1</a:t>
            </a:r>
            <a:r>
              <a:rPr lang="de-DE" dirty="0">
                <a:latin typeface="Aptos" panose="020B0004020202020204" pitchFamily="34" charset="0"/>
              </a:rPr>
              <a:t> </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None/>
            </a:pPr>
            <a:endParaRPr dirty="0">
              <a:latin typeface="Aptos" panose="020B00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32"/>
          <p:cNvSpPr txBox="1">
            <a:spLocks noGrp="1"/>
          </p:cNvSpPr>
          <p:nvPr>
            <p:ph type="title"/>
          </p:nvPr>
        </p:nvSpPr>
        <p:spPr>
          <a:xfrm>
            <a:off x="3661409" y="4763470"/>
            <a:ext cx="7936230" cy="138076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Ziele für nachhaltige Entwicklung</a:t>
            </a:r>
            <a:endParaRPr dirty="0">
              <a:latin typeface="Aptos Serif" panose="02020604070405020304" pitchFamily="18" charset="0"/>
              <a:cs typeface="Aptos Serif" panose="02020604070405020304" pitchFamily="18" charset="0"/>
            </a:endParaRPr>
          </a:p>
        </p:txBody>
      </p:sp>
      <p:pic>
        <p:nvPicPr>
          <p:cNvPr id="142" name="Google Shape;142;p32" descr="What are the Sustainable Development Goals (SDG)? | HEC Paris"/>
          <p:cNvPicPr preferRelativeResize="0"/>
          <p:nvPr/>
        </p:nvPicPr>
        <p:blipFill rotWithShape="1">
          <a:blip r:embed="rId3">
            <a:alphaModFix/>
          </a:blip>
          <a:srcRect/>
          <a:stretch/>
        </p:blipFill>
        <p:spPr>
          <a:xfrm>
            <a:off x="973872" y="874997"/>
            <a:ext cx="7872761" cy="3936381"/>
          </a:xfrm>
          <a:prstGeom prst="rect">
            <a:avLst/>
          </a:prstGeom>
          <a:noFill/>
          <a:ln>
            <a:noFill/>
          </a:ln>
        </p:spPr>
      </p:pic>
      <p:sp>
        <p:nvSpPr>
          <p:cNvPr id="143" name="Google Shape;143;p32"/>
          <p:cNvSpPr/>
          <p:nvPr/>
        </p:nvSpPr>
        <p:spPr>
          <a:xfrm>
            <a:off x="8528094" y="1404150"/>
            <a:ext cx="1466174" cy="23083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de-DE" sz="1600" b="0" i="0" u="none" strike="noStrike" cap="none" dirty="0">
                <a:solidFill>
                  <a:srgbClr val="212529"/>
                </a:solidFill>
                <a:latin typeface="Aptos" panose="020B0004020202020204" pitchFamily="34" charset="0"/>
                <a:sym typeface="Arial"/>
              </a:rPr>
              <a:t>Förderung nachhaltiger öffentlicher Beschaffung im Einklang mit nationale</a:t>
            </a:r>
            <a:r>
              <a:rPr lang="de-DE" sz="1600" dirty="0">
                <a:solidFill>
                  <a:srgbClr val="212529"/>
                </a:solidFill>
                <a:latin typeface="Aptos" panose="020B0004020202020204" pitchFamily="34" charset="0"/>
              </a:rPr>
              <a:t>r</a:t>
            </a:r>
            <a:r>
              <a:rPr lang="de-DE" sz="1600" b="0" i="0" u="none" strike="noStrike" cap="none" dirty="0">
                <a:solidFill>
                  <a:srgbClr val="212529"/>
                </a:solidFill>
                <a:latin typeface="Aptos" panose="020B0004020202020204" pitchFamily="34" charset="0"/>
                <a:sym typeface="Arial"/>
              </a:rPr>
              <a:t> Polit</a:t>
            </a:r>
            <a:r>
              <a:rPr lang="de-DE" sz="1600" dirty="0">
                <a:solidFill>
                  <a:srgbClr val="212529"/>
                </a:solidFill>
                <a:latin typeface="Aptos" panose="020B0004020202020204" pitchFamily="34" charset="0"/>
              </a:rPr>
              <a:t>ik</a:t>
            </a:r>
            <a:r>
              <a:rPr lang="de-DE" sz="1600" b="0" i="0" u="none" strike="noStrike" cap="none" dirty="0">
                <a:solidFill>
                  <a:srgbClr val="212529"/>
                </a:solidFill>
                <a:latin typeface="Aptos" panose="020B0004020202020204" pitchFamily="34" charset="0"/>
                <a:sym typeface="Arial"/>
              </a:rPr>
              <a:t> und nationalen Prioritäten.</a:t>
            </a:r>
            <a:endParaRPr sz="1400" b="0" i="0" u="none" strike="noStrike" cap="none" dirty="0">
              <a:solidFill>
                <a:srgbClr val="000000"/>
              </a:solidFill>
              <a:latin typeface="Aptos" panose="020B0004020202020204" pitchFamily="34" charset="0"/>
              <a:sym typeface="Arial"/>
            </a:endParaRPr>
          </a:p>
        </p:txBody>
      </p:sp>
      <p:sp>
        <p:nvSpPr>
          <p:cNvPr id="144" name="Google Shape;144;p32"/>
          <p:cNvSpPr/>
          <p:nvPr/>
        </p:nvSpPr>
        <p:spPr>
          <a:xfrm>
            <a:off x="8472454" y="1188800"/>
            <a:ext cx="1571700" cy="2739000"/>
          </a:xfrm>
          <a:prstGeom prst="wedgeRectCallout">
            <a:avLst>
              <a:gd name="adj1" fmla="val -80487"/>
              <a:gd name="adj2" fmla="val 29732"/>
            </a:avLst>
          </a:prstGeom>
          <a:noFill/>
          <a:ln w="9525" cap="flat" cmpd="sng">
            <a:solidFill>
              <a:srgbClr val="CC6600"/>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000000"/>
              </a:buClr>
              <a:buSzPts val="1650"/>
              <a:buFont typeface="Arial"/>
              <a:buNone/>
            </a:pPr>
            <a:endParaRPr sz="1650" b="0" i="0" u="none" strike="noStrike" cap="none">
              <a:solidFill>
                <a:schemeClr val="hlink"/>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33"/>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Potenziale und Chancen</a:t>
            </a:r>
            <a:endParaRPr dirty="0">
              <a:latin typeface="Aptos Serif" panose="02020604070405020304" pitchFamily="18" charset="0"/>
              <a:cs typeface="Aptos Serif" panose="02020604070405020304" pitchFamily="18" charset="0"/>
            </a:endParaRPr>
          </a:p>
        </p:txBody>
      </p:sp>
      <p:sp>
        <p:nvSpPr>
          <p:cNvPr id="151" name="Google Shape;151;p33"/>
          <p:cNvSpPr txBox="1">
            <a:spLocks noGrp="1"/>
          </p:cNvSpPr>
          <p:nvPr>
            <p:ph type="body" idx="1"/>
          </p:nvPr>
        </p:nvSpPr>
        <p:spPr>
          <a:xfrm>
            <a:off x="594349" y="2676525"/>
            <a:ext cx="4992900" cy="3597600"/>
          </a:xfrm>
          <a:prstGeom prst="rect">
            <a:avLst/>
          </a:prstGeom>
          <a:noFill/>
          <a:ln>
            <a:noFill/>
          </a:ln>
        </p:spPr>
        <p:txBody>
          <a:bodyPr spcFirstLastPara="1" wrap="square" lIns="0" tIns="45700" rIns="0" bIns="0" anchor="t" anchorCtr="0">
            <a:normAutofit fontScale="92500" lnSpcReduction="20000"/>
          </a:bodyPr>
          <a:lstStyle/>
          <a:p>
            <a:pPr marL="457200" lvl="0" indent="-228600" algn="l" rtl="0">
              <a:lnSpc>
                <a:spcPct val="115000"/>
              </a:lnSpc>
              <a:spcBef>
                <a:spcPts val="1800"/>
              </a:spcBef>
              <a:spcAft>
                <a:spcPts val="0"/>
              </a:spcAft>
              <a:buClr>
                <a:srgbClr val="3F3F3F"/>
              </a:buClr>
              <a:buSzPct val="108107"/>
              <a:buFont typeface="Arial"/>
              <a:buNone/>
            </a:pPr>
            <a:r>
              <a:rPr lang="de-DE" b="1" dirty="0">
                <a:latin typeface="Aptos" panose="020B0004020202020204" pitchFamily="34" charset="0"/>
              </a:rPr>
              <a:t>Vorteile für Kommunen und Behörden</a:t>
            </a:r>
            <a:endParaRPr dirty="0">
              <a:latin typeface="Aptos" panose="020B0004020202020204" pitchFamily="34" charset="0"/>
            </a:endParaRPr>
          </a:p>
          <a:p>
            <a:pPr marL="571500" lvl="0" indent="-342900" algn="l" rtl="0">
              <a:lnSpc>
                <a:spcPct val="115000"/>
              </a:lnSpc>
              <a:spcBef>
                <a:spcPts val="1800"/>
              </a:spcBef>
              <a:spcAft>
                <a:spcPts val="0"/>
              </a:spcAft>
              <a:buSzPct val="108107"/>
              <a:buFont typeface="Arial"/>
              <a:buChar char="•"/>
            </a:pPr>
            <a:r>
              <a:rPr lang="de-DE" dirty="0">
                <a:latin typeface="Aptos" panose="020B0004020202020204" pitchFamily="34" charset="0"/>
              </a:rPr>
              <a:t>Beitrag zur Erreichung der eigenen Klima- und Umweltziele</a:t>
            </a:r>
            <a:endParaRPr dirty="0">
              <a:latin typeface="Aptos" panose="020B0004020202020204" pitchFamily="34" charset="0"/>
            </a:endParaRPr>
          </a:p>
          <a:p>
            <a:pPr marL="571500" lvl="0" indent="-342900" algn="l" rtl="0">
              <a:lnSpc>
                <a:spcPct val="115000"/>
              </a:lnSpc>
              <a:spcBef>
                <a:spcPts val="1800"/>
              </a:spcBef>
              <a:spcAft>
                <a:spcPts val="0"/>
              </a:spcAft>
              <a:buSzPct val="108107"/>
              <a:buFont typeface="Arial"/>
              <a:buChar char="•"/>
            </a:pPr>
            <a:r>
              <a:rPr lang="de-DE" dirty="0">
                <a:latin typeface="Aptos" panose="020B0004020202020204" pitchFamily="34" charset="0"/>
              </a:rPr>
              <a:t>Höhere Wirtschaftlichkeit durch Berücksichtigung der Lebenszykluskosten</a:t>
            </a:r>
            <a:endParaRPr dirty="0">
              <a:latin typeface="Aptos" panose="020B0004020202020204" pitchFamily="34" charset="0"/>
            </a:endParaRPr>
          </a:p>
          <a:p>
            <a:pPr marL="571500" lvl="0" indent="-342900" algn="l" rtl="0">
              <a:lnSpc>
                <a:spcPct val="115000"/>
              </a:lnSpc>
              <a:spcBef>
                <a:spcPts val="1800"/>
              </a:spcBef>
              <a:spcAft>
                <a:spcPts val="0"/>
              </a:spcAft>
              <a:buSzPct val="108107"/>
              <a:buFont typeface="Arial"/>
              <a:buChar char="•"/>
            </a:pPr>
            <a:r>
              <a:rPr lang="de-DE" dirty="0">
                <a:latin typeface="Aptos" panose="020B0004020202020204" pitchFamily="34" charset="0"/>
              </a:rPr>
              <a:t>Verbesserung/Förderung der Gesundheit und Zufriedenheit der Mitarbeitenden</a:t>
            </a:r>
            <a:endParaRPr dirty="0">
              <a:latin typeface="Aptos" panose="020B0004020202020204" pitchFamily="34" charset="0"/>
            </a:endParaRPr>
          </a:p>
          <a:p>
            <a:pPr marL="571500" lvl="0" indent="-342900" algn="l" rtl="0">
              <a:lnSpc>
                <a:spcPct val="115000"/>
              </a:lnSpc>
              <a:spcBef>
                <a:spcPts val="1800"/>
              </a:spcBef>
              <a:spcAft>
                <a:spcPts val="0"/>
              </a:spcAft>
              <a:buSzPct val="108107"/>
              <a:buFont typeface="Arial"/>
              <a:buChar char="•"/>
            </a:pPr>
            <a:r>
              <a:rPr lang="de-DE" dirty="0">
                <a:latin typeface="Aptos" panose="020B0004020202020204" pitchFamily="34" charset="0"/>
              </a:rPr>
              <a:t>Vorbildfunktion und positives Image</a:t>
            </a:r>
            <a:endParaRPr dirty="0">
              <a:latin typeface="Aptos" panose="020B0004020202020204" pitchFamily="34" charset="0"/>
            </a:endParaRPr>
          </a:p>
        </p:txBody>
      </p:sp>
      <p:sp>
        <p:nvSpPr>
          <p:cNvPr id="152" name="Google Shape;152;p33"/>
          <p:cNvSpPr txBox="1">
            <a:spLocks noGrp="1"/>
          </p:cNvSpPr>
          <p:nvPr>
            <p:ph type="body" idx="2"/>
          </p:nvPr>
        </p:nvSpPr>
        <p:spPr>
          <a:xfrm>
            <a:off x="5870470" y="2253615"/>
            <a:ext cx="5983500" cy="4020510"/>
          </a:xfrm>
          <a:prstGeom prst="rect">
            <a:avLst/>
          </a:prstGeom>
          <a:noFill/>
          <a:ln>
            <a:noFill/>
          </a:ln>
        </p:spPr>
        <p:txBody>
          <a:bodyPr spcFirstLastPara="1" wrap="square" lIns="0" tIns="45700" rIns="0" bIns="0" anchor="t" anchorCtr="0">
            <a:normAutofit fontScale="92500" lnSpcReduction="10000"/>
          </a:bodyPr>
          <a:lstStyle/>
          <a:p>
            <a:pPr marL="457200" lvl="0" indent="-228600" algn="l" rtl="0">
              <a:lnSpc>
                <a:spcPct val="90000"/>
              </a:lnSpc>
              <a:spcBef>
                <a:spcPts val="1800"/>
              </a:spcBef>
              <a:spcAft>
                <a:spcPts val="0"/>
              </a:spcAft>
              <a:buClr>
                <a:srgbClr val="3F3F3F"/>
              </a:buClr>
              <a:buSzPts val="2162"/>
              <a:buFont typeface="Arial"/>
              <a:buNone/>
            </a:pPr>
            <a:r>
              <a:rPr lang="de-DE" b="1" dirty="0">
                <a:latin typeface="Aptos" panose="020B0004020202020204" pitchFamily="34" charset="0"/>
              </a:rPr>
              <a:t>Vorteile für Gesellschaft und Umwelt</a:t>
            </a:r>
            <a:endParaRPr dirty="0">
              <a:latin typeface="Aptos" panose="020B0004020202020204" pitchFamily="34" charset="0"/>
            </a:endParaRPr>
          </a:p>
          <a:p>
            <a:pPr marL="571500" lvl="0" indent="-353197" algn="l" rtl="0">
              <a:lnSpc>
                <a:spcPct val="90000"/>
              </a:lnSpc>
              <a:spcBef>
                <a:spcPts val="600"/>
              </a:spcBef>
              <a:spcAft>
                <a:spcPts val="0"/>
              </a:spcAft>
              <a:buSzPts val="2162"/>
              <a:buFont typeface="Arial"/>
              <a:buChar char="•"/>
            </a:pPr>
            <a:r>
              <a:rPr lang="de-DE" dirty="0">
                <a:latin typeface="Aptos" panose="020B0004020202020204" pitchFamily="34" charset="0"/>
              </a:rPr>
              <a:t>Nutzung der Nachfragemacht als Instrument der nachhaltigen Entwicklung: </a:t>
            </a:r>
            <a:endParaRPr dirty="0">
              <a:latin typeface="Aptos" panose="020B0004020202020204" pitchFamily="34" charset="0"/>
            </a:endParaRPr>
          </a:p>
          <a:p>
            <a:pPr marL="1028700" lvl="1" indent="-353197" algn="l" rtl="0">
              <a:lnSpc>
                <a:spcPct val="90000"/>
              </a:lnSpc>
              <a:spcBef>
                <a:spcPts val="600"/>
              </a:spcBef>
              <a:spcAft>
                <a:spcPts val="0"/>
              </a:spcAft>
              <a:buSzPts val="2162"/>
              <a:buFont typeface="Arial"/>
              <a:buChar char="•"/>
            </a:pPr>
            <a:r>
              <a:rPr lang="de-DE" dirty="0">
                <a:latin typeface="Aptos" panose="020B0004020202020204" pitchFamily="34" charset="0"/>
              </a:rPr>
              <a:t>Reduzierung der CO2-Emissionen</a:t>
            </a:r>
            <a:endParaRPr dirty="0">
              <a:latin typeface="Aptos" panose="020B0004020202020204" pitchFamily="34" charset="0"/>
            </a:endParaRPr>
          </a:p>
          <a:p>
            <a:pPr marL="1028700" lvl="1" indent="-353197" algn="l" rtl="0">
              <a:lnSpc>
                <a:spcPct val="90000"/>
              </a:lnSpc>
              <a:spcBef>
                <a:spcPts val="600"/>
              </a:spcBef>
              <a:spcAft>
                <a:spcPts val="0"/>
              </a:spcAft>
              <a:buSzPts val="2162"/>
              <a:buFont typeface="Arial"/>
              <a:buChar char="•"/>
            </a:pPr>
            <a:r>
              <a:rPr lang="de-DE" dirty="0">
                <a:latin typeface="Aptos" panose="020B0004020202020204" pitchFamily="34" charset="0"/>
              </a:rPr>
              <a:t>Umweltschutz und Ressourcenschonung </a:t>
            </a:r>
            <a:endParaRPr dirty="0">
              <a:latin typeface="Aptos" panose="020B0004020202020204" pitchFamily="34" charset="0"/>
            </a:endParaRPr>
          </a:p>
          <a:p>
            <a:pPr marL="1028700" lvl="1" indent="-353197" algn="l" rtl="0">
              <a:lnSpc>
                <a:spcPct val="90000"/>
              </a:lnSpc>
              <a:spcBef>
                <a:spcPts val="600"/>
              </a:spcBef>
              <a:spcAft>
                <a:spcPts val="0"/>
              </a:spcAft>
              <a:buSzPts val="2162"/>
              <a:buFont typeface="Arial"/>
              <a:buChar char="•"/>
            </a:pPr>
            <a:r>
              <a:rPr lang="de-DE" dirty="0">
                <a:latin typeface="Aptos" panose="020B0004020202020204" pitchFamily="34" charset="0"/>
              </a:rPr>
              <a:t>Soziale Gerechtigkeit (bessere Arbeitsbedingungen, Einhaltung der Menschenrechte)</a:t>
            </a:r>
            <a:endParaRPr dirty="0">
              <a:latin typeface="Aptos" panose="020B0004020202020204" pitchFamily="34" charset="0"/>
            </a:endParaRPr>
          </a:p>
          <a:p>
            <a:pPr marL="571500" lvl="0" indent="-353197" algn="l" rtl="0">
              <a:lnSpc>
                <a:spcPct val="90000"/>
              </a:lnSpc>
              <a:spcBef>
                <a:spcPts val="600"/>
              </a:spcBef>
              <a:spcAft>
                <a:spcPts val="0"/>
              </a:spcAft>
              <a:buSzPts val="2162"/>
              <a:buFont typeface="Arial"/>
              <a:buChar char="•"/>
            </a:pPr>
            <a:r>
              <a:rPr lang="de-DE" dirty="0">
                <a:latin typeface="Aptos" panose="020B0004020202020204" pitchFamily="34" charset="0"/>
              </a:rPr>
              <a:t>Kommunen können durch ihre enorme Kaufkraft Einfluss auf Märkte nehmen</a:t>
            </a:r>
            <a:endParaRPr dirty="0">
              <a:latin typeface="Aptos" panose="020B0004020202020204" pitchFamily="34" charset="0"/>
            </a:endParaRPr>
          </a:p>
          <a:p>
            <a:pPr marL="1028700" lvl="1" indent="-353197" algn="l" rtl="0">
              <a:lnSpc>
                <a:spcPct val="90000"/>
              </a:lnSpc>
              <a:spcBef>
                <a:spcPts val="600"/>
              </a:spcBef>
              <a:spcAft>
                <a:spcPts val="0"/>
              </a:spcAft>
              <a:buSzPts val="2162"/>
              <a:buFont typeface="Arial"/>
              <a:buChar char="•"/>
            </a:pPr>
            <a:r>
              <a:rPr lang="de-DE" dirty="0">
                <a:latin typeface="Aptos" panose="020B0004020202020204" pitchFamily="34" charset="0"/>
              </a:rPr>
              <a:t>Entwicklung neuer innovativer Produkte</a:t>
            </a:r>
            <a:endParaRPr dirty="0">
              <a:latin typeface="Aptos" panose="020B0004020202020204" pitchFamily="34" charset="0"/>
            </a:endParaRPr>
          </a:p>
          <a:p>
            <a:pPr marL="1028700" lvl="1" indent="-353197" algn="l" rtl="0">
              <a:lnSpc>
                <a:spcPct val="90000"/>
              </a:lnSpc>
              <a:spcBef>
                <a:spcPts val="600"/>
              </a:spcBef>
              <a:spcAft>
                <a:spcPts val="0"/>
              </a:spcAft>
              <a:buSzPts val="2162"/>
              <a:buFont typeface="Arial"/>
              <a:buChar char="•"/>
            </a:pPr>
            <a:r>
              <a:rPr lang="de-DE" dirty="0">
                <a:latin typeface="Aptos" panose="020B0004020202020204" pitchFamily="34" charset="0"/>
              </a:rPr>
              <a:t>Erweiterung des Angebots an nachhaltigen Produkten auf dem Markt</a:t>
            </a:r>
            <a:endParaRPr dirty="0">
              <a:latin typeface="Aptos" panose="020B00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6"/>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2. Einleitung</a:t>
            </a:r>
            <a:endParaRPr dirty="0">
              <a:latin typeface="Aptos Serif" panose="02020604070405020304" pitchFamily="18" charset="0"/>
              <a:cs typeface="Aptos Serif" panose="02020604070405020304" pitchFamily="18" charset="0"/>
            </a:endParaRPr>
          </a:p>
        </p:txBody>
      </p:sp>
      <p:sp>
        <p:nvSpPr>
          <p:cNvPr id="158" name="Google Shape;158;p36"/>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endParaRPr/>
          </a:p>
        </p:txBody>
      </p:sp>
      <p:sp>
        <p:nvSpPr>
          <p:cNvPr id="159" name="Google Shape;159;p36"/>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37"/>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Grundsätze</a:t>
            </a:r>
            <a:endParaRPr dirty="0">
              <a:latin typeface="Aptos Serif" panose="02020604070405020304" pitchFamily="18" charset="0"/>
              <a:cs typeface="Aptos Serif" panose="02020604070405020304" pitchFamily="18" charset="0"/>
            </a:endParaRPr>
          </a:p>
        </p:txBody>
      </p:sp>
      <p:sp>
        <p:nvSpPr>
          <p:cNvPr id="165" name="Google Shape;165;p37"/>
          <p:cNvSpPr txBox="1">
            <a:spLocks noGrp="1"/>
          </p:cNvSpPr>
          <p:nvPr>
            <p:ph type="body" idx="1"/>
          </p:nvPr>
        </p:nvSpPr>
        <p:spPr>
          <a:xfrm>
            <a:off x="594348" y="2281925"/>
            <a:ext cx="10012692" cy="3708600"/>
          </a:xfrm>
          <a:prstGeom prst="rect">
            <a:avLst/>
          </a:prstGeom>
          <a:noFill/>
          <a:ln>
            <a:noFill/>
          </a:ln>
        </p:spPr>
        <p:txBody>
          <a:bodyPr spcFirstLastPara="1" wrap="square" lIns="0" tIns="228600" rIns="0" bIns="0" anchor="t" anchorCtr="0">
            <a:normAutofit/>
          </a:bodyPr>
          <a:lstStyle/>
          <a:p>
            <a:pPr marL="230399" lvl="0" indent="0" algn="l" rtl="0">
              <a:lnSpc>
                <a:spcPct val="100000"/>
              </a:lnSpc>
              <a:spcBef>
                <a:spcPts val="1200"/>
              </a:spcBef>
              <a:spcAft>
                <a:spcPts val="0"/>
              </a:spcAft>
              <a:buClr>
                <a:schemeClr val="accent4"/>
              </a:buClr>
              <a:buSzPts val="2400"/>
              <a:buFont typeface="Arial"/>
              <a:buNone/>
            </a:pPr>
            <a:r>
              <a:rPr lang="de-DE" dirty="0">
                <a:latin typeface="Aptos" panose="020B0004020202020204" pitchFamily="34" charset="0"/>
              </a:rPr>
              <a:t>Aufnahme von Nachhaltigkeitskriterien in Ausschreibungsunterlagen ist nach geltendem Recht ausdrücklich zulässig und erwünscht</a:t>
            </a:r>
            <a:endParaRPr dirty="0">
              <a:latin typeface="Aptos" panose="020B0004020202020204" pitchFamily="34" charset="0"/>
            </a:endParaRPr>
          </a:p>
          <a:p>
            <a:pPr marL="230399" lvl="0" indent="0" algn="l" rtl="0">
              <a:lnSpc>
                <a:spcPct val="100000"/>
              </a:lnSpc>
              <a:spcBef>
                <a:spcPts val="1200"/>
              </a:spcBef>
              <a:spcAft>
                <a:spcPts val="0"/>
              </a:spcAft>
              <a:buClr>
                <a:schemeClr val="accent4"/>
              </a:buClr>
              <a:buSzPts val="2400"/>
              <a:buFont typeface="Arial"/>
              <a:buNone/>
            </a:pPr>
            <a:r>
              <a:rPr lang="de-DE" dirty="0">
                <a:latin typeface="Aptos" panose="020B0004020202020204" pitchFamily="34" charset="0"/>
              </a:rPr>
              <a:t>Nachhaltigkeit als Beschaffungsgrundsatz, ebenso wie Transparenz, Nichtdiskriminierung und Verhältnismäßigkeit (Art. 18 Abs. 2 Richtlinie 2014/24/EU)</a:t>
            </a:r>
            <a:endParaRPr dirty="0">
              <a:latin typeface="Aptos" panose="020B0004020202020204" pitchFamily="34" charset="0"/>
            </a:endParaRPr>
          </a:p>
        </p:txBody>
      </p:sp>
    </p:spTree>
  </p:cSld>
  <p:clrMapOvr>
    <a:masterClrMapping/>
  </p:clrMapOvr>
</p:sld>
</file>

<file path=ppt/theme/theme1.xml><?xml version="1.0" encoding="utf-8"?>
<a:theme xmlns:a="http://schemas.openxmlformats.org/drawingml/2006/main" name="Benutzerdefiniert">
  <a:themeElements>
    <a:clrScheme name="Benutzerdefiniert 5">
      <a:dk1>
        <a:srgbClr val="000000"/>
      </a:dk1>
      <a:lt1>
        <a:srgbClr val="FFFFFF"/>
      </a:lt1>
      <a:dk2>
        <a:srgbClr val="E4E4E4"/>
      </a:dk2>
      <a:lt2>
        <a:srgbClr val="A3C42A"/>
      </a:lt2>
      <a:accent1>
        <a:srgbClr val="A9D4DB"/>
      </a:accent1>
      <a:accent2>
        <a:srgbClr val="FAB609"/>
      </a:accent2>
      <a:accent3>
        <a:srgbClr val="4495A2"/>
      </a:accent3>
      <a:accent4>
        <a:srgbClr val="035854"/>
      </a:accent4>
      <a:accent5>
        <a:srgbClr val="CCDB84"/>
      </a:accent5>
      <a:accent6>
        <a:srgbClr val="A3C42A"/>
      </a:accent6>
      <a:hlink>
        <a:srgbClr val="035854"/>
      </a:hlink>
      <a:folHlink>
        <a:srgbClr val="0F49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5843</Words>
  <Application>Microsoft Macintosh PowerPoint</Application>
  <PresentationFormat>Breitbild</PresentationFormat>
  <Paragraphs>475</Paragraphs>
  <Slides>50</Slides>
  <Notes>50</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50</vt:i4>
      </vt:variant>
    </vt:vector>
  </HeadingPairs>
  <TitlesOfParts>
    <vt:vector size="59" baseType="lpstr">
      <vt:lpstr>Noto Sans Symbols</vt:lpstr>
      <vt:lpstr>Aptos Serif</vt:lpstr>
      <vt:lpstr>Play</vt:lpstr>
      <vt:lpstr>Courier New</vt:lpstr>
      <vt:lpstr>Gill Sans</vt:lpstr>
      <vt:lpstr>Arial</vt:lpstr>
      <vt:lpstr>Aptos</vt:lpstr>
      <vt:lpstr>Calibri</vt:lpstr>
      <vt:lpstr>Benutzerdefiniert</vt:lpstr>
      <vt:lpstr>PowerPoint-Präsentation</vt:lpstr>
      <vt:lpstr>Agenda</vt:lpstr>
      <vt:lpstr>Grundlagen der nachhaltigen Beschaffung</vt:lpstr>
      <vt:lpstr>Was ist nachhaltige Beschaffung?</vt:lpstr>
      <vt:lpstr>Folgen des Konsums</vt:lpstr>
      <vt:lpstr>Ziele für nachhaltige Entwicklung</vt:lpstr>
      <vt:lpstr>Potenziale und Chancen</vt:lpstr>
      <vt:lpstr>2. Einleitung</vt:lpstr>
      <vt:lpstr>Grundsätze</vt:lpstr>
      <vt:lpstr>Leistungsbestimmungsrecht</vt:lpstr>
      <vt:lpstr>Voraussetzungen</vt:lpstr>
      <vt:lpstr>3. Wichtige Rechtsinstrumente auf EU-Ebene</vt:lpstr>
      <vt:lpstr>Relevante Rechtsinstrumente</vt:lpstr>
      <vt:lpstr>Grundsätze des EU-Vertrags (I)</vt:lpstr>
      <vt:lpstr>Grundsätze des EU-Vertrags (II)</vt:lpstr>
      <vt:lpstr>EU-Beschaffungsrichtlinien  Rahmenbedingungen</vt:lpstr>
      <vt:lpstr>EU-Beschaffungsrichtlinien Technische Spezifikationen</vt:lpstr>
      <vt:lpstr>EU-Beschaffungsrichtlinien Eignungskriterien</vt:lpstr>
      <vt:lpstr>EU-Beschaffungsrichtlinien Zuschlagskriterien</vt:lpstr>
      <vt:lpstr>EU-Beschaffungsrichtlinien Auftragsausführung</vt:lpstr>
      <vt:lpstr>Verbindung zum Vertragsgegenstand</vt:lpstr>
      <vt:lpstr>Beispiele – Kriterien</vt:lpstr>
      <vt:lpstr>Wahl des Beschaffungsverfahrens</vt:lpstr>
      <vt:lpstr>Auswirkungen des gewählten  Verfahrens</vt:lpstr>
      <vt:lpstr>Vorteile flexibler Verfahren</vt:lpstr>
      <vt:lpstr>4. Integration von Nachhaltigkeit in die Beschaffung</vt:lpstr>
      <vt:lpstr>Technische Spezifikationen</vt:lpstr>
      <vt:lpstr>Gütezeichen – kleine große Helfer</vt:lpstr>
      <vt:lpstr>Auswahl an Gütezeichen</vt:lpstr>
      <vt:lpstr>Die Verwendung von Gütezeichen</vt:lpstr>
      <vt:lpstr>Anforderungen für die Verwendung von Gütezeichen</vt:lpstr>
      <vt:lpstr>Ausschlussgründe</vt:lpstr>
      <vt:lpstr>Eignungskriterien</vt:lpstr>
      <vt:lpstr>Umweltmanagement- system (UMS)</vt:lpstr>
      <vt:lpstr>Zuschlagskriterien</vt:lpstr>
      <vt:lpstr>Gewichtung der Zuschlagskriterien</vt:lpstr>
      <vt:lpstr>Lebenszykluskosten (LCC)</vt:lpstr>
      <vt:lpstr>Ungewöhnlich günstige Angebote</vt:lpstr>
      <vt:lpstr>Auftragsbedingungen</vt:lpstr>
      <vt:lpstr>Festlegung von Auftragsbedingungen</vt:lpstr>
      <vt:lpstr>Durchsetzung von Auftragsbedingungen</vt:lpstr>
      <vt:lpstr>Nationaler Kontext - Vergabearten</vt:lpstr>
      <vt:lpstr>Vergabearten unterhalb der Schwellenwerte</vt:lpstr>
      <vt:lpstr>Nachhaltigkeit als Vergabegrundsatz</vt:lpstr>
      <vt:lpstr>5. Übung</vt:lpstr>
      <vt:lpstr>Übung: Fallstudien-Simulation</vt:lpstr>
      <vt:lpstr>6. Schlussfolgerungen</vt:lpstr>
      <vt:lpstr>Zusammenfassung</vt:lpstr>
      <vt:lpstr>Vielen Dank!</vt:lpstr>
      <vt:lpstr>Quellen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nicole</dc:creator>
  <cp:lastModifiedBy>Henrieta Winklhofer</cp:lastModifiedBy>
  <cp:revision>2</cp:revision>
  <dcterms:created xsi:type="dcterms:W3CDTF">2024-09-16T10:50:40Z</dcterms:created>
  <dcterms:modified xsi:type="dcterms:W3CDTF">2026-04-30T06:08:15Z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