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</p:sldMasterIdLst>
  <p:notesMasterIdLst>
    <p:notesMasterId r:id="rId10"/>
  </p:notesMasterIdLst>
  <p:sldIdLst>
    <p:sldId id="264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embeddedFontLst>
    <p:embeddedFont>
      <p:font typeface="Aptos Serif" panose="02020604070405020304" pitchFamily="18" charset="0"/>
      <p:regular r:id="rId11"/>
      <p:bold r:id="rId12"/>
      <p:italic r:id="rId13"/>
      <p:boldItalic r:id="rId14"/>
    </p:embeddedFont>
    <p:embeddedFont>
      <p:font typeface="Play"/>
      <p:regular r:id="rId15"/>
      <p:bold r:id="rId1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7" roundtripDataSignature="AMtx7mhjG8HkzIfqCKpgV215BE0DEVk65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3F3F"/>
    <a:srgbClr val="65B1BE"/>
    <a:srgbClr val="5FB1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67"/>
    <p:restoredTop sz="94662"/>
  </p:normalViewPr>
  <p:slideViewPr>
    <p:cSldViewPr snapToGrid="0">
      <p:cViewPr varScale="1">
        <p:scale>
          <a:sx n="104" d="100"/>
          <a:sy n="104" d="100"/>
        </p:scale>
        <p:origin x="68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notesMaster" Target="notesMasters/notesMaster1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de-D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‹Nr.›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de-D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4" name="Google Shape;124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de-DE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6" name="Google Shape;166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Google Shape;167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de-DE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2" name="Google Shape;18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de-DE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1">
  <p:cSld name="Titel 1">
    <p:bg>
      <p:bgPr>
        <a:solidFill>
          <a:schemeClr val="lt1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9"/>
          <p:cNvSpPr/>
          <p:nvPr/>
        </p:nvSpPr>
        <p:spPr>
          <a:xfrm rot="10800000">
            <a:off x="332000" y="4831776"/>
            <a:ext cx="4356925" cy="4052448"/>
          </a:xfrm>
          <a:prstGeom prst="pie">
            <a:avLst>
              <a:gd name="adj1" fmla="val 0"/>
              <a:gd name="adj2" fmla="val 10801609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9"/>
          <p:cNvSpPr txBox="1">
            <a:spLocks noGrp="1"/>
          </p:cNvSpPr>
          <p:nvPr>
            <p:ph type="ctrTitle"/>
          </p:nvPr>
        </p:nvSpPr>
        <p:spPr>
          <a:xfrm>
            <a:off x="6309904" y="411479"/>
            <a:ext cx="5486400" cy="3291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6000"/>
              <a:buFont typeface="Play"/>
              <a:buNone/>
              <a:defRPr sz="6000" b="1" i="0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8" name="Google Shape;18;p9"/>
          <p:cNvCxnSpPr/>
          <p:nvPr/>
        </p:nvCxnSpPr>
        <p:spPr>
          <a:xfrm>
            <a:off x="6309360" y="3950208"/>
            <a:ext cx="2133600" cy="3992"/>
          </a:xfrm>
          <a:prstGeom prst="straightConnector1">
            <a:avLst/>
          </a:prstGeom>
          <a:noFill/>
          <a:ln w="101600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9" name="Google Shape;19;p9"/>
          <p:cNvSpPr/>
          <p:nvPr/>
        </p:nvSpPr>
        <p:spPr>
          <a:xfrm rot="10800000">
            <a:off x="-1304496" y="5613097"/>
            <a:ext cx="2624490" cy="2489806"/>
          </a:xfrm>
          <a:prstGeom prst="pie">
            <a:avLst>
              <a:gd name="adj1" fmla="val 5413995"/>
              <a:gd name="adj2" fmla="val 10826281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9"/>
          <p:cNvSpPr/>
          <p:nvPr/>
        </p:nvSpPr>
        <p:spPr>
          <a:xfrm rot="-5400000">
            <a:off x="-1055890" y="818688"/>
            <a:ext cx="2127278" cy="2127278"/>
          </a:xfrm>
          <a:prstGeom prst="pie">
            <a:avLst>
              <a:gd name="adj1" fmla="val 0"/>
              <a:gd name="adj2" fmla="val 10851802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inhalt und Tabelle">
  <p:cSld name="Titelinhalt und Tabelle">
    <p:bg>
      <p:bgPr>
        <a:solidFill>
          <a:schemeClr val="lt1"/>
        </a:solidFill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8"/>
          <p:cNvSpPr txBox="1">
            <a:spLocks noGrp="1"/>
          </p:cNvSpPr>
          <p:nvPr>
            <p:ph type="title"/>
          </p:nvPr>
        </p:nvSpPr>
        <p:spPr>
          <a:xfrm>
            <a:off x="3661409" y="4661717"/>
            <a:ext cx="7936230" cy="138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  <a:defRPr sz="4400" b="1" i="0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86" name="Google Shape;86;p18"/>
          <p:cNvCxnSpPr/>
          <p:nvPr/>
        </p:nvCxnSpPr>
        <p:spPr>
          <a:xfrm>
            <a:off x="3670935" y="6313170"/>
            <a:ext cx="2133600" cy="3992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87" name="Google Shape;87;p18"/>
          <p:cNvSpPr txBox="1">
            <a:spLocks noGrp="1"/>
          </p:cNvSpPr>
          <p:nvPr>
            <p:ph type="body" idx="1"/>
          </p:nvPr>
        </p:nvSpPr>
        <p:spPr>
          <a:xfrm>
            <a:off x="603885" y="584005"/>
            <a:ext cx="2825115" cy="3999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743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None/>
              <a:defRPr sz="2000"/>
            </a:lvl1pPr>
            <a:lvl2pPr marL="914400" lvl="1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/>
            </a:lvl2pPr>
            <a:lvl3pPr marL="1371600" lvl="2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/>
            </a:lvl3pPr>
            <a:lvl4pPr marL="1828800" lvl="3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/>
            </a:lvl4pPr>
            <a:lvl5pPr marL="2286000" lvl="4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8"/>
          <p:cNvSpPr txBox="1">
            <a:spLocks noGrp="1"/>
          </p:cNvSpPr>
          <p:nvPr>
            <p:ph type="body" idx="2"/>
          </p:nvPr>
        </p:nvSpPr>
        <p:spPr>
          <a:xfrm>
            <a:off x="3670934" y="584005"/>
            <a:ext cx="7926705" cy="3999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3pPr>
            <a:lvl4pPr marL="1828800" lvl="3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9" name="Google Shape;89;p18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90" name="Google Shape;90;p18"/>
          <p:cNvSpPr txBox="1">
            <a:spLocks noGrp="1"/>
          </p:cNvSpPr>
          <p:nvPr>
            <p:ph type="dt" idx="10"/>
          </p:nvPr>
        </p:nvSpPr>
        <p:spPr>
          <a:xfrm>
            <a:off x="1133648" y="6332220"/>
            <a:ext cx="131318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91" name="Google Shape;91;p18"/>
          <p:cNvGrpSpPr/>
          <p:nvPr/>
        </p:nvGrpSpPr>
        <p:grpSpPr>
          <a:xfrm rot="-5400000">
            <a:off x="-1340601" y="4196010"/>
            <a:ext cx="3053166" cy="2270813"/>
            <a:chOff x="4881398" y="2159825"/>
            <a:chExt cx="3881604" cy="2778984"/>
          </a:xfrm>
        </p:grpSpPr>
        <p:sp>
          <p:nvSpPr>
            <p:cNvPr id="92" name="Google Shape;92;p18"/>
            <p:cNvSpPr/>
            <p:nvPr/>
          </p:nvSpPr>
          <p:spPr>
            <a:xfrm>
              <a:off x="6424812" y="2159825"/>
              <a:ext cx="2338190" cy="2338190"/>
            </a:xfrm>
            <a:prstGeom prst="pie">
              <a:avLst>
                <a:gd name="adj1" fmla="val 0"/>
                <a:gd name="adj2" fmla="val 10795612"/>
              </a:avLst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" name="Google Shape;93;p18"/>
            <p:cNvSpPr/>
            <p:nvPr/>
          </p:nvSpPr>
          <p:spPr>
            <a:xfrm>
              <a:off x="4881398" y="2622831"/>
              <a:ext cx="1393345" cy="1412178"/>
            </a:xfrm>
            <a:prstGeom prst="pie">
              <a:avLst>
                <a:gd name="adj1" fmla="val 0"/>
                <a:gd name="adj2" fmla="val 10851802"/>
              </a:avLst>
            </a:prstGeom>
            <a:solidFill>
              <a:srgbClr val="64B1B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" name="Google Shape;94;p18"/>
            <p:cNvSpPr/>
            <p:nvPr/>
          </p:nvSpPr>
          <p:spPr>
            <a:xfrm>
              <a:off x="5871703" y="4132729"/>
              <a:ext cx="806080" cy="80608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9" orient="horz" pos="552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zwei Inhalte">
  <p:cSld name="Titel und zwei Inhalte">
    <p:bg>
      <p:bgPr>
        <a:solidFill>
          <a:schemeClr val="lt1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9"/>
          <p:cNvSpPr txBox="1">
            <a:spLocks noGrp="1"/>
          </p:cNvSpPr>
          <p:nvPr>
            <p:ph type="title"/>
          </p:nvPr>
        </p:nvSpPr>
        <p:spPr>
          <a:xfrm>
            <a:off x="594360" y="198408"/>
            <a:ext cx="10972800" cy="15743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  <a:defRPr sz="4400" b="1" i="0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97" name="Google Shape;97;p19"/>
          <p:cNvCxnSpPr/>
          <p:nvPr/>
        </p:nvCxnSpPr>
        <p:spPr>
          <a:xfrm>
            <a:off x="594360" y="2148840"/>
            <a:ext cx="2133600" cy="3992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8" name="Google Shape;98;p19"/>
          <p:cNvSpPr txBox="1">
            <a:spLocks noGrp="1"/>
          </p:cNvSpPr>
          <p:nvPr>
            <p:ph type="body" idx="1"/>
          </p:nvPr>
        </p:nvSpPr>
        <p:spPr>
          <a:xfrm>
            <a:off x="595523" y="2676525"/>
            <a:ext cx="5746750" cy="35974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3pPr>
            <a:lvl4pPr marL="1828800" lvl="3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9" name="Google Shape;99;p19"/>
          <p:cNvSpPr txBox="1">
            <a:spLocks noGrp="1"/>
          </p:cNvSpPr>
          <p:nvPr>
            <p:ph type="body" idx="2"/>
          </p:nvPr>
        </p:nvSpPr>
        <p:spPr>
          <a:xfrm>
            <a:off x="7620000" y="2676525"/>
            <a:ext cx="3947160" cy="35974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•"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3pPr>
            <a:lvl4pPr marL="1828800" lvl="3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0" name="Google Shape;100;p19"/>
          <p:cNvSpPr txBox="1">
            <a:spLocks noGrp="1"/>
          </p:cNvSpPr>
          <p:nvPr>
            <p:ph type="dt" idx="10"/>
          </p:nvPr>
        </p:nvSpPr>
        <p:spPr>
          <a:xfrm>
            <a:off x="1133648" y="6332220"/>
            <a:ext cx="131318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19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102" name="Google Shape;102;p19"/>
          <p:cNvSpPr/>
          <p:nvPr/>
        </p:nvSpPr>
        <p:spPr>
          <a:xfrm>
            <a:off x="9879382" y="-1169095"/>
            <a:ext cx="2338190" cy="2338190"/>
          </a:xfrm>
          <a:prstGeom prst="pie">
            <a:avLst>
              <a:gd name="adj1" fmla="val 0"/>
              <a:gd name="adj2" fmla="val 10795612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19"/>
          <p:cNvSpPr/>
          <p:nvPr/>
        </p:nvSpPr>
        <p:spPr>
          <a:xfrm>
            <a:off x="8335968" y="-706089"/>
            <a:ext cx="1393345" cy="1412178"/>
          </a:xfrm>
          <a:prstGeom prst="pie">
            <a:avLst>
              <a:gd name="adj1" fmla="val 0"/>
              <a:gd name="adj2" fmla="val 10851802"/>
            </a:avLst>
          </a:prstGeom>
          <a:solidFill>
            <a:srgbClr val="64B1B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19"/>
          <p:cNvSpPr/>
          <p:nvPr/>
        </p:nvSpPr>
        <p:spPr>
          <a:xfrm>
            <a:off x="9762833" y="493293"/>
            <a:ext cx="806080" cy="80608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9" orient="horz" pos="55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elle 2">
  <p:cSld name="Tabelle 2">
    <p:bg>
      <p:bgPr>
        <a:solidFill>
          <a:schemeClr val="lt1"/>
        </a:solid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0"/>
          <p:cNvSpPr txBox="1">
            <a:spLocks noGrp="1"/>
          </p:cNvSpPr>
          <p:nvPr>
            <p:ph type="title"/>
          </p:nvPr>
        </p:nvSpPr>
        <p:spPr>
          <a:xfrm>
            <a:off x="594360" y="202400"/>
            <a:ext cx="10972800" cy="1570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  <a:defRPr sz="4400" b="1" i="0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20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108" name="Google Shape;108;p20"/>
          <p:cNvSpPr txBox="1">
            <a:spLocks noGrp="1"/>
          </p:cNvSpPr>
          <p:nvPr>
            <p:ph type="dt" idx="10"/>
          </p:nvPr>
        </p:nvSpPr>
        <p:spPr>
          <a:xfrm>
            <a:off x="1133648" y="6332220"/>
            <a:ext cx="131318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09" name="Google Shape;109;p20"/>
          <p:cNvCxnSpPr/>
          <p:nvPr/>
        </p:nvCxnSpPr>
        <p:spPr>
          <a:xfrm>
            <a:off x="594360" y="2148840"/>
            <a:ext cx="2133600" cy="3992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9" orient="horz" pos="552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inanzierung">
  <p:cSld name="Finanzierung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1"/>
          <p:cNvSpPr txBox="1">
            <a:spLocks noGrp="1"/>
          </p:cNvSpPr>
          <p:nvPr>
            <p:ph type="body" idx="1"/>
          </p:nvPr>
        </p:nvSpPr>
        <p:spPr>
          <a:xfrm>
            <a:off x="2179161" y="3113786"/>
            <a:ext cx="4749959" cy="2036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12" name="Google Shape;112;p21" descr="Ein Bild, das Screenshot, Schrift, Text, Electric Blue (Farbe) enthält.&#10;&#10;Automatisch generierte Beschreibu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041071" y="2129065"/>
            <a:ext cx="3150689" cy="8729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1">
  <p:cSld name="Agenda 1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0"/>
          <p:cNvSpPr/>
          <p:nvPr/>
        </p:nvSpPr>
        <p:spPr>
          <a:xfrm>
            <a:off x="9879382" y="-1169095"/>
            <a:ext cx="2338190" cy="2338190"/>
          </a:xfrm>
          <a:prstGeom prst="pie">
            <a:avLst>
              <a:gd name="adj1" fmla="val 0"/>
              <a:gd name="adj2" fmla="val 10795612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10"/>
          <p:cNvSpPr txBox="1">
            <a:spLocks noGrp="1"/>
          </p:cNvSpPr>
          <p:nvPr>
            <p:ph type="title"/>
          </p:nvPr>
        </p:nvSpPr>
        <p:spPr>
          <a:xfrm>
            <a:off x="594360" y="189572"/>
            <a:ext cx="6787747" cy="1593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  <a:defRPr sz="4400" b="1" i="0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10"/>
          <p:cNvSpPr txBox="1">
            <a:spLocks noGrp="1"/>
          </p:cNvSpPr>
          <p:nvPr>
            <p:ph type="body" idx="1"/>
          </p:nvPr>
        </p:nvSpPr>
        <p:spPr>
          <a:xfrm>
            <a:off x="594359" y="2281918"/>
            <a:ext cx="6787747" cy="3708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rmAutofit/>
          </a:bodyPr>
          <a:lstStyle>
            <a:lvl1pPr marL="457200" lvl="0" indent="-228600" algn="l">
              <a:lnSpc>
                <a:spcPct val="80000"/>
              </a:lnSpc>
              <a:spcBef>
                <a:spcPts val="22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None/>
              <a:defRPr sz="2400" b="1" i="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55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3pPr>
            <a:lvl4pPr marL="1828800" lvl="3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10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26" name="Google Shape;26;p10"/>
          <p:cNvSpPr txBox="1">
            <a:spLocks noGrp="1"/>
          </p:cNvSpPr>
          <p:nvPr>
            <p:ph type="dt" idx="10"/>
          </p:nvPr>
        </p:nvSpPr>
        <p:spPr>
          <a:xfrm>
            <a:off x="1133648" y="6332220"/>
            <a:ext cx="131318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0"/>
          <p:cNvSpPr/>
          <p:nvPr/>
        </p:nvSpPr>
        <p:spPr>
          <a:xfrm>
            <a:off x="8076007" y="-706089"/>
            <a:ext cx="1393345" cy="1412178"/>
          </a:xfrm>
          <a:prstGeom prst="pie">
            <a:avLst>
              <a:gd name="adj1" fmla="val 0"/>
              <a:gd name="adj2" fmla="val 10851802"/>
            </a:avLst>
          </a:prstGeom>
          <a:solidFill>
            <a:srgbClr val="64B1B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10"/>
          <p:cNvSpPr/>
          <p:nvPr/>
        </p:nvSpPr>
        <p:spPr>
          <a:xfrm>
            <a:off x="9723419" y="301731"/>
            <a:ext cx="846741" cy="808715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usammenfassung 2">
  <p:cSld name="Zusammenfassung 2">
    <p:bg>
      <p:bgPr>
        <a:solidFill>
          <a:schemeClr val="lt1"/>
        </a:solid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1"/>
          <p:cNvSpPr txBox="1">
            <a:spLocks noGrp="1"/>
          </p:cNvSpPr>
          <p:nvPr>
            <p:ph type="title"/>
          </p:nvPr>
        </p:nvSpPr>
        <p:spPr>
          <a:xfrm>
            <a:off x="594359" y="102875"/>
            <a:ext cx="11318837" cy="16802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  <a:defRPr sz="4400" b="1" i="0"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1"/>
          <p:cNvSpPr txBox="1">
            <a:spLocks noGrp="1"/>
          </p:cNvSpPr>
          <p:nvPr>
            <p:ph type="body" idx="1"/>
          </p:nvPr>
        </p:nvSpPr>
        <p:spPr>
          <a:xfrm>
            <a:off x="3657599" y="2282008"/>
            <a:ext cx="8130209" cy="3699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None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3pPr>
            <a:lvl4pPr marL="1828800" lvl="3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11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33" name="Google Shape;33;p11"/>
          <p:cNvSpPr txBox="1">
            <a:spLocks noGrp="1"/>
          </p:cNvSpPr>
          <p:nvPr>
            <p:ph type="dt" idx="10"/>
          </p:nvPr>
        </p:nvSpPr>
        <p:spPr>
          <a:xfrm>
            <a:off x="1133648" y="6332220"/>
            <a:ext cx="131318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34" name="Google Shape;34;p11"/>
          <p:cNvGrpSpPr/>
          <p:nvPr/>
        </p:nvGrpSpPr>
        <p:grpSpPr>
          <a:xfrm rot="-5400000">
            <a:off x="-1510682" y="4366092"/>
            <a:ext cx="3033138" cy="1910624"/>
            <a:chOff x="4906860" y="2159825"/>
            <a:chExt cx="3856142" cy="2338190"/>
          </a:xfrm>
        </p:grpSpPr>
        <p:sp>
          <p:nvSpPr>
            <p:cNvPr id="35" name="Google Shape;35;p11"/>
            <p:cNvSpPr/>
            <p:nvPr/>
          </p:nvSpPr>
          <p:spPr>
            <a:xfrm>
              <a:off x="6424812" y="2159825"/>
              <a:ext cx="2338190" cy="2338190"/>
            </a:xfrm>
            <a:prstGeom prst="pie">
              <a:avLst>
                <a:gd name="adj1" fmla="val 0"/>
                <a:gd name="adj2" fmla="val 10795612"/>
              </a:avLst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" name="Google Shape;36;p11"/>
            <p:cNvSpPr/>
            <p:nvPr/>
          </p:nvSpPr>
          <p:spPr>
            <a:xfrm>
              <a:off x="4906860" y="2724951"/>
              <a:ext cx="1177611" cy="1193527"/>
            </a:xfrm>
            <a:prstGeom prst="pie">
              <a:avLst>
                <a:gd name="adj1" fmla="val 0"/>
                <a:gd name="adj2" fmla="val 10851802"/>
              </a:avLst>
            </a:prstGeom>
            <a:solidFill>
              <a:srgbClr val="64B1B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" name="Google Shape;37;p11"/>
            <p:cNvSpPr/>
            <p:nvPr/>
          </p:nvSpPr>
          <p:spPr>
            <a:xfrm>
              <a:off x="6390367" y="3563171"/>
              <a:ext cx="806080" cy="806079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304">
          <p15:clr>
            <a:srgbClr val="FBAE40"/>
          </p15:clr>
        </p15:guide>
        <p15:guide id="4" pos="5736">
          <p15:clr>
            <a:srgbClr val="FBAE40"/>
          </p15:clr>
        </p15:guide>
        <p15:guide id="5" pos="1944">
          <p15:clr>
            <a:srgbClr val="FBAE40"/>
          </p15:clr>
        </p15:guide>
        <p15:guide id="6" pos="4008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440">
          <p15:clr>
            <a:srgbClr val="FBAE40"/>
          </p15:clr>
        </p15:guide>
        <p15:guide id="9" orient="horz" pos="552">
          <p15:clr>
            <a:srgbClr val="FBAE40"/>
          </p15:clr>
        </p15:guide>
        <p15:guide id="10" pos="5352">
          <p15:clr>
            <a:srgbClr val="FBAE40"/>
          </p15:clr>
        </p15:guide>
        <p15:guide id="11" pos="3648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3">
  <p:cSld name="Titel 3">
    <p:bg>
      <p:bgPr>
        <a:solidFill>
          <a:schemeClr val="lt1"/>
        </a:solid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2"/>
          <p:cNvSpPr txBox="1">
            <a:spLocks noGrp="1"/>
          </p:cNvSpPr>
          <p:nvPr>
            <p:ph type="ctrTitle"/>
          </p:nvPr>
        </p:nvSpPr>
        <p:spPr>
          <a:xfrm>
            <a:off x="594360" y="411479"/>
            <a:ext cx="5486400" cy="3291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6000"/>
              <a:buFont typeface="Play"/>
              <a:buNone/>
              <a:defRPr sz="6000" b="1" i="0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2"/>
          <p:cNvSpPr txBox="1">
            <a:spLocks noGrp="1"/>
          </p:cNvSpPr>
          <p:nvPr>
            <p:ph type="body" idx="1"/>
          </p:nvPr>
        </p:nvSpPr>
        <p:spPr>
          <a:xfrm>
            <a:off x="594360" y="4549552"/>
            <a:ext cx="5486400" cy="1645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None/>
              <a:defRPr sz="2400" b="1" i="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2pPr>
            <a:lvl3pPr marL="1371600" lvl="2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3pPr>
            <a:lvl4pPr marL="1828800" lvl="3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4pPr>
            <a:lvl5pPr marL="2286000" lvl="4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41" name="Google Shape;41;p12"/>
          <p:cNvCxnSpPr/>
          <p:nvPr/>
        </p:nvCxnSpPr>
        <p:spPr>
          <a:xfrm>
            <a:off x="594360" y="3950208"/>
            <a:ext cx="2133600" cy="3992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2" name="Google Shape;42;p12"/>
          <p:cNvSpPr/>
          <p:nvPr/>
        </p:nvSpPr>
        <p:spPr>
          <a:xfrm>
            <a:off x="10879755" y="-1244903"/>
            <a:ext cx="2624490" cy="2489806"/>
          </a:xfrm>
          <a:prstGeom prst="pie">
            <a:avLst>
              <a:gd name="adj1" fmla="val 5413995"/>
              <a:gd name="adj2" fmla="val 10826281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p12"/>
          <p:cNvSpPr/>
          <p:nvPr/>
        </p:nvSpPr>
        <p:spPr>
          <a:xfrm>
            <a:off x="6210036" y="-1896488"/>
            <a:ext cx="3792975" cy="3792975"/>
          </a:xfrm>
          <a:prstGeom prst="pie">
            <a:avLst>
              <a:gd name="adj1" fmla="val 0"/>
              <a:gd name="adj2" fmla="val 10851802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p12"/>
          <p:cNvSpPr/>
          <p:nvPr/>
        </p:nvSpPr>
        <p:spPr>
          <a:xfrm rot="5400000">
            <a:off x="10295512" y="1532512"/>
            <a:ext cx="3792975" cy="3792975"/>
          </a:xfrm>
          <a:prstGeom prst="pie">
            <a:avLst>
              <a:gd name="adj1" fmla="val 0"/>
              <a:gd name="adj2" fmla="val 10837603"/>
            </a:avLst>
          </a:prstGeom>
          <a:solidFill>
            <a:srgbClr val="64B1B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2">
  <p:cSld name="Titel 2">
    <p:bg>
      <p:bgPr>
        <a:solidFill>
          <a:schemeClr val="lt1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3"/>
          <p:cNvSpPr txBox="1">
            <a:spLocks noGrp="1"/>
          </p:cNvSpPr>
          <p:nvPr>
            <p:ph type="ctrTitle"/>
          </p:nvPr>
        </p:nvSpPr>
        <p:spPr>
          <a:xfrm>
            <a:off x="6299835" y="430529"/>
            <a:ext cx="5486400" cy="3291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6000"/>
              <a:buFont typeface="Play"/>
              <a:buNone/>
              <a:defRPr sz="6000" b="1" i="0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3"/>
          <p:cNvSpPr txBox="1">
            <a:spLocks noGrp="1"/>
          </p:cNvSpPr>
          <p:nvPr>
            <p:ph type="body" idx="1"/>
          </p:nvPr>
        </p:nvSpPr>
        <p:spPr>
          <a:xfrm>
            <a:off x="6299835" y="4568602"/>
            <a:ext cx="5486400" cy="1645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None/>
              <a:defRPr sz="2400" b="1" i="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2pPr>
            <a:lvl3pPr marL="1371600" lvl="2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3pPr>
            <a:lvl4pPr marL="1828800" lvl="3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4pPr>
            <a:lvl5pPr marL="2286000" lvl="4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48" name="Google Shape;48;p13"/>
          <p:cNvCxnSpPr/>
          <p:nvPr/>
        </p:nvCxnSpPr>
        <p:spPr>
          <a:xfrm>
            <a:off x="6309360" y="3950208"/>
            <a:ext cx="2133600" cy="3992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9" name="Google Shape;49;p13"/>
          <p:cNvSpPr>
            <a:spLocks noGrp="1"/>
          </p:cNvSpPr>
          <p:nvPr>
            <p:ph type="pic" idx="2"/>
          </p:nvPr>
        </p:nvSpPr>
        <p:spPr>
          <a:xfrm>
            <a:off x="0" y="-11113"/>
            <a:ext cx="5628068" cy="6858000"/>
          </a:xfrm>
          <a:prstGeom prst="flowChartDelay">
            <a:avLst/>
          </a:prstGeom>
          <a:solidFill>
            <a:srgbClr val="87C3CD"/>
          </a:solidFill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">
  <p:cSld name="Titel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4"/>
          <p:cNvSpPr txBox="1">
            <a:spLocks noGrp="1"/>
          </p:cNvSpPr>
          <p:nvPr>
            <p:ph type="ctrTitle"/>
          </p:nvPr>
        </p:nvSpPr>
        <p:spPr>
          <a:xfrm>
            <a:off x="6309904" y="411479"/>
            <a:ext cx="5486400" cy="3291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6000"/>
              <a:buFont typeface="Play"/>
              <a:buNone/>
              <a:defRPr sz="6000" b="1" i="0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52" name="Google Shape;52;p14"/>
          <p:cNvCxnSpPr/>
          <p:nvPr/>
        </p:nvCxnSpPr>
        <p:spPr>
          <a:xfrm>
            <a:off x="6309360" y="3950208"/>
            <a:ext cx="2133600" cy="3992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3" name="Google Shape;53;p14"/>
          <p:cNvSpPr txBox="1">
            <a:spLocks noGrp="1"/>
          </p:cNvSpPr>
          <p:nvPr>
            <p:ph type="body" idx="1"/>
          </p:nvPr>
        </p:nvSpPr>
        <p:spPr>
          <a:xfrm>
            <a:off x="6309905" y="4549552"/>
            <a:ext cx="5486400" cy="1645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None/>
              <a:defRPr sz="2400" b="1" i="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2pPr>
            <a:lvl3pPr marL="1371600" lvl="2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3pPr>
            <a:lvl4pPr marL="1828800" lvl="3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4pPr>
            <a:lvl5pPr marL="2286000" lvl="4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4" name="Google Shape;54;p14"/>
          <p:cNvSpPr/>
          <p:nvPr/>
        </p:nvSpPr>
        <p:spPr>
          <a:xfrm rot="-5400000">
            <a:off x="-1994302" y="2784058"/>
            <a:ext cx="3988604" cy="4143593"/>
          </a:xfrm>
          <a:prstGeom prst="pie">
            <a:avLst>
              <a:gd name="adj1" fmla="val 0"/>
              <a:gd name="adj2" fmla="val 10795612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4"/>
          <p:cNvSpPr/>
          <p:nvPr/>
        </p:nvSpPr>
        <p:spPr>
          <a:xfrm rot="10800000">
            <a:off x="1657654" y="5606713"/>
            <a:ext cx="2376839" cy="2502573"/>
          </a:xfrm>
          <a:prstGeom prst="pie">
            <a:avLst>
              <a:gd name="adj1" fmla="val 0"/>
              <a:gd name="adj2" fmla="val 10851802"/>
            </a:avLst>
          </a:prstGeom>
          <a:solidFill>
            <a:srgbClr val="64B1B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14"/>
          <p:cNvSpPr/>
          <p:nvPr/>
        </p:nvSpPr>
        <p:spPr>
          <a:xfrm rot="-8153822">
            <a:off x="691437" y="2439793"/>
            <a:ext cx="1375053" cy="140689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zwei Inhalte 2">
  <p:cSld name="Titel und zwei Inhalte 2">
    <p:bg>
      <p:bgPr>
        <a:solidFill>
          <a:schemeClr val="lt1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5"/>
          <p:cNvSpPr txBox="1">
            <a:spLocks noGrp="1"/>
          </p:cNvSpPr>
          <p:nvPr>
            <p:ph type="title"/>
          </p:nvPr>
        </p:nvSpPr>
        <p:spPr>
          <a:xfrm>
            <a:off x="594360" y="278129"/>
            <a:ext cx="9778365" cy="14945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  <a:defRPr sz="4400" b="1" i="0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5"/>
          <p:cNvSpPr txBox="1">
            <a:spLocks noGrp="1"/>
          </p:cNvSpPr>
          <p:nvPr>
            <p:ph type="body" idx="1"/>
          </p:nvPr>
        </p:nvSpPr>
        <p:spPr>
          <a:xfrm>
            <a:off x="594360" y="2676525"/>
            <a:ext cx="4490827" cy="35974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None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3pPr>
            <a:lvl4pPr marL="1828800" lvl="3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15"/>
          <p:cNvSpPr txBox="1">
            <a:spLocks noGrp="1"/>
          </p:cNvSpPr>
          <p:nvPr>
            <p:ph type="body" idx="2"/>
          </p:nvPr>
        </p:nvSpPr>
        <p:spPr>
          <a:xfrm>
            <a:off x="5881898" y="2676525"/>
            <a:ext cx="4490827" cy="35974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None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3pPr>
            <a:lvl4pPr marL="1828800" lvl="3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1" name="Google Shape;61;p15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62" name="Google Shape;62;p15"/>
          <p:cNvSpPr txBox="1">
            <a:spLocks noGrp="1"/>
          </p:cNvSpPr>
          <p:nvPr>
            <p:ph type="dt" idx="10"/>
          </p:nvPr>
        </p:nvSpPr>
        <p:spPr>
          <a:xfrm>
            <a:off x="1133648" y="6332220"/>
            <a:ext cx="131318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63" name="Google Shape;63;p15"/>
          <p:cNvCxnSpPr/>
          <p:nvPr/>
        </p:nvCxnSpPr>
        <p:spPr>
          <a:xfrm>
            <a:off x="594360" y="2148840"/>
            <a:ext cx="2133600" cy="3992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4" name="Google Shape;64;p15"/>
          <p:cNvSpPr/>
          <p:nvPr/>
        </p:nvSpPr>
        <p:spPr>
          <a:xfrm>
            <a:off x="9879382" y="-1169095"/>
            <a:ext cx="2338190" cy="2338190"/>
          </a:xfrm>
          <a:prstGeom prst="pie">
            <a:avLst>
              <a:gd name="adj1" fmla="val 0"/>
              <a:gd name="adj2" fmla="val 10795612"/>
            </a:avLst>
          </a:prstGeom>
          <a:solidFill>
            <a:srgbClr val="AFD7D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5"/>
          <p:cNvSpPr/>
          <p:nvPr/>
        </p:nvSpPr>
        <p:spPr>
          <a:xfrm>
            <a:off x="8335968" y="-706089"/>
            <a:ext cx="1393345" cy="1412178"/>
          </a:xfrm>
          <a:prstGeom prst="pie">
            <a:avLst>
              <a:gd name="adj1" fmla="val 0"/>
              <a:gd name="adj2" fmla="val 10851802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5"/>
          <p:cNvSpPr/>
          <p:nvPr/>
        </p:nvSpPr>
        <p:spPr>
          <a:xfrm>
            <a:off x="9624160" y="313424"/>
            <a:ext cx="1157486" cy="115748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9" orient="horz" pos="552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 ">
  <p:cSld name="Titel und Inhalt ">
    <p:bg>
      <p:bgPr>
        <a:solidFill>
          <a:schemeClr val="lt1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>
            <a:spLocks noGrp="1"/>
          </p:cNvSpPr>
          <p:nvPr>
            <p:ph type="title"/>
          </p:nvPr>
        </p:nvSpPr>
        <p:spPr>
          <a:xfrm>
            <a:off x="6318885" y="3499667"/>
            <a:ext cx="4939666" cy="25428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  <a:defRPr sz="4400" b="1" i="0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69" name="Google Shape;69;p16"/>
          <p:cNvCxnSpPr/>
          <p:nvPr/>
        </p:nvCxnSpPr>
        <p:spPr>
          <a:xfrm>
            <a:off x="6347460" y="6313170"/>
            <a:ext cx="2133600" cy="3992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70" name="Google Shape;70;p16"/>
          <p:cNvSpPr txBox="1">
            <a:spLocks noGrp="1"/>
          </p:cNvSpPr>
          <p:nvPr>
            <p:ph type="body" idx="1"/>
          </p:nvPr>
        </p:nvSpPr>
        <p:spPr>
          <a:xfrm>
            <a:off x="603885" y="457201"/>
            <a:ext cx="5198269" cy="2305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74300" rIns="91425" bIns="45700" anchor="t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Play"/>
              <a:buAutoNum type="arabicPeriod"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Play"/>
              <a:buAutoNum type="alphaLcPeriod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Play"/>
              <a:buAutoNum type="arabicParenR"/>
              <a:defRPr sz="2000"/>
            </a:lvl3pPr>
            <a:lvl4pPr marL="1828800" lvl="3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Play"/>
              <a:buNone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Play"/>
              <a:buAutoNum type="arabicPeriod"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body" idx="2"/>
          </p:nvPr>
        </p:nvSpPr>
        <p:spPr>
          <a:xfrm>
            <a:off x="594360" y="2810595"/>
            <a:ext cx="5198269" cy="3319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None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3pPr>
            <a:lvl4pPr marL="1828800" lvl="3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2" name="Google Shape;72;p16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dt" idx="10"/>
          </p:nvPr>
        </p:nvSpPr>
        <p:spPr>
          <a:xfrm>
            <a:off x="1133648" y="6332220"/>
            <a:ext cx="131318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6"/>
          <p:cNvSpPr/>
          <p:nvPr/>
        </p:nvSpPr>
        <p:spPr>
          <a:xfrm>
            <a:off x="8601559" y="-1416132"/>
            <a:ext cx="2848220" cy="2848220"/>
          </a:xfrm>
          <a:prstGeom prst="pie">
            <a:avLst>
              <a:gd name="adj1" fmla="val 0"/>
              <a:gd name="adj2" fmla="val 10795612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16"/>
          <p:cNvSpPr/>
          <p:nvPr/>
        </p:nvSpPr>
        <p:spPr>
          <a:xfrm>
            <a:off x="6179401" y="-908076"/>
            <a:ext cx="1807674" cy="1832107"/>
          </a:xfrm>
          <a:prstGeom prst="pie">
            <a:avLst>
              <a:gd name="adj1" fmla="val 0"/>
              <a:gd name="adj2" fmla="val 10851802"/>
            </a:avLst>
          </a:prstGeom>
          <a:solidFill>
            <a:srgbClr val="64B1B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6"/>
          <p:cNvSpPr/>
          <p:nvPr/>
        </p:nvSpPr>
        <p:spPr>
          <a:xfrm>
            <a:off x="7827282" y="1627027"/>
            <a:ext cx="1307555" cy="1307555"/>
          </a:xfrm>
          <a:prstGeom prst="ellipse">
            <a:avLst/>
          </a:prstGeom>
          <a:solidFill>
            <a:srgbClr val="CBE27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9" orient="horz" pos="55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inhalt und Bild">
  <p:cSld name="Titelinhalt und Bild">
    <p:bg>
      <p:bgPr>
        <a:solidFill>
          <a:schemeClr val="lt1"/>
        </a:solid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>
            <a:spLocks noGrp="1"/>
          </p:cNvSpPr>
          <p:nvPr>
            <p:ph type="title"/>
          </p:nvPr>
        </p:nvSpPr>
        <p:spPr>
          <a:xfrm>
            <a:off x="575310" y="278129"/>
            <a:ext cx="5063490" cy="2354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  <a:defRPr sz="4400" b="1" i="0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body" idx="1"/>
          </p:nvPr>
        </p:nvSpPr>
        <p:spPr>
          <a:xfrm>
            <a:off x="594360" y="3279579"/>
            <a:ext cx="5044440" cy="2994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None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3pPr>
            <a:lvl4pPr marL="1828800" lvl="3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80" name="Google Shape;80;p17"/>
          <p:cNvCxnSpPr/>
          <p:nvPr/>
        </p:nvCxnSpPr>
        <p:spPr>
          <a:xfrm>
            <a:off x="594360" y="2997459"/>
            <a:ext cx="2133600" cy="3992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81" name="Google Shape;81;p17"/>
          <p:cNvSpPr>
            <a:spLocks noGrp="1"/>
          </p:cNvSpPr>
          <p:nvPr>
            <p:ph type="pic" idx="2"/>
          </p:nvPr>
        </p:nvSpPr>
        <p:spPr>
          <a:xfrm flipH="1">
            <a:off x="6733505" y="0"/>
            <a:ext cx="5458495" cy="6858000"/>
          </a:xfrm>
          <a:prstGeom prst="flowChartDelay">
            <a:avLst/>
          </a:prstGeom>
          <a:solidFill>
            <a:srgbClr val="87C3CD"/>
          </a:solidFill>
          <a:ln>
            <a:noFill/>
          </a:ln>
        </p:spPr>
      </p:sp>
      <p:sp>
        <p:nvSpPr>
          <p:cNvPr id="82" name="Google Shape;82;p17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83" name="Google Shape;83;p17"/>
          <p:cNvSpPr txBox="1">
            <a:spLocks noGrp="1"/>
          </p:cNvSpPr>
          <p:nvPr>
            <p:ph type="dt" idx="10"/>
          </p:nvPr>
        </p:nvSpPr>
        <p:spPr>
          <a:xfrm>
            <a:off x="1133648" y="6332220"/>
            <a:ext cx="131318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9" orient="horz" pos="55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8"/>
          <p:cNvSpPr txBox="1">
            <a:spLocks noGrp="1"/>
          </p:cNvSpPr>
          <p:nvPr>
            <p:ph type="body" idx="1"/>
          </p:nvPr>
        </p:nvSpPr>
        <p:spPr>
          <a:xfrm>
            <a:off x="594360" y="1825625"/>
            <a:ext cx="1100328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8"/>
          <p:cNvSpPr txBox="1">
            <a:spLocks noGrp="1"/>
          </p:cNvSpPr>
          <p:nvPr>
            <p:ph type="title"/>
          </p:nvPr>
        </p:nvSpPr>
        <p:spPr>
          <a:xfrm>
            <a:off x="594360" y="365125"/>
            <a:ext cx="1100328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  <a:defRPr sz="4400" b="1" i="0" u="none" strike="noStrike" cap="none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8"/>
          <p:cNvSpPr txBox="1">
            <a:spLocks noGrp="1"/>
          </p:cNvSpPr>
          <p:nvPr>
            <p:ph type="dt" idx="10"/>
          </p:nvPr>
        </p:nvSpPr>
        <p:spPr>
          <a:xfrm>
            <a:off x="1133648" y="6332220"/>
            <a:ext cx="131318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8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pic>
        <p:nvPicPr>
          <p:cNvPr id="14" name="Google Shape;14;p8" descr="Logo ProCure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10419633" y="5890912"/>
            <a:ext cx="1307555" cy="71385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40">
          <p15:clr>
            <a:srgbClr val="547EBF"/>
          </p15:clr>
        </p15:guide>
        <p15:guide id="4" orient="horz" pos="240">
          <p15:clr>
            <a:srgbClr val="547EBF"/>
          </p15:clr>
        </p15:guide>
        <p15:guide id="5" pos="7440">
          <p15:clr>
            <a:srgbClr val="547EBF"/>
          </p15:clr>
        </p15:guide>
        <p15:guide id="6" orient="horz" pos="4080">
          <p15:clr>
            <a:srgbClr val="547EBF"/>
          </p15:clr>
        </p15:guide>
        <p15:guide id="7" pos="600">
          <p15:clr>
            <a:srgbClr val="547EBF"/>
          </p15:clr>
        </p15:guide>
        <p15:guide id="8" pos="3720">
          <p15:clr>
            <a:srgbClr val="547EBF"/>
          </p15:clr>
        </p15:guide>
        <p15:guide id="9" pos="2112">
          <p15:clr>
            <a:srgbClr val="547EBF"/>
          </p15:clr>
        </p15:guide>
        <p15:guide id="10" pos="1848">
          <p15:clr>
            <a:srgbClr val="547EBF"/>
          </p15:clr>
        </p15:guide>
        <p15:guide id="11" pos="5568">
          <p15:clr>
            <a:srgbClr val="547EBF"/>
          </p15:clr>
        </p15:guide>
        <p15:guide id="12" pos="5832">
          <p15:clr>
            <a:srgbClr val="547EBF"/>
          </p15:clr>
        </p15:guide>
        <p15:guide id="13" pos="4968">
          <p15:clr>
            <a:srgbClr val="9FCC3B"/>
          </p15:clr>
        </p15:guide>
        <p15:guide id="14" pos="5208">
          <p15:clr>
            <a:srgbClr val="9FCC3B"/>
          </p15:clr>
        </p15:guide>
        <p15:guide id="15" pos="2712">
          <p15:clr>
            <a:srgbClr val="9FCC3B"/>
          </p15:clr>
        </p15:guide>
        <p15:guide id="16" pos="2472">
          <p15:clr>
            <a:srgbClr val="9FCC3B"/>
          </p15:clr>
        </p15:guide>
        <p15:guide id="17" pos="39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Google Shape;116;p1" descr="Ein Bild, das Text, Schrift, Screenshot, Grafiken enthält.&#10;&#10;Automatisch generierte Beschreibu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37131" y="4836746"/>
            <a:ext cx="5273749" cy="1904297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1"/>
          <p:cNvSpPr txBox="1"/>
          <p:nvPr/>
        </p:nvSpPr>
        <p:spPr>
          <a:xfrm>
            <a:off x="6309904" y="4085366"/>
            <a:ext cx="274519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Datum</a:t>
            </a:r>
            <a:endParaRPr sz="1400" b="0" i="0" u="none" strike="noStrike" cap="none" dirty="0">
              <a:solidFill>
                <a:srgbClr val="3F3F3F"/>
              </a:solidFill>
              <a:latin typeface="Aptos" panose="020B0004020202020204" pitchFamily="34" charset="0"/>
              <a:sym typeface="Arial"/>
            </a:endParaRPr>
          </a:p>
        </p:txBody>
      </p:sp>
      <p:sp>
        <p:nvSpPr>
          <p:cNvPr id="118" name="Google Shape;118;p1"/>
          <p:cNvSpPr txBox="1"/>
          <p:nvPr/>
        </p:nvSpPr>
        <p:spPr>
          <a:xfrm>
            <a:off x="6309900" y="2145828"/>
            <a:ext cx="5882100" cy="1791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lnSpc>
                <a:spcPct val="115000"/>
              </a:lnSpc>
              <a:buSzPts val="6000"/>
            </a:pPr>
            <a:r>
              <a:rPr lang="de-DE" sz="3200" dirty="0">
                <a:solidFill>
                  <a:srgbClr val="3F3F3F"/>
                </a:solidFill>
                <a:latin typeface="Aptos Serif" panose="02020604070405020304" pitchFamily="18" charset="0"/>
                <a:cs typeface="Aptos Serif" panose="02020604070405020304" pitchFamily="18" charset="0"/>
              </a:rPr>
              <a:t>Warum sie so wichtig ist:</a:t>
            </a:r>
            <a:endParaRPr lang="de-DE" sz="3200" b="1" dirty="0">
              <a:solidFill>
                <a:srgbClr val="3F3F3F"/>
              </a:solidFill>
              <a:latin typeface="Aptos Serif" panose="02020604070405020304" pitchFamily="18" charset="0"/>
              <a:cs typeface="Aptos Serif" panose="02020604070405020304" pitchFamily="18" charset="0"/>
            </a:endParaRPr>
          </a:p>
          <a:p>
            <a:pPr lvl="0">
              <a:lnSpc>
                <a:spcPct val="115000"/>
              </a:lnSpc>
              <a:buClr>
                <a:srgbClr val="3F3F3F"/>
              </a:buClr>
              <a:buSzPts val="6000"/>
            </a:pPr>
            <a:r>
              <a:rPr lang="de-DE" sz="3200" b="1" dirty="0">
                <a:solidFill>
                  <a:srgbClr val="3F3F3F"/>
                </a:solidFill>
                <a:latin typeface="Aptos Serif" panose="02020604070405020304" pitchFamily="18" charset="0"/>
                <a:cs typeface="Aptos Serif" panose="02020604070405020304" pitchFamily="18" charset="0"/>
              </a:rPr>
              <a:t>Nachhaltige Beschaffung in kleinen Gemeinden </a:t>
            </a:r>
            <a:endParaRPr sz="3200" b="1" i="0" u="none" strike="noStrike" cap="none" dirty="0">
              <a:solidFill>
                <a:srgbClr val="3F3F3F"/>
              </a:solidFill>
              <a:latin typeface="Aptos Serif" panose="02020604070405020304" pitchFamily="18" charset="0"/>
              <a:cs typeface="Aptos Serif" panose="02020604070405020304" pitchFamily="18" charset="0"/>
              <a:sym typeface="Arial"/>
            </a:endParaRPr>
          </a:p>
        </p:txBody>
      </p:sp>
      <p:pic>
        <p:nvPicPr>
          <p:cNvPr id="119" name="Google Shape;119;p1" descr="Ein Bild, das Screenshot, Grafiken, Schrift, Grafikdesign enthält.&#10;&#10;Automatisch generierte Beschreibu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686857" y="2224159"/>
            <a:ext cx="3409143" cy="1861207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"/>
          <p:cNvSpPr txBox="1"/>
          <p:nvPr/>
        </p:nvSpPr>
        <p:spPr>
          <a:xfrm>
            <a:off x="6309904" y="1462467"/>
            <a:ext cx="4891496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Train </a:t>
            </a:r>
            <a:r>
              <a:rPr lang="de-DE" sz="1800" b="0" i="0" u="none" strike="noStrike" cap="none" dirty="0" err="1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the</a:t>
            </a:r>
            <a:r>
              <a:rPr lang="de-DE" sz="1800" b="0" i="0" u="none" strike="noStrike" cap="non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 Trainer: </a:t>
            </a:r>
            <a:endParaRPr sz="1400" b="0" i="0" u="none" strike="noStrike" cap="none" dirty="0">
              <a:solidFill>
                <a:srgbClr val="000000"/>
              </a:solidFill>
              <a:latin typeface="Aptos" panose="020B000402020202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b="0" i="0" u="none" strike="noStrike" cap="non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Nachhaltige Beschaffung in Kommunen </a:t>
            </a:r>
            <a:endParaRPr sz="1800" b="0" i="0" u="none" strike="noStrike" cap="none" dirty="0">
              <a:solidFill>
                <a:srgbClr val="3F3F3F"/>
              </a:solidFill>
              <a:latin typeface="Aptos" panose="020B0004020202020204" pitchFamily="34" charset="0"/>
              <a:sym typeface="Arial"/>
            </a:endParaRPr>
          </a:p>
        </p:txBody>
      </p:sp>
      <p:pic>
        <p:nvPicPr>
          <p:cNvPr id="3" name="Grafik 2" descr="Ein Bild, das Text, Screenshot, Schrift enthält.&#10;&#10;KI-generierte Inhalte können fehlerhaft sein.">
            <a:extLst>
              <a:ext uri="{FF2B5EF4-FFF2-40B4-BE49-F238E27FC236}">
                <a16:creationId xmlns:a16="http://schemas.microsoft.com/office/drawing/2014/main" id="{F25F6492-FEBB-3B1B-71C2-28018DA564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383033"/>
            <a:ext cx="3687417" cy="147496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"/>
          <p:cNvSpPr/>
          <p:nvPr/>
        </p:nvSpPr>
        <p:spPr>
          <a:xfrm>
            <a:off x="147117" y="231275"/>
            <a:ext cx="2911393" cy="2077144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chemeClr val="lt2"/>
          </a:solidFill>
          <a:ln w="12700" cap="flat" cmpd="sng">
            <a:solidFill>
              <a:srgbClr val="0043B5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1" i="0" u="none" strike="noStrike" cap="none" dirty="0">
              <a:solidFill>
                <a:srgbClr val="F0F8FC"/>
              </a:solidFill>
              <a:latin typeface="Aptos" panose="020B0004020202020204" pitchFamily="34" charset="0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-DE" sz="2000" b="1" i="0" u="none" strike="noStrike" cap="none" dirty="0">
                <a:solidFill>
                  <a:srgbClr val="F0F8FC"/>
                </a:solidFill>
                <a:latin typeface="Aptos" panose="020B0004020202020204" pitchFamily="34" charset="0"/>
                <a:sym typeface="Arial"/>
              </a:rPr>
              <a:t>Öffentliche Ausgaben als Hebel für Veränderungen</a:t>
            </a:r>
            <a:endParaRPr sz="2000" b="1" i="0" u="none" strike="noStrike" cap="none" dirty="0">
              <a:solidFill>
                <a:srgbClr val="000000"/>
              </a:solidFill>
              <a:latin typeface="Aptos" panose="020B0004020202020204" pitchFamily="34" charset="0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1" i="0" u="none" strike="noStrike" cap="none" dirty="0">
              <a:solidFill>
                <a:srgbClr val="F0F8FC"/>
              </a:solidFill>
              <a:latin typeface="Aptos" panose="020B0004020202020204" pitchFamily="34" charset="0"/>
              <a:sym typeface="Arial"/>
            </a:endParaRPr>
          </a:p>
        </p:txBody>
      </p:sp>
      <p:sp>
        <p:nvSpPr>
          <p:cNvPr id="128" name="Google Shape;128;p2"/>
          <p:cNvSpPr txBox="1"/>
          <p:nvPr/>
        </p:nvSpPr>
        <p:spPr>
          <a:xfrm>
            <a:off x="2946400" y="2192902"/>
            <a:ext cx="7112000" cy="163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 b="0" i="0" u="none" strike="noStrike" cap="none" dirty="0">
                <a:solidFill>
                  <a:srgbClr val="000000"/>
                </a:solidFill>
                <a:latin typeface="Aptos" panose="020B0004020202020204" pitchFamily="34" charset="0"/>
                <a:sym typeface="Arial"/>
              </a:rPr>
              <a:t>Für kleine Gemeinden ist nachhaltige Beschaffung keine Einschränkung, sondern ein </a:t>
            </a:r>
            <a:r>
              <a:rPr lang="de-DE" sz="2000" b="1" i="0" u="none" strike="noStrike" cap="none" dirty="0">
                <a:solidFill>
                  <a:srgbClr val="000000"/>
                </a:solidFill>
                <a:latin typeface="Aptos" panose="020B0004020202020204" pitchFamily="34" charset="0"/>
                <a:sym typeface="Arial"/>
              </a:rPr>
              <a:t>integraler Hebel für die lokale Entwicklung</a:t>
            </a:r>
            <a:r>
              <a:rPr lang="de-DE" sz="2000" b="0" i="0" u="none" strike="noStrike" cap="none" dirty="0">
                <a:solidFill>
                  <a:srgbClr val="000000"/>
                </a:solidFill>
                <a:latin typeface="Aptos" panose="020B0004020202020204" pitchFamily="34" charset="0"/>
                <a:sym typeface="Arial"/>
              </a:rPr>
              <a:t>. </a:t>
            </a:r>
            <a:endParaRPr sz="2000" dirty="0">
              <a:latin typeface="Aptos" panose="020B0004020202020204" pitchFamily="34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 dirty="0">
              <a:solidFill>
                <a:srgbClr val="000000"/>
              </a:solidFill>
              <a:latin typeface="Aptos" panose="020B000402020202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 b="0" i="0" u="none" strike="noStrike" cap="none" dirty="0">
                <a:solidFill>
                  <a:srgbClr val="000000"/>
                </a:solidFill>
                <a:latin typeface="Aptos" panose="020B0004020202020204" pitchFamily="34" charset="0"/>
                <a:sym typeface="Arial"/>
              </a:rPr>
              <a:t>Sie verbindet drei strategische Dimensionen miteinander:</a:t>
            </a:r>
            <a:endParaRPr sz="2000" dirty="0">
              <a:latin typeface="Aptos" panose="020B0004020202020204" pitchFamily="34" charset="0"/>
            </a:endParaRPr>
          </a:p>
        </p:txBody>
      </p:sp>
      <p:grpSp>
        <p:nvGrpSpPr>
          <p:cNvPr id="129" name="Google Shape;129;p2"/>
          <p:cNvGrpSpPr/>
          <p:nvPr/>
        </p:nvGrpSpPr>
        <p:grpSpPr>
          <a:xfrm>
            <a:off x="2140794" y="4179959"/>
            <a:ext cx="8171667" cy="1290263"/>
            <a:chOff x="7194" y="1616980"/>
            <a:chExt cx="8171667" cy="1290263"/>
          </a:xfrm>
        </p:grpSpPr>
        <p:sp>
          <p:nvSpPr>
            <p:cNvPr id="130" name="Google Shape;130;p2"/>
            <p:cNvSpPr/>
            <p:nvPr/>
          </p:nvSpPr>
          <p:spPr>
            <a:xfrm>
              <a:off x="7194" y="1616980"/>
              <a:ext cx="2150438" cy="1290263"/>
            </a:xfrm>
            <a:prstGeom prst="roundRect">
              <a:avLst>
                <a:gd name="adj" fmla="val 10000"/>
              </a:avLst>
            </a:prstGeom>
            <a:solidFill>
              <a:srgbClr val="FFC000"/>
            </a:solidFill>
            <a:ln>
              <a:headEnd type="none" w="sm" len="sm"/>
              <a:tailEnd type="none" w="sm" len="sm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ptos" panose="020B0004020202020204" pitchFamily="34" charset="0"/>
              </a:endParaRPr>
            </a:p>
          </p:txBody>
        </p:sp>
        <p:sp>
          <p:nvSpPr>
            <p:cNvPr id="131" name="Google Shape;131;p2"/>
            <p:cNvSpPr txBox="1"/>
            <p:nvPr/>
          </p:nvSpPr>
          <p:spPr>
            <a:xfrm>
              <a:off x="44985" y="1654771"/>
              <a:ext cx="2074856" cy="121468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de-DE" sz="1800" b="1" i="0" u="none" strike="noStrike" cap="none">
                  <a:solidFill>
                    <a:schemeClr val="lt1"/>
                  </a:solidFill>
                  <a:latin typeface="Aptos" panose="020B0004020202020204" pitchFamily="34" charset="0"/>
                  <a:sym typeface="Arial"/>
                </a:rPr>
                <a:t>Umweltfreundlich</a:t>
              </a:r>
              <a:endParaRPr sz="1800" b="1" i="0" u="none" strike="noStrike" cap="none">
                <a:solidFill>
                  <a:schemeClr val="lt1"/>
                </a:solidFill>
                <a:latin typeface="Aptos" panose="020B0004020202020204" pitchFamily="34" charset="0"/>
                <a:sym typeface="Arial"/>
              </a:endParaRPr>
            </a:p>
          </p:txBody>
        </p:sp>
        <p:sp>
          <p:nvSpPr>
            <p:cNvPr id="132" name="Google Shape;132;p2"/>
            <p:cNvSpPr/>
            <p:nvPr/>
          </p:nvSpPr>
          <p:spPr>
            <a:xfrm>
              <a:off x="2372677" y="1995457"/>
              <a:ext cx="455893" cy="533308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FAB506"/>
            </a:solidFill>
            <a:ln>
              <a:noFill/>
            </a:ln>
            <a:effectLst>
              <a:outerShdw blurRad="40000" dist="20000" dir="5400000" rotWithShape="0">
                <a:srgbClr val="000000">
                  <a:alpha val="38039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ptos" panose="020B0004020202020204" pitchFamily="34" charset="0"/>
              </a:endParaRPr>
            </a:p>
          </p:txBody>
        </p:sp>
        <p:sp>
          <p:nvSpPr>
            <p:cNvPr id="133" name="Google Shape;133;p2"/>
            <p:cNvSpPr txBox="1"/>
            <p:nvPr/>
          </p:nvSpPr>
          <p:spPr>
            <a:xfrm>
              <a:off x="2372677" y="2102119"/>
              <a:ext cx="319125" cy="31998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ptos" panose="020B0004020202020204" pitchFamily="34" charset="0"/>
                <a:sym typeface="Arial"/>
              </a:endParaRPr>
            </a:p>
          </p:txBody>
        </p:sp>
        <p:sp>
          <p:nvSpPr>
            <p:cNvPr id="134" name="Google Shape;134;p2"/>
            <p:cNvSpPr/>
            <p:nvPr/>
          </p:nvSpPr>
          <p:spPr>
            <a:xfrm>
              <a:off x="3017809" y="1616980"/>
              <a:ext cx="2150438" cy="1290263"/>
            </a:xfrm>
            <a:prstGeom prst="roundRect">
              <a:avLst>
                <a:gd name="adj" fmla="val 10000"/>
              </a:avLst>
            </a:prstGeom>
            <a:solidFill>
              <a:srgbClr val="5FB135"/>
            </a:solidFill>
            <a:ln w="38100" cap="flat" cmpd="sng">
              <a:solidFill>
                <a:srgbClr val="5FB135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8039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ptos" panose="020B0004020202020204" pitchFamily="34" charset="0"/>
              </a:endParaRPr>
            </a:p>
          </p:txBody>
        </p:sp>
        <p:sp>
          <p:nvSpPr>
            <p:cNvPr id="135" name="Google Shape;135;p2"/>
            <p:cNvSpPr txBox="1"/>
            <p:nvPr/>
          </p:nvSpPr>
          <p:spPr>
            <a:xfrm>
              <a:off x="3055600" y="1654771"/>
              <a:ext cx="2074856" cy="1214681"/>
            </a:xfrm>
            <a:prstGeom prst="rect">
              <a:avLst/>
            </a:prstGeom>
            <a:solidFill>
              <a:srgbClr val="5FB135"/>
            </a:solidFill>
            <a:ln>
              <a:noFill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de-DE" sz="1800" b="1" i="0" u="none" strike="noStrike" cap="none">
                  <a:solidFill>
                    <a:schemeClr val="lt1"/>
                  </a:solidFill>
                  <a:latin typeface="Aptos" panose="020B0004020202020204" pitchFamily="34" charset="0"/>
                  <a:sym typeface="Arial"/>
                </a:rPr>
                <a:t>Wirtschaftlich</a:t>
              </a:r>
              <a:endParaRPr sz="1800" b="1" i="0" u="none" strike="noStrike" cap="none">
                <a:solidFill>
                  <a:schemeClr val="lt1"/>
                </a:solidFill>
                <a:latin typeface="Aptos" panose="020B0004020202020204" pitchFamily="34" charset="0"/>
                <a:sym typeface="Arial"/>
              </a:endParaRPr>
            </a:p>
          </p:txBody>
        </p:sp>
        <p:sp>
          <p:nvSpPr>
            <p:cNvPr id="136" name="Google Shape;136;p2"/>
            <p:cNvSpPr/>
            <p:nvPr/>
          </p:nvSpPr>
          <p:spPr>
            <a:xfrm>
              <a:off x="5383291" y="1995457"/>
              <a:ext cx="455893" cy="533308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65B1BE"/>
            </a:solidFill>
            <a:ln>
              <a:noFill/>
            </a:ln>
            <a:effectLst>
              <a:outerShdw blurRad="40000" dist="20000" dir="5400000" rotWithShape="0">
                <a:srgbClr val="000000">
                  <a:alpha val="38039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ptos" panose="020B0004020202020204" pitchFamily="34" charset="0"/>
              </a:endParaRPr>
            </a:p>
          </p:txBody>
        </p:sp>
        <p:sp>
          <p:nvSpPr>
            <p:cNvPr id="137" name="Google Shape;137;p2"/>
            <p:cNvSpPr txBox="1"/>
            <p:nvPr/>
          </p:nvSpPr>
          <p:spPr>
            <a:xfrm>
              <a:off x="5383291" y="2102119"/>
              <a:ext cx="319125" cy="319984"/>
            </a:xfrm>
            <a:prstGeom prst="rect">
              <a:avLst/>
            </a:prstGeom>
            <a:solidFill>
              <a:srgbClr val="65B1BE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ptos" panose="020B0004020202020204" pitchFamily="34" charset="0"/>
                <a:sym typeface="Arial"/>
              </a:endParaRPr>
            </a:p>
          </p:txBody>
        </p:sp>
        <p:sp>
          <p:nvSpPr>
            <p:cNvPr id="138" name="Google Shape;138;p2"/>
            <p:cNvSpPr/>
            <p:nvPr/>
          </p:nvSpPr>
          <p:spPr>
            <a:xfrm>
              <a:off x="6028423" y="1616980"/>
              <a:ext cx="2150438" cy="1290263"/>
            </a:xfrm>
            <a:prstGeom prst="roundRect">
              <a:avLst>
                <a:gd name="adj" fmla="val 10000"/>
              </a:avLst>
            </a:prstGeom>
            <a:solidFill>
              <a:srgbClr val="65B1BE"/>
            </a:solidFill>
            <a:ln>
              <a:solidFill>
                <a:srgbClr val="65B1BE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ptos" panose="020B0004020202020204" pitchFamily="34" charset="0"/>
              </a:endParaRPr>
            </a:p>
          </p:txBody>
        </p:sp>
        <p:sp>
          <p:nvSpPr>
            <p:cNvPr id="139" name="Google Shape;139;p2"/>
            <p:cNvSpPr txBox="1"/>
            <p:nvPr/>
          </p:nvSpPr>
          <p:spPr>
            <a:xfrm>
              <a:off x="6066214" y="1654771"/>
              <a:ext cx="2074856" cy="1214681"/>
            </a:xfrm>
            <a:prstGeom prst="rect">
              <a:avLst/>
            </a:prstGeom>
            <a:solidFill>
              <a:srgbClr val="65B1BE"/>
            </a:solidFill>
            <a:ln>
              <a:noFill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de-DE" sz="1800" b="1" i="0" u="none" strike="noStrike" cap="none">
                  <a:solidFill>
                    <a:schemeClr val="lt1"/>
                  </a:solidFill>
                  <a:latin typeface="Aptos" panose="020B0004020202020204" pitchFamily="34" charset="0"/>
                  <a:sym typeface="Arial"/>
                </a:rPr>
                <a:t>Governance</a:t>
              </a:r>
              <a:endParaRPr>
                <a:latin typeface="Aptos" panose="020B00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2"/>
          <p:cNvSpPr txBox="1">
            <a:spLocks noGrp="1"/>
          </p:cNvSpPr>
          <p:nvPr>
            <p:ph type="title"/>
          </p:nvPr>
        </p:nvSpPr>
        <p:spPr>
          <a:xfrm>
            <a:off x="594360" y="189572"/>
            <a:ext cx="6787747" cy="1593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</a:pPr>
            <a:r>
              <a:rPr lang="de-DE" dirty="0"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Beispiel Wirtschaft:</a:t>
            </a:r>
            <a:endParaRPr dirty="0">
              <a:latin typeface="Aptos Serif" panose="02020604070405020304" pitchFamily="18" charset="0"/>
              <a:cs typeface="Aptos Serif" panose="02020604070405020304" pitchFamily="18" charset="0"/>
            </a:endParaRPr>
          </a:p>
        </p:txBody>
      </p:sp>
      <p:sp>
        <p:nvSpPr>
          <p:cNvPr id="145" name="Google Shape;145;p22"/>
          <p:cNvSpPr txBox="1">
            <a:spLocks noGrp="1"/>
          </p:cNvSpPr>
          <p:nvPr>
            <p:ph type="body" idx="1"/>
          </p:nvPr>
        </p:nvSpPr>
        <p:spPr>
          <a:xfrm>
            <a:off x="2586445" y="1828387"/>
            <a:ext cx="7847512" cy="4373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None/>
            </a:pPr>
            <a:r>
              <a:rPr lang="de-DE" b="0" dirty="0">
                <a:latin typeface="Aptos" panose="020B0004020202020204" pitchFamily="34" charset="0"/>
                <a:sym typeface="Arial"/>
              </a:rPr>
              <a:t>In kleinen Gemeinden, in denen Maßnahmen nur einen geringen wirtschaftlichen Umfang haben, sind die Auswirkungen vielseitig:</a:t>
            </a:r>
            <a:endParaRPr dirty="0">
              <a:latin typeface="Aptos" panose="020B0004020202020204" pitchFamily="34" charset="0"/>
            </a:endParaRPr>
          </a:p>
          <a:p>
            <a:pPr marL="457200" lvl="0" indent="-22860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None/>
            </a:pPr>
            <a:r>
              <a:rPr lang="de-DE" dirty="0">
                <a:latin typeface="Aptos" panose="020B0004020202020204" pitchFamily="34" charset="0"/>
                <a:sym typeface="Arial"/>
              </a:rPr>
              <a:t>Eine kommunale Ausschreibung im Wert von 100.000 Euro zur Umrüstung der öffentlichen Beleuchtung auf LEDs </a:t>
            </a:r>
            <a:r>
              <a:rPr lang="de-DE" dirty="0">
                <a:latin typeface="Aptos" panose="020B0004020202020204" pitchFamily="34" charset="0"/>
              </a:rPr>
              <a:t>inkl.</a:t>
            </a:r>
            <a:r>
              <a:rPr lang="de-DE" dirty="0">
                <a:latin typeface="Aptos" panose="020B0004020202020204" pitchFamily="34" charset="0"/>
                <a:sym typeface="Arial"/>
              </a:rPr>
              <a:t> intelligenter Sensoren kann den Energieverbrauch um 60 % senken und lokale </a:t>
            </a:r>
            <a:r>
              <a:rPr lang="de-DE" dirty="0">
                <a:latin typeface="Aptos" panose="020B0004020202020204" pitchFamily="34" charset="0"/>
              </a:rPr>
              <a:t>Anbieter</a:t>
            </a:r>
            <a:r>
              <a:rPr lang="de-DE" dirty="0">
                <a:latin typeface="Aptos" panose="020B0004020202020204" pitchFamily="34" charset="0"/>
                <a:sym typeface="Arial"/>
              </a:rPr>
              <a:t> dazu anregen, sich auf grüne Technologien zu spezialisieren.</a:t>
            </a:r>
            <a:endParaRPr dirty="0">
              <a:latin typeface="Aptos" panose="020B0004020202020204" pitchFamily="34" charset="0"/>
            </a:endParaRPr>
          </a:p>
          <a:p>
            <a:pPr marL="457200" lvl="0" indent="-228600" algn="l" rtl="0">
              <a:lnSpc>
                <a:spcPct val="80000"/>
              </a:lnSpc>
              <a:spcBef>
                <a:spcPts val="22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None/>
            </a:pPr>
            <a:endParaRPr dirty="0">
              <a:latin typeface="Aptos" panose="020B0004020202020204" pitchFamily="34" charset="0"/>
              <a:sym typeface="Arial"/>
            </a:endParaRPr>
          </a:p>
        </p:txBody>
      </p:sp>
      <p:pic>
        <p:nvPicPr>
          <p:cNvPr id="146" name="Google Shape;146;p22" descr="Luci accese con riempimento a tinta unita"/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993395" y="3722874"/>
            <a:ext cx="1165861" cy="11658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3"/>
          <p:cNvSpPr txBox="1">
            <a:spLocks noGrp="1"/>
          </p:cNvSpPr>
          <p:nvPr>
            <p:ph type="title"/>
          </p:nvPr>
        </p:nvSpPr>
        <p:spPr>
          <a:xfrm>
            <a:off x="603188" y="189572"/>
            <a:ext cx="6787747" cy="1593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</a:pPr>
            <a:r>
              <a:rPr lang="de-DE" dirty="0"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Beispiel Umwelt</a:t>
            </a:r>
            <a:endParaRPr dirty="0">
              <a:latin typeface="Aptos Serif" panose="02020604070405020304" pitchFamily="18" charset="0"/>
              <a:ea typeface="Arial"/>
              <a:cs typeface="Aptos Serif" panose="02020604070405020304" pitchFamily="18" charset="0"/>
              <a:sym typeface="Arial"/>
            </a:endParaRPr>
          </a:p>
        </p:txBody>
      </p:sp>
      <p:sp>
        <p:nvSpPr>
          <p:cNvPr id="153" name="Google Shape;153;p23"/>
          <p:cNvSpPr txBox="1">
            <a:spLocks noGrp="1"/>
          </p:cNvSpPr>
          <p:nvPr>
            <p:ph type="body" idx="1"/>
          </p:nvPr>
        </p:nvSpPr>
        <p:spPr>
          <a:xfrm>
            <a:off x="2391700" y="2006222"/>
            <a:ext cx="8346735" cy="4191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None/>
            </a:pPr>
            <a:r>
              <a:rPr lang="de-DE" b="0" dirty="0">
                <a:latin typeface="Aptos" panose="020B0004020202020204" pitchFamily="34" charset="0"/>
                <a:sym typeface="Arial"/>
              </a:rPr>
              <a:t>Die Einführung einer „grünen“ Beschaffung für die städtische Grünflächenpflege – mit elektrischen Maschinen, Kompostierung vor Ort und </a:t>
            </a:r>
            <a:r>
              <a:rPr lang="de-DE" b="0" dirty="0">
                <a:latin typeface="Aptos" panose="020B0004020202020204" pitchFamily="34" charset="0"/>
              </a:rPr>
              <a:t>Nutzung von Regenwas</a:t>
            </a:r>
            <a:r>
              <a:rPr lang="de-DE" b="0" dirty="0">
                <a:latin typeface="Aptos" panose="020B0004020202020204" pitchFamily="34" charset="0"/>
                <a:sym typeface="Arial"/>
              </a:rPr>
              <a:t>ser – reduziert nicht nur die </a:t>
            </a:r>
            <a:r>
              <a:rPr lang="de-DE" b="0" dirty="0">
                <a:latin typeface="Aptos" panose="020B0004020202020204" pitchFamily="34" charset="0"/>
              </a:rPr>
              <a:t>Treibausgas</a:t>
            </a:r>
            <a:r>
              <a:rPr lang="de-DE" b="0" dirty="0">
                <a:latin typeface="Aptos" panose="020B0004020202020204" pitchFamily="34" charset="0"/>
                <a:sym typeface="Arial"/>
              </a:rPr>
              <a:t>-Emissionen, sondern auch die langfristigen Betriebskosten.</a:t>
            </a:r>
            <a:endParaRPr dirty="0">
              <a:latin typeface="Aptos" panose="020B0004020202020204" pitchFamily="34" charset="0"/>
            </a:endParaRPr>
          </a:p>
          <a:p>
            <a:pPr marL="457200" lvl="0" indent="-22860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None/>
            </a:pPr>
            <a:r>
              <a:rPr lang="de-DE" dirty="0">
                <a:latin typeface="Aptos" panose="020B0004020202020204" pitchFamily="34" charset="0"/>
                <a:sym typeface="Arial"/>
              </a:rPr>
              <a:t>Auf diese Weise wird der ökologische Wandel zu einem integralen Bestandteil des täglichen Managements öffentlicher Ausgaben.</a:t>
            </a:r>
            <a:endParaRPr dirty="0">
              <a:latin typeface="Aptos" panose="020B0004020202020204" pitchFamily="34" charset="0"/>
            </a:endParaRPr>
          </a:p>
          <a:p>
            <a:pPr marL="457200" lvl="0" indent="-22860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None/>
            </a:pPr>
            <a:endParaRPr dirty="0">
              <a:latin typeface="Aptos" panose="020B0004020202020204" pitchFamily="34" charset="0"/>
              <a:sym typeface="Arial"/>
            </a:endParaRPr>
          </a:p>
        </p:txBody>
      </p:sp>
      <p:pic>
        <p:nvPicPr>
          <p:cNvPr id="154" name="Google Shape;154;p23" descr="Scena di pioggia con riempimento a tinta unita"/>
          <p:cNvPicPr preferRelativeResize="0"/>
          <p:nvPr/>
        </p:nvPicPr>
        <p:blipFill rotWithShape="1">
          <a:blip r:embed="rId3">
            <a:alphaModFix/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603188" y="4400552"/>
            <a:ext cx="1348740" cy="1348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23" descr="Albero caducifoglio con riempimento a tinta unita"/>
          <p:cNvPicPr preferRelativeResize="0"/>
          <p:nvPr/>
        </p:nvPicPr>
        <p:blipFill rotWithShape="1">
          <a:blip r:embed="rId4">
            <a:alphaModFix/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10738435" y="1783079"/>
            <a:ext cx="1064399" cy="1064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4"/>
          <p:cNvSpPr txBox="1">
            <a:spLocks noGrp="1"/>
          </p:cNvSpPr>
          <p:nvPr>
            <p:ph type="title"/>
          </p:nvPr>
        </p:nvSpPr>
        <p:spPr>
          <a:xfrm>
            <a:off x="594360" y="189572"/>
            <a:ext cx="6787747" cy="1593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</a:pPr>
            <a:r>
              <a:rPr lang="de-DE" dirty="0"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Beispiel </a:t>
            </a:r>
            <a:r>
              <a:rPr lang="de-DE" dirty="0" err="1"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Governance</a:t>
            </a:r>
            <a:endParaRPr dirty="0">
              <a:latin typeface="Aptos Serif" panose="02020604070405020304" pitchFamily="18" charset="0"/>
              <a:cs typeface="Aptos Serif" panose="02020604070405020304" pitchFamily="18" charset="0"/>
            </a:endParaRPr>
          </a:p>
        </p:txBody>
      </p:sp>
      <p:sp>
        <p:nvSpPr>
          <p:cNvPr id="161" name="Google Shape;161;p24"/>
          <p:cNvSpPr txBox="1">
            <a:spLocks noGrp="1"/>
          </p:cNvSpPr>
          <p:nvPr>
            <p:ph type="body" idx="1"/>
          </p:nvPr>
        </p:nvSpPr>
        <p:spPr>
          <a:xfrm>
            <a:off x="437698" y="2005204"/>
            <a:ext cx="10690800" cy="455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None/>
            </a:pPr>
            <a:r>
              <a:rPr lang="de-DE" sz="2000" b="0" dirty="0">
                <a:latin typeface="Aptos" panose="020B0004020202020204" pitchFamily="34" charset="0"/>
                <a:sym typeface="Arial"/>
              </a:rPr>
              <a:t>Für kleine Gemeinden bedeutet die Anwendung von Nachhaltigkeitskriterien bei öffentlichen Ausgaben auch eine Stärkung der Qualität der lokalen </a:t>
            </a:r>
            <a:r>
              <a:rPr lang="de-DE" sz="2000" b="0" dirty="0" err="1">
                <a:latin typeface="Aptos" panose="020B0004020202020204" pitchFamily="34" charset="0"/>
                <a:sym typeface="Arial"/>
              </a:rPr>
              <a:t>Governance</a:t>
            </a:r>
            <a:r>
              <a:rPr lang="de-DE" sz="2000" b="0" dirty="0">
                <a:latin typeface="Aptos" panose="020B0004020202020204" pitchFamily="34" charset="0"/>
                <a:sym typeface="Arial"/>
              </a:rPr>
              <a:t>, eine Verringerung von Risiken und eine Erhöhung der Transparenz.</a:t>
            </a:r>
            <a:endParaRPr sz="2000" dirty="0">
              <a:latin typeface="Aptos" panose="020B0004020202020204" pitchFamily="34" charset="0"/>
              <a:sym typeface="Arial"/>
            </a:endParaRPr>
          </a:p>
          <a:p>
            <a:pPr marL="457200" lvl="0" indent="-22860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None/>
            </a:pPr>
            <a:r>
              <a:rPr lang="de-DE" sz="2000" dirty="0">
                <a:latin typeface="Aptos" panose="020B0004020202020204" pitchFamily="34" charset="0"/>
                <a:sym typeface="Arial"/>
              </a:rPr>
              <a:t>Durch die Einführung eines internen Kontrollsystems für Gemeinden und Schulungen zu GPP (Green Public </a:t>
            </a:r>
            <a:r>
              <a:rPr lang="de-DE" sz="2000" dirty="0" err="1">
                <a:latin typeface="Aptos" panose="020B0004020202020204" pitchFamily="34" charset="0"/>
                <a:sym typeface="Arial"/>
              </a:rPr>
              <a:t>Procurement</a:t>
            </a:r>
            <a:r>
              <a:rPr lang="de-DE" sz="2000" dirty="0">
                <a:latin typeface="Aptos" panose="020B0004020202020204" pitchFamily="34" charset="0"/>
                <a:sym typeface="Arial"/>
              </a:rPr>
              <a:t>, umweltorientierte öffentliche Beschaffung) für alle </a:t>
            </a:r>
            <a:r>
              <a:rPr lang="de-DE" sz="2000" dirty="0">
                <a:latin typeface="Aptos" panose="020B0004020202020204" pitchFamily="34" charset="0"/>
              </a:rPr>
              <a:t>Mitarbeiter</a:t>
            </a:r>
            <a:r>
              <a:rPr lang="de-DE" sz="2000" dirty="0">
                <a:latin typeface="Aptos" panose="020B0004020202020204" pitchFamily="34" charset="0"/>
                <a:sym typeface="Arial"/>
              </a:rPr>
              <a:t> werden formale Fehler und Streitigkeiten im Einklang mit europäischen und nationalen Vorschriften reduziert.</a:t>
            </a:r>
            <a:endParaRPr sz="2000" dirty="0">
              <a:latin typeface="Aptos" panose="020B0004020202020204" pitchFamily="34" charset="0"/>
            </a:endParaRPr>
          </a:p>
          <a:p>
            <a:pPr marL="457200" lvl="0" indent="-22860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None/>
            </a:pPr>
            <a:r>
              <a:rPr lang="de-DE" sz="2000" dirty="0">
                <a:latin typeface="Aptos" panose="020B0004020202020204" pitchFamily="34" charset="0"/>
                <a:sym typeface="Arial"/>
              </a:rPr>
              <a:t>Wenn eine Verwaltung die Übereinstimmung zwischen Grundsätzen und Handlungen unter Beweis stellt, stärkt sie ihre Legitimität und institutionelle Glaubwürdigkeit.</a:t>
            </a:r>
            <a:endParaRPr sz="2000" dirty="0">
              <a:latin typeface="Aptos" panose="020B0004020202020204" pitchFamily="34" charset="0"/>
            </a:endParaRPr>
          </a:p>
          <a:p>
            <a:pPr marL="457200" lvl="0" indent="-22860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None/>
            </a:pPr>
            <a:endParaRPr sz="2000" dirty="0">
              <a:latin typeface="Aptos" panose="020B0004020202020204" pitchFamily="34" charset="0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"/>
          <p:cNvSpPr/>
          <p:nvPr/>
        </p:nvSpPr>
        <p:spPr>
          <a:xfrm>
            <a:off x="219237" y="378070"/>
            <a:ext cx="4366200" cy="1877700"/>
          </a:xfrm>
          <a:prstGeom prst="wedgeEllipseCallout">
            <a:avLst>
              <a:gd name="adj1" fmla="val -38946"/>
              <a:gd name="adj2" fmla="val 75662"/>
            </a:avLst>
          </a:prstGeom>
          <a:solidFill>
            <a:schemeClr val="lt2"/>
          </a:solidFill>
          <a:ln w="12700" cap="flat" cmpd="sng">
            <a:solidFill>
              <a:srgbClr val="0043B5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b="1" dirty="0">
                <a:solidFill>
                  <a:schemeClr val="lt1"/>
                </a:solidFill>
                <a:latin typeface="Aptos" panose="020B0004020202020204" pitchFamily="34" charset="0"/>
              </a:rPr>
              <a:t>Unterstützung der lokalen Wirtschaft</a:t>
            </a:r>
            <a:endParaRPr sz="2400" b="1" i="0" u="none" strike="noStrike" cap="none" dirty="0">
              <a:solidFill>
                <a:schemeClr val="lt1"/>
              </a:solidFill>
              <a:latin typeface="Aptos" panose="020B0004020202020204" pitchFamily="34" charset="0"/>
              <a:sym typeface="Arial"/>
            </a:endParaRPr>
          </a:p>
        </p:txBody>
      </p:sp>
      <p:sp>
        <p:nvSpPr>
          <p:cNvPr id="170" name="Google Shape;170;p3"/>
          <p:cNvSpPr/>
          <p:nvPr/>
        </p:nvSpPr>
        <p:spPr>
          <a:xfrm>
            <a:off x="1680520" y="2133600"/>
            <a:ext cx="6263528" cy="4346330"/>
          </a:xfrm>
          <a:prstGeom prst="wedgeEllipseCallout">
            <a:avLst>
              <a:gd name="adj1" fmla="val 56049"/>
              <a:gd name="adj2" fmla="val 49724"/>
            </a:avLst>
          </a:prstGeom>
          <a:solidFill>
            <a:schemeClr val="accent4"/>
          </a:solidFill>
          <a:ln w="12700" cap="flat" cmpd="sng">
            <a:solidFill>
              <a:srgbClr val="DBE8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b="0" i="0" u="none" strike="noStrike" cap="none" dirty="0">
                <a:solidFill>
                  <a:schemeClr val="lt1"/>
                </a:solidFill>
                <a:latin typeface="Aptos" panose="020B0004020202020204" pitchFamily="34" charset="0"/>
                <a:sym typeface="Arial"/>
              </a:rPr>
              <a:t>Nachhaltige Beschaffung legt häufig Wert auf die Beschaffung bei lokalen Lieferanten, was zur Belebung der lokalen Wirtschaft beiträgt. Durch die Unterstützung kleiner Unternehmen und lokaler Produzenten können Kommunen </a:t>
            </a:r>
            <a:r>
              <a:rPr lang="de-DE" sz="1800" dirty="0">
                <a:solidFill>
                  <a:schemeClr val="lt1"/>
                </a:solidFill>
                <a:latin typeface="Aptos" panose="020B0004020202020204" pitchFamily="34" charset="0"/>
              </a:rPr>
              <a:t>zur Schaffung bzw. zum Erhalt von Arbeitsplätzen beitragen</a:t>
            </a:r>
            <a:r>
              <a:rPr lang="de-DE" sz="1800" b="0" i="0" u="none" strike="noStrike" cap="none" dirty="0">
                <a:solidFill>
                  <a:schemeClr val="lt1"/>
                </a:solidFill>
                <a:latin typeface="Aptos" panose="020B0004020202020204" pitchFamily="34" charset="0"/>
                <a:sym typeface="Arial"/>
              </a:rPr>
              <a:t>, das lokale Unternehmertum fördern und finanzielle Ressourcen innerhalb der Kommune halten. </a:t>
            </a:r>
            <a:endParaRPr sz="1800" b="0" i="0" u="none" strike="noStrike" cap="none" dirty="0">
              <a:solidFill>
                <a:schemeClr val="lt1"/>
              </a:solidFill>
              <a:latin typeface="Aptos" panose="020B0004020202020204" pitchFamily="34" charset="0"/>
              <a:sym typeface="Arial"/>
            </a:endParaRPr>
          </a:p>
        </p:txBody>
      </p:sp>
      <p:sp>
        <p:nvSpPr>
          <p:cNvPr id="171" name="Google Shape;171;p3"/>
          <p:cNvSpPr/>
          <p:nvPr/>
        </p:nvSpPr>
        <p:spPr>
          <a:xfrm>
            <a:off x="7310003" y="378070"/>
            <a:ext cx="4540122" cy="2671189"/>
          </a:xfrm>
          <a:prstGeom prst="wedgeEllipseCallout">
            <a:avLst>
              <a:gd name="adj1" fmla="val 46967"/>
              <a:gd name="adj2" fmla="val 61482"/>
            </a:avLst>
          </a:prstGeom>
          <a:solidFill>
            <a:srgbClr val="87C3CD"/>
          </a:solidFill>
          <a:ln w="12700" cap="flat" cmpd="sng">
            <a:solidFill>
              <a:srgbClr val="DBE8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 b="0" i="0" u="none" strike="noStrike" cap="none" dirty="0">
                <a:solidFill>
                  <a:schemeClr val="lt1"/>
                </a:solidFill>
                <a:latin typeface="Aptos" panose="020B0004020202020204" pitchFamily="34" charset="0"/>
                <a:sym typeface="Arial"/>
              </a:rPr>
              <a:t>Dadurch wird auch der CO</a:t>
            </a:r>
            <a:r>
              <a:rPr lang="de-DE" sz="2000" b="0" i="0" u="none" strike="noStrike" cap="none" baseline="-25000" dirty="0">
                <a:solidFill>
                  <a:schemeClr val="lt1"/>
                </a:solidFill>
                <a:latin typeface="Aptos" panose="020B0004020202020204" pitchFamily="34" charset="0"/>
                <a:sym typeface="Arial"/>
              </a:rPr>
              <a:t>2</a:t>
            </a:r>
            <a:r>
              <a:rPr lang="de-DE" sz="2000" b="0" i="0" u="none" strike="noStrike" cap="none" dirty="0">
                <a:solidFill>
                  <a:schemeClr val="lt1"/>
                </a:solidFill>
                <a:latin typeface="Aptos" panose="020B0004020202020204" pitchFamily="34" charset="0"/>
                <a:sym typeface="Arial"/>
              </a:rPr>
              <a:t>-Fußabdruck reduziert, der mit dem Transport von Waren über längere Strecken verbunden ist.</a:t>
            </a:r>
            <a:endParaRPr sz="2000" b="0" i="0" u="none" strike="noStrike" cap="none" dirty="0">
              <a:solidFill>
                <a:schemeClr val="lt1"/>
              </a:solidFill>
              <a:latin typeface="Aptos" panose="020B0004020202020204" pitchFamily="34" charset="0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5"/>
          <p:cNvSpPr txBox="1">
            <a:spLocks noGrp="1"/>
          </p:cNvSpPr>
          <p:nvPr>
            <p:ph type="title"/>
          </p:nvPr>
        </p:nvSpPr>
        <p:spPr>
          <a:xfrm>
            <a:off x="436581" y="0"/>
            <a:ext cx="11318837" cy="1224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</a:pPr>
            <a:r>
              <a:rPr lang="de-DE" dirty="0">
                <a:latin typeface="Aptos Serif" panose="02020604070405020304" pitchFamily="18" charset="0"/>
                <a:cs typeface="Aptos Serif" panose="02020604070405020304" pitchFamily="18" charset="0"/>
              </a:rPr>
              <a:t>Kreislaufwirtschaft </a:t>
            </a:r>
            <a:endParaRPr dirty="0">
              <a:latin typeface="Aptos Serif" panose="02020604070405020304" pitchFamily="18" charset="0"/>
              <a:cs typeface="Aptos Serif" panose="02020604070405020304" pitchFamily="18" charset="0"/>
            </a:endParaRPr>
          </a:p>
        </p:txBody>
      </p:sp>
      <p:sp>
        <p:nvSpPr>
          <p:cNvPr id="177" name="Google Shape;177;p25"/>
          <p:cNvSpPr txBox="1">
            <a:spLocks noGrp="1"/>
          </p:cNvSpPr>
          <p:nvPr>
            <p:ph type="body" idx="1"/>
          </p:nvPr>
        </p:nvSpPr>
        <p:spPr>
          <a:xfrm>
            <a:off x="667265" y="1438914"/>
            <a:ext cx="10803554" cy="4749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None/>
            </a:pPr>
            <a:r>
              <a:rPr lang="de-DE" dirty="0">
                <a:latin typeface="Aptos" panose="020B0004020202020204" pitchFamily="34" charset="0"/>
              </a:rPr>
              <a:t>Kommunen können die Prinzipien der Kreislaufwirtschaft in konkrete Beschaffungspraktiken umsetzen:</a:t>
            </a:r>
            <a:endParaRPr dirty="0">
              <a:latin typeface="Aptos" panose="020B0004020202020204" pitchFamily="34" charset="0"/>
            </a:endParaRPr>
          </a:p>
          <a:p>
            <a:pPr marL="457200" lvl="0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None/>
            </a:pPr>
            <a:endParaRPr dirty="0">
              <a:latin typeface="Aptos" panose="020B0004020202020204" pitchFamily="34" charset="0"/>
            </a:endParaRPr>
          </a:p>
          <a:p>
            <a:pPr marL="457200" lvl="0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None/>
            </a:pPr>
            <a:endParaRPr dirty="0">
              <a:latin typeface="Aptos" panose="020B0004020202020204" pitchFamily="34" charset="0"/>
            </a:endParaRPr>
          </a:p>
          <a:p>
            <a:pPr marL="457200" lvl="0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None/>
            </a:pPr>
            <a:endParaRPr dirty="0">
              <a:latin typeface="Aptos" panose="020B0004020202020204" pitchFamily="34" charset="0"/>
            </a:endParaRPr>
          </a:p>
          <a:p>
            <a:pPr marL="457200" lvl="0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None/>
            </a:pPr>
            <a:endParaRPr dirty="0">
              <a:latin typeface="Aptos" panose="020B0004020202020204" pitchFamily="34" charset="0"/>
            </a:endParaRPr>
          </a:p>
          <a:p>
            <a:pPr marL="457200" lvl="0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None/>
            </a:pPr>
            <a:endParaRPr dirty="0">
              <a:latin typeface="Aptos" panose="020B0004020202020204" pitchFamily="34" charset="0"/>
            </a:endParaRPr>
          </a:p>
          <a:p>
            <a:pPr marL="457200" lvl="0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None/>
            </a:pPr>
            <a:endParaRPr lang="de-DE" dirty="0">
              <a:latin typeface="Aptos" panose="020B0004020202020204" pitchFamily="34" charset="0"/>
            </a:endParaRPr>
          </a:p>
          <a:p>
            <a:pPr marL="457200" lvl="0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None/>
            </a:pPr>
            <a:r>
              <a:rPr lang="de-DE" dirty="0">
                <a:latin typeface="Aptos" panose="020B0004020202020204" pitchFamily="34" charset="0"/>
              </a:rPr>
              <a:t>Dieser Ansatz reduziert nicht nur die Umweltbelastung, sondern fördert auch die Kreislaufwirtschaft und die lokale Wirtschaft.</a:t>
            </a:r>
            <a:endParaRPr dirty="0">
              <a:latin typeface="Aptos" panose="020B0004020202020204" pitchFamily="34" charset="0"/>
            </a:endParaRPr>
          </a:p>
          <a:p>
            <a:pPr marL="457200" lvl="0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None/>
            </a:pPr>
            <a:endParaRPr dirty="0">
              <a:latin typeface="Aptos" panose="020B0004020202020204" pitchFamily="34" charset="0"/>
            </a:endParaRPr>
          </a:p>
        </p:txBody>
      </p:sp>
      <p:sp>
        <p:nvSpPr>
          <p:cNvPr id="178" name="Google Shape;178;p25"/>
          <p:cNvSpPr/>
          <p:nvPr/>
        </p:nvSpPr>
        <p:spPr>
          <a:xfrm>
            <a:off x="1594023" y="2717602"/>
            <a:ext cx="4501978" cy="2682298"/>
          </a:xfrm>
          <a:prstGeom prst="ellipse">
            <a:avLst/>
          </a:prstGeom>
          <a:solidFill>
            <a:srgbClr val="FFC000"/>
          </a:solidFill>
          <a:ln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b="1" i="0" u="none" strike="noStrike" cap="none" dirty="0">
                <a:solidFill>
                  <a:schemeClr val="lt1"/>
                </a:solidFill>
                <a:latin typeface="Aptos" panose="020B0004020202020204" pitchFamily="34" charset="0"/>
                <a:sym typeface="Arial"/>
              </a:rPr>
              <a:t>Kriterien für Langlebigkeit, Reparaturfähigkeit und Wiederverwendbarkeit </a:t>
            </a:r>
            <a:r>
              <a:rPr lang="de-DE" sz="1800" b="0" i="0" u="none" strike="noStrike" cap="none" dirty="0">
                <a:solidFill>
                  <a:schemeClr val="lt1"/>
                </a:solidFill>
                <a:latin typeface="Aptos" panose="020B0004020202020204" pitchFamily="34" charset="0"/>
                <a:sym typeface="Arial"/>
              </a:rPr>
              <a:t>in technischen Spezifikationen (für Möbel, IKT-Ger</a:t>
            </a:r>
            <a:r>
              <a:rPr lang="de-DE" sz="1800" dirty="0">
                <a:solidFill>
                  <a:schemeClr val="lt1"/>
                </a:solidFill>
                <a:latin typeface="Aptos" panose="020B0004020202020204" pitchFamily="34" charset="0"/>
              </a:rPr>
              <a:t>äte</a:t>
            </a:r>
            <a:r>
              <a:rPr lang="de-DE" sz="1800" b="0" i="0" u="none" strike="noStrike" cap="none" dirty="0">
                <a:solidFill>
                  <a:schemeClr val="lt1"/>
                </a:solidFill>
                <a:latin typeface="Aptos" panose="020B0004020202020204" pitchFamily="34" charset="0"/>
                <a:sym typeface="Arial"/>
              </a:rPr>
              <a:t> usw.).</a:t>
            </a:r>
            <a:endParaRPr sz="1800" dirty="0">
              <a:latin typeface="Aptos" panose="020B0004020202020204" pitchFamily="34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Aptos" panose="020B0004020202020204" pitchFamily="34" charset="0"/>
              <a:sym typeface="Arial"/>
            </a:endParaRPr>
          </a:p>
        </p:txBody>
      </p:sp>
      <p:sp>
        <p:nvSpPr>
          <p:cNvPr id="179" name="Google Shape;179;p25"/>
          <p:cNvSpPr/>
          <p:nvPr/>
        </p:nvSpPr>
        <p:spPr>
          <a:xfrm>
            <a:off x="6238399" y="2717602"/>
            <a:ext cx="4501978" cy="2682298"/>
          </a:xfrm>
          <a:prstGeom prst="ellipse">
            <a:avLst/>
          </a:prstGeom>
          <a:solidFill>
            <a:srgbClr val="65B1BE"/>
          </a:solidFill>
          <a:ln>
            <a:headEnd type="none" w="sm" len="sm"/>
            <a:tailEnd type="none" w="sm" len="sm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b="1" i="0" u="none" strike="noStrike" cap="none" dirty="0">
                <a:solidFill>
                  <a:schemeClr val="lt1"/>
                </a:solidFill>
                <a:latin typeface="Aptos" panose="020B0004020202020204" pitchFamily="34" charset="0"/>
                <a:sym typeface="Arial"/>
              </a:rPr>
              <a:t>Nachhaltige Materialwirtschaft </a:t>
            </a:r>
            <a:r>
              <a:rPr lang="de-DE" sz="1800" b="0" i="0" u="none" strike="noStrike" cap="none" dirty="0">
                <a:solidFill>
                  <a:schemeClr val="lt1"/>
                </a:solidFill>
                <a:latin typeface="Aptos" panose="020B0004020202020204" pitchFamily="34" charset="0"/>
                <a:sym typeface="Arial"/>
              </a:rPr>
              <a:t>bei öffentlichen Bauvorhaben, </a:t>
            </a:r>
            <a:r>
              <a:rPr lang="de-DE" sz="1800" dirty="0">
                <a:solidFill>
                  <a:schemeClr val="lt1"/>
                </a:solidFill>
                <a:latin typeface="Aptos" panose="020B0004020202020204" pitchFamily="34" charset="0"/>
              </a:rPr>
              <a:t>Wiederverwendung und Aufbereitung von Baustoffen und Minimierung von Abfällen.</a:t>
            </a:r>
            <a:endParaRPr sz="1800" dirty="0">
              <a:latin typeface="Aptos" panose="020B0004020202020204" pitchFamily="34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Aptos" panose="020B0004020202020204" pitchFamily="34" charset="0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7"/>
          <p:cNvSpPr txBox="1">
            <a:spLocks noGrp="1"/>
          </p:cNvSpPr>
          <p:nvPr>
            <p:ph type="ctrTitle"/>
          </p:nvPr>
        </p:nvSpPr>
        <p:spPr>
          <a:xfrm>
            <a:off x="594359" y="411479"/>
            <a:ext cx="10683241" cy="3291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6000"/>
              <a:buFont typeface="Play"/>
              <a:buNone/>
            </a:pPr>
            <a:r>
              <a:rPr lang="de-DE" sz="4000" b="1" i="0" u="none" strike="noStrike" cap="none" dirty="0">
                <a:solidFill>
                  <a:srgbClr val="3F3F3F"/>
                </a:solidFill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Vielen Dank für Ihre Aufmerksamkeit!</a:t>
            </a:r>
            <a:endParaRPr sz="4000" dirty="0">
              <a:latin typeface="Aptos Serif" panose="02020604070405020304" pitchFamily="18" charset="0"/>
              <a:ea typeface="Arial"/>
              <a:cs typeface="Aptos Serif" panose="02020604070405020304" pitchFamily="18" charset="0"/>
              <a:sym typeface="Arial"/>
            </a:endParaRPr>
          </a:p>
        </p:txBody>
      </p:sp>
      <p:pic>
        <p:nvPicPr>
          <p:cNvPr id="186" name="Google Shape;186;p7" descr="Ein Bild, das Text, Schrift, Screenshot, Grafiken enthält.&#10;&#10;Automatisch generierte Beschreibu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48711" y="4939612"/>
            <a:ext cx="5273749" cy="19042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rafik 1" descr="Ein Bild, das Text, Screenshot, Schrift enthält.&#10;&#10;KI-generierte Inhalte können fehlerhaft sein.">
            <a:extLst>
              <a:ext uri="{FF2B5EF4-FFF2-40B4-BE49-F238E27FC236}">
                <a16:creationId xmlns:a16="http://schemas.microsoft.com/office/drawing/2014/main" id="{94F1B025-9FF8-2DA5-47B3-A27AE55F7B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383033"/>
            <a:ext cx="3687417" cy="147496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enutzerdefiniert">
  <a:themeElements>
    <a:clrScheme name="Benutzerdefiniert 5">
      <a:dk1>
        <a:srgbClr val="000000"/>
      </a:dk1>
      <a:lt1>
        <a:srgbClr val="FFFFFF"/>
      </a:lt1>
      <a:dk2>
        <a:srgbClr val="E4E4E4"/>
      </a:dk2>
      <a:lt2>
        <a:srgbClr val="A3C42A"/>
      </a:lt2>
      <a:accent1>
        <a:srgbClr val="A9D4DB"/>
      </a:accent1>
      <a:accent2>
        <a:srgbClr val="FAB609"/>
      </a:accent2>
      <a:accent3>
        <a:srgbClr val="4495A2"/>
      </a:accent3>
      <a:accent4>
        <a:srgbClr val="035854"/>
      </a:accent4>
      <a:accent5>
        <a:srgbClr val="CCDB84"/>
      </a:accent5>
      <a:accent6>
        <a:srgbClr val="A3C42A"/>
      </a:accent6>
      <a:hlink>
        <a:srgbClr val="035854"/>
      </a:hlink>
      <a:folHlink>
        <a:srgbClr val="0F49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409</Words>
  <Application>Microsoft Macintosh PowerPoint</Application>
  <PresentationFormat>Breitbild</PresentationFormat>
  <Paragraphs>42</Paragraphs>
  <Slides>8</Slides>
  <Notes>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4" baseType="lpstr">
      <vt:lpstr>Arial</vt:lpstr>
      <vt:lpstr>Aptos</vt:lpstr>
      <vt:lpstr>Calibri</vt:lpstr>
      <vt:lpstr>Aptos Serif</vt:lpstr>
      <vt:lpstr>Play</vt:lpstr>
      <vt:lpstr>Benutzerdefiniert</vt:lpstr>
      <vt:lpstr>PowerPoint-Präsentation</vt:lpstr>
      <vt:lpstr>PowerPoint-Präsentation</vt:lpstr>
      <vt:lpstr>Beispiel Wirtschaft:</vt:lpstr>
      <vt:lpstr>Beispiel Umwelt</vt:lpstr>
      <vt:lpstr>Beispiel Governance</vt:lpstr>
      <vt:lpstr>PowerPoint-Präsentation</vt:lpstr>
      <vt:lpstr>Kreislaufwirtschaft </vt:lpstr>
      <vt:lpstr>Vielen Dank für Ihre Aufmerksamkeit!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nicole</dc:creator>
  <cp:lastModifiedBy>Maya Knevels</cp:lastModifiedBy>
  <cp:revision>11</cp:revision>
  <dcterms:created xsi:type="dcterms:W3CDTF">2024-09-16T10:50:40Z</dcterms:created>
  <dcterms:modified xsi:type="dcterms:W3CDTF">2026-04-02T13:27:26Z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