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12192000" cy="6858000"/>
  <p:notesSz cx="6858000" cy="9144000"/>
  <p:embeddedFontLst>
    <p:embeddedFont>
      <p:font typeface="Aptos Serif" panose="02020604070405020304" pitchFamily="18" charset="0"/>
      <p:regular r:id="rId50"/>
      <p:bold r:id="rId51"/>
      <p:italic r:id="rId52"/>
      <p:boldItalic r:id="rId53"/>
    </p:embeddedFont>
    <p:embeddedFont>
      <p:font typeface="Play"/>
      <p:regular r:id="rId54"/>
      <p:bold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6" roundtripDataSignature="AMtx7mhc6OBVxfGSitqX2dKevwoOOrrbu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36"/>
    <p:restoredTop sz="94679"/>
  </p:normalViewPr>
  <p:slideViewPr>
    <p:cSldViewPr snapToGrid="0">
      <p:cViewPr varScale="1">
        <p:scale>
          <a:sx n="92" d="100"/>
          <a:sy n="92" d="100"/>
        </p:scale>
        <p:origin x="200" y="6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1.fntdata"/><Relationship Id="rId55" Type="http://schemas.openxmlformats.org/officeDocument/2006/relationships/font" Target="fonts/font6.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customschemas.google.com/relationships/presentationmetadata" Target="metadata"/><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vol.at/maeder-feiert-sonnenfest/8131894"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www.woeb.swiss/de/" TargetMode="External"/><Relationship Id="rId3" Type="http://schemas.openxmlformats.org/officeDocument/2006/relationships/hyperlink" Target="http://www.kompass-nachhaltigkeit.de" TargetMode="External"/><Relationship Id="rId7" Type="http://schemas.openxmlformats.org/officeDocument/2006/relationships/hyperlink" Target="http://www.nabe.gv.at/"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lernplattform.engagement-global.de/" TargetMode="External"/><Relationship Id="rId5" Type="http://schemas.openxmlformats.org/officeDocument/2006/relationships/hyperlink" Target="http://www.beschaffungs-info.de" TargetMode="External"/><Relationship Id="rId4" Type="http://schemas.openxmlformats.org/officeDocument/2006/relationships/hyperlink" Target="http://www.nachhaltige-beschaffung.info"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08" name="Google Shape;10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SzPts val="1400"/>
              <a:buNone/>
            </a:pPr>
            <a:r>
              <a:rPr lang="de-DE"/>
              <a:t>Siehe proCURE Handbuch S. 22-28</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marR="0" lvl="0" indent="0" algn="l" rtl="0">
              <a:lnSpc>
                <a:spcPct val="100000"/>
              </a:lnSpc>
              <a:spcBef>
                <a:spcPts val="0"/>
              </a:spcBef>
              <a:spcAft>
                <a:spcPts val="0"/>
              </a:spcAft>
              <a:buNone/>
            </a:pPr>
            <a:endParaRPr/>
          </a:p>
          <a:p>
            <a:pPr marL="0" marR="0" lvl="0" indent="0" algn="l" rtl="0">
              <a:lnSpc>
                <a:spcPct val="100000"/>
              </a:lnSpc>
              <a:spcBef>
                <a:spcPts val="0"/>
              </a:spcBef>
              <a:spcAft>
                <a:spcPts val="0"/>
              </a:spcAft>
              <a:buNone/>
            </a:pPr>
            <a:endParaRPr/>
          </a:p>
        </p:txBody>
      </p:sp>
      <p:sp>
        <p:nvSpPr>
          <p:cNvPr id="210" name="Google Shape;210;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Beschaffung unterhalb der Schwelle für nationale Ausschreibungen: Die EU-Richtlinie 2014/24/EU und die nationalen Vorschriften, die die Anforderungen der Richtlinie widerspiegeln, regeln die Beschaffung oberhalb bestimmter Schwellenwerte. Unterhalb dieser Schwellenwerte können die Gemeinden „vereinfachte Verfahren“ anwenden, die auf nationaler Ebene geregelt sind und daher in den einzelnen EU-Ländern variieren. Die wichtigste Anforderung der EU-Richtlinie 2014/24/EU für die Beschaffung unterhalb der Schwellenwerte ist die Anwendung der Grundsätze der Transparenz, Nichtdiskriminierung und Gleichbehandlung. In vielen Gemeinden sehen interne Vorschriften vor, dass ab einem bestimmten Auftragswert mehrere – in der Regel drei – Angebote einzuholen sind, um Transparenz und Gleichbehandlung sicherzustellen. Unterhalb dieser Schwelle können öffentliche Auftraggeber die benötigten Produkte oder Dienstleistungen direkt, d. h. freihändig einkaufen, ohne ein formelles Verfahren anzuwenden. Bei der Beschaffung unterhalb der Schwelle für nationale Ausschreibungen gibt es also zwei Möglichkeiten:</a:t>
            </a:r>
            <a:endParaRPr/>
          </a:p>
          <a:p>
            <a:pPr marL="457200" lvl="0" indent="-317500" algn="l" rtl="0">
              <a:spcBef>
                <a:spcPts val="0"/>
              </a:spcBef>
              <a:spcAft>
                <a:spcPts val="0"/>
              </a:spcAft>
              <a:buClr>
                <a:schemeClr val="dk1"/>
              </a:buClr>
              <a:buSzPts val="1400"/>
              <a:buChar char="-"/>
            </a:pPr>
            <a:r>
              <a:rPr lang="de-DE"/>
              <a:t>Direkter Einkauf (auch als Direktauftrag, Direktkauf, Direkteinkauf oder Bagatellbeschaffung bezeichnet), siehe Handbuch S. 24</a:t>
            </a:r>
            <a:endParaRPr/>
          </a:p>
          <a:p>
            <a:pPr marL="457200" lvl="0" indent="-317500" algn="l" rtl="0">
              <a:spcBef>
                <a:spcPts val="0"/>
              </a:spcBef>
              <a:spcAft>
                <a:spcPts val="0"/>
              </a:spcAft>
              <a:buClr>
                <a:schemeClr val="dk1"/>
              </a:buClr>
              <a:buSzPts val="1400"/>
              <a:buChar char="-"/>
            </a:pPr>
            <a:r>
              <a:rPr lang="de-DE"/>
              <a:t>Vereinfachte Verfahren, siehe Handbuch S. 24</a:t>
            </a:r>
            <a:endParaRPr/>
          </a:p>
        </p:txBody>
      </p:sp>
      <p:sp>
        <p:nvSpPr>
          <p:cNvPr id="218" name="Google Shape;218;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Durchführung einer Ausschreibung: </a:t>
            </a:r>
            <a:endParaRPr/>
          </a:p>
          <a:p>
            <a:pPr marL="0" lvl="0" indent="0" algn="l" rtl="0">
              <a:spcBef>
                <a:spcPts val="0"/>
              </a:spcBef>
              <a:spcAft>
                <a:spcPts val="0"/>
              </a:spcAft>
              <a:buClr>
                <a:schemeClr val="dk1"/>
              </a:buClr>
              <a:buSzPts val="1100"/>
              <a:buFont typeface="Arial"/>
              <a:buNone/>
            </a:pPr>
            <a:r>
              <a:rPr lang="de-DE"/>
              <a:t>Kleinere Gemeinden führen nur selten Ausschreibungen durch, da das Auftragsvolumen meist unter den Wertgrenzen für Ausschreibungen liegt. Wenn kleinere Gemeinden eine Ausschreibung durchführen, verlassen sie sich oft auf die Expertise von Juristen oder Vergabespezialisten, die Gemeinden bei der Ausschreibung unterstützen. Es gibt vier Möglichkeiten, Nachhaltigkeitskriterien in einer Ausschreibung zu berücksichtigen (Kombinationen sind möglich):</a:t>
            </a:r>
            <a:endParaRPr/>
          </a:p>
          <a:p>
            <a:pPr marL="457200" lvl="0" indent="-317500" algn="l" rtl="0">
              <a:spcBef>
                <a:spcPts val="0"/>
              </a:spcBef>
              <a:spcAft>
                <a:spcPts val="0"/>
              </a:spcAft>
              <a:buClr>
                <a:schemeClr val="dk1"/>
              </a:buClr>
              <a:buSzPts val="1400"/>
              <a:buChar char="-"/>
            </a:pPr>
            <a:r>
              <a:rPr lang="de-DE"/>
              <a:t>Technische Spezifikationen, siehe Handbuch S. 25</a:t>
            </a:r>
            <a:endParaRPr/>
          </a:p>
          <a:p>
            <a:pPr marL="457200" lvl="0" indent="-317500" algn="l" rtl="0">
              <a:spcBef>
                <a:spcPts val="0"/>
              </a:spcBef>
              <a:spcAft>
                <a:spcPts val="0"/>
              </a:spcAft>
              <a:buClr>
                <a:schemeClr val="dk1"/>
              </a:buClr>
              <a:buSzPts val="1400"/>
              <a:buChar char="-"/>
            </a:pPr>
            <a:r>
              <a:rPr lang="de-DE"/>
              <a:t>Zuschlagskriterien, siehe Handbuch S. 25</a:t>
            </a:r>
            <a:endParaRPr/>
          </a:p>
          <a:p>
            <a:pPr marL="457200" lvl="0" indent="-317500" algn="l" rtl="0">
              <a:spcBef>
                <a:spcPts val="0"/>
              </a:spcBef>
              <a:spcAft>
                <a:spcPts val="0"/>
              </a:spcAft>
              <a:buClr>
                <a:schemeClr val="dk1"/>
              </a:buClr>
              <a:buSzPts val="1400"/>
              <a:buChar char="-"/>
            </a:pPr>
            <a:r>
              <a:rPr lang="de-DE"/>
              <a:t>Vertragsbedingungen, siehe Handbuch S. 26</a:t>
            </a:r>
            <a:endParaRPr/>
          </a:p>
          <a:p>
            <a:pPr marL="457200" lvl="0" indent="-317500" algn="l" rtl="0">
              <a:spcBef>
                <a:spcPts val="0"/>
              </a:spcBef>
              <a:spcAft>
                <a:spcPts val="0"/>
              </a:spcAft>
              <a:buClr>
                <a:schemeClr val="dk1"/>
              </a:buClr>
              <a:buSzPts val="1400"/>
              <a:buChar char="-"/>
            </a:pPr>
            <a:r>
              <a:rPr lang="de-DE"/>
              <a:t>Eignungskriterien, siehe Handbuch S. 26</a:t>
            </a:r>
            <a:endParaRPr/>
          </a:p>
        </p:txBody>
      </p:sp>
      <p:sp>
        <p:nvSpPr>
          <p:cNvPr id="227" name="Google Shape;227;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Beschaffung über eine zentrale Beschaffungsstelle: In der EU gibt es zahlreiche zentrale Beschaffungsstellen, die teils auf nationaler und teils auf regionaler Ebene agieren. Einige dieser Stellen konzentrieren sich ausschließlich auf nachhaltige Produkte und Dienstleistungen, während andere neben einem konventionellen Sortiment auch nachhaltige Alternativen anbieten. Zentrale Beschaffungsstellen bieten in der Regel Rahmenvereinbarungen oder -verträge an. Darüber können die Gemeinden Produkte oder Dienstleistungen direkt abrufen. Zentrale Beschaffungsstellen haben einen großen Vorteil: Beschaffungsexperten wickeln das Ausschreibungsverfahren ab und stellen sicher, dass der Zuschlag für die Rahmenvereinbarungen und -verträge rechtskonform erfolgt. Das erspart den Gemeinden den Aufwand, eigene Beschaffungsverfahren durchzuführen. Zudem sind Produkte und Dienstleistungen, die über zentrale Beschaffungsstellen erhältlich sind, in der Regel kostengünstig.</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Zentrale Beschaffungsstellen haben jedoch auch einen Nachteil: Bei den Auftragnehmern handelt es sich oftmals um mittlere und große Unternehmen. Gemeinden, die ihre lokalen und regionalen Unternehmen unterstützen wollen, müssen oft feststellen, dass diese nicht zu den Auftragnehmern der zentralen Beschaffungsstellen gehören.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Einige Gemeinden nutzen die Angebote zentraler Beschaffungsstellen für Produkte und Dienstleistungen, für die es ohnehin keine lokalen oder regionalen Anbieter gibt.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SzPts val="1100"/>
              <a:buNone/>
            </a:pPr>
            <a:r>
              <a:rPr lang="de-DE"/>
              <a:t>Nutzen Gemeinden zentrale Beschaffungsstellen, die nicht auf nachhaltige Produkte und Dienstleistungen spezialisiert sind, können sie prüfen, ob in den E-Shops eine Filterfunktion zur Auswahl nachhaltiger Angebote vorhanden ist. Teilweise kann gezielt nach Produkten mit bestimmten Gütezeichen gefiltert werden. Stehen solche Filter nicht zur Verfügung, können Gemeinden das Angebot eigenständig prüfen, technische Datenblätter vergleichen und jene Option wählen, die in Bezug auf die Nachhaltigkeitskriterien der Gemeinde am besten abschneidet.</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endParaRPr/>
          </a:p>
          <a:p>
            <a:pPr marL="0" lvl="0" indent="0" algn="l" rtl="0">
              <a:spcBef>
                <a:spcPts val="0"/>
              </a:spcBef>
              <a:spcAft>
                <a:spcPts val="0"/>
              </a:spcAft>
              <a:buClr>
                <a:schemeClr val="dk1"/>
              </a:buClr>
              <a:buSzPts val="1100"/>
              <a:buFont typeface="Arial"/>
              <a:buNone/>
            </a:pPr>
            <a:r>
              <a:rPr lang="de-DE"/>
              <a:t>Bild: Startseite BBG E-Shop Österreich</a:t>
            </a:r>
            <a:endParaRPr/>
          </a:p>
        </p:txBody>
      </p:sp>
      <p:sp>
        <p:nvSpPr>
          <p:cNvPr id="235" name="Google Shape;235;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Gemeinsame Beschaffung mit anderen Gemeinden: Neben der oben beschriebenen zentralen Beschaffungsstellen existieren weitere Formen gemeinsamer Beschaffung. So kann beispielsweise eine Gemeinde nicht nur für den eigenen Bedarf, sondern auch im Auftrag anderer Gemeinden Produkte und Dienstleistungen beschaffen – ebenso kann ein Landkreis bzw. ein Bezirk die Beschaffung für seine Gemeinden übernehmen. Durch die gemeinsame Beschaffung können die Gemeinden:</a:t>
            </a:r>
            <a:endParaRPr/>
          </a:p>
          <a:p>
            <a:pPr marL="457200" lvl="0" indent="-317500" algn="l" rtl="0">
              <a:spcBef>
                <a:spcPts val="0"/>
              </a:spcBef>
              <a:spcAft>
                <a:spcPts val="0"/>
              </a:spcAft>
              <a:buClr>
                <a:schemeClr val="dk1"/>
              </a:buClr>
              <a:buSzPts val="1400"/>
              <a:buChar char="-"/>
            </a:pPr>
            <a:r>
              <a:rPr lang="de-DE"/>
              <a:t>bessere Preise aushandeln, indem sie nachhaltige Produkte oder Dienstleistungen in größeren Mengen kaufen;</a:t>
            </a:r>
            <a:endParaRPr/>
          </a:p>
          <a:p>
            <a:pPr marL="457200" lvl="0" indent="-317500" algn="l" rtl="0">
              <a:spcBef>
                <a:spcPts val="0"/>
              </a:spcBef>
              <a:spcAft>
                <a:spcPts val="0"/>
              </a:spcAft>
              <a:buClr>
                <a:schemeClr val="dk1"/>
              </a:buClr>
              <a:buSzPts val="1400"/>
              <a:buChar char="-"/>
            </a:pPr>
            <a:r>
              <a:rPr lang="de-DE"/>
              <a:t>die Nachhaltigkeitskriterien wirksamer durchzusetzen, da die Lieferanten eher bereit sind, die Anforderungen zu erfüllen (z. B. Anteil an Recyclingmaterial), wenn die Verträge finanziell attraktiv sind; und</a:t>
            </a:r>
            <a:endParaRPr/>
          </a:p>
          <a:p>
            <a:pPr marL="457200" lvl="0" indent="-317500" algn="l" rtl="0">
              <a:spcBef>
                <a:spcPts val="0"/>
              </a:spcBef>
              <a:spcAft>
                <a:spcPts val="0"/>
              </a:spcAft>
              <a:buClr>
                <a:schemeClr val="dk1"/>
              </a:buClr>
              <a:buSzPts val="1400"/>
              <a:buChar char="-"/>
            </a:pPr>
            <a:r>
              <a:rPr lang="de-DE"/>
              <a:t>die Effizienz durch Straffung der Beschaffungsprozesse steigern und die Verwaltungskosten senken.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Bei der gemeinsamen Beschaffung ist es sinnvoll, standardisierte Produktgruppen zu wählen oder mit solchen Produktgruppen zu beginnen, die wenig Raum für individuelle Merkmale lassen. Das erleichtert die Vereinbarung gemeinsamer Qualitätskriterien und stellt sicher, dass alle beteiligten Gemeinden die gekauften Produkte nutzen können. Typische Produktgruppen für die gemeinsame Beschaffung sind Kopierpapier oder Strom.</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Die Bündelung der Beschaffung bedeutet nicht zwangsläufig, dass ein förmliches Ausschreibungsverfahren durchgeführt werden muss. Liegt der geschätzte Gesamtwert der Beschaffung unterhalb des Schwellenwerts oder der Wertgrenze für nationale Ausschreibungen, kann immer noch ein vereinfachtes Verfahren durchgeführt werden, beispielsweise indem drei Angebote eingeholt werden.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SzPts val="1100"/>
              <a:buNone/>
            </a:pPr>
            <a:r>
              <a:rPr lang="de-DE"/>
              <a:t>Damit die Beschaffungsverantwortlichen in den Gemeinden wissen, wie sie die gemeinsam erworbenen Produkte und Dienstleistungen abrufen können, bietet sich eine gemeinsame Plattform an, auf der alle Informationen verfügbar sind und Bestellungen aufgegeben werden können. Bei der Erstellung der Ausschreibungsunterlagen sollten die Lieferadressen aller teilnehmenden Gemeinden genannt und eine Aufforderung zur kostenlosen Lieferung an jede dieser Adressen aufgenommen werden. Um viele kleine Lieferungen und damit verbundene Transportemissionen zu vermeiden, kann es sinnvoll sein, eine Mindestbestellmenge festzulegen.</a:t>
            </a:r>
            <a:endParaRPr/>
          </a:p>
        </p:txBody>
      </p:sp>
      <p:sp>
        <p:nvSpPr>
          <p:cNvPr id="242" name="Google Shape;242;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9" name="Google Shape;249;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50" name="Google Shape;250;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de-DE"/>
              <a:t>Siehe proCURE Handbuch S. 29-31</a:t>
            </a:r>
            <a:endParaRPr/>
          </a:p>
          <a:p>
            <a:pPr marL="0" lvl="0" indent="0" algn="l" rtl="0">
              <a:spcBef>
                <a:spcPts val="0"/>
              </a:spcBef>
              <a:spcAft>
                <a:spcPts val="0"/>
              </a:spcAft>
              <a:buSzPts val="1100"/>
              <a:buNone/>
            </a:pPr>
            <a:endParaRPr/>
          </a:p>
          <a:p>
            <a:pPr marL="0" lvl="0" indent="0" algn="l" rtl="0">
              <a:spcBef>
                <a:spcPts val="0"/>
              </a:spcBef>
              <a:spcAft>
                <a:spcPts val="0"/>
              </a:spcAft>
              <a:buClr>
                <a:schemeClr val="dk1"/>
              </a:buClr>
              <a:buSzPts val="1100"/>
              <a:buFont typeface="Arial"/>
              <a:buNone/>
            </a:pPr>
            <a:r>
              <a:rPr lang="de-DE"/>
              <a:t>Gütezeichen sind insbesondere für kleine Gemeinden ein entscheidendes Hilfsmittel für die nachhaltige Beschaffung. Mit Hilfe von Gütezeichen können die Beschaffenden der Gemeinden schnell erkennen, ob das Produkt oder die Dienstleistung nachhaltig ist. Die Verwendung von Gütezeichen im Beschaffungsprozess ist erlaubt, wenn die Gütezeichen bestimmte Kriterien erfüllen:</a:t>
            </a:r>
            <a:endParaRPr/>
          </a:p>
          <a:p>
            <a:pPr marL="457200" lvl="0" indent="-317500" algn="l" rtl="0">
              <a:spcBef>
                <a:spcPts val="0"/>
              </a:spcBef>
              <a:spcAft>
                <a:spcPts val="0"/>
              </a:spcAft>
              <a:buSzPts val="1400"/>
              <a:buChar char="-"/>
            </a:pPr>
            <a:r>
              <a:rPr lang="de-DE"/>
              <a:t>Die Anforderungen des Gütezeichens basieren auf objektiv nachprüfbaren und nicht diskriminierenden Kriterien, die für die Bestimmung der Merkmale der Leistung geeignet sind.</a:t>
            </a:r>
            <a:endParaRPr/>
          </a:p>
          <a:p>
            <a:pPr marL="457200" lvl="0" indent="-317500" algn="l" rtl="0">
              <a:spcBef>
                <a:spcPts val="0"/>
              </a:spcBef>
              <a:spcAft>
                <a:spcPts val="0"/>
              </a:spcAft>
              <a:buSzPts val="1400"/>
              <a:buChar char="-"/>
            </a:pPr>
            <a:r>
              <a:rPr lang="de-DE"/>
              <a:t>Die Gütezeichen werden im Rahmen eines offenen und transparenten Verfahrens eingeführt, an dem alle relevanten interessierten Kreise teilnehmen können.</a:t>
            </a:r>
            <a:endParaRPr/>
          </a:p>
          <a:p>
            <a:pPr marL="457200" lvl="0" indent="-317500" algn="l" rtl="0">
              <a:spcBef>
                <a:spcPts val="0"/>
              </a:spcBef>
              <a:spcAft>
                <a:spcPts val="0"/>
              </a:spcAft>
              <a:buSzPts val="1400"/>
              <a:buChar char="-"/>
            </a:pPr>
            <a:r>
              <a:rPr lang="de-DE"/>
              <a:t>Die Gütezeichen sind für alle Betroffenen zugänglich.</a:t>
            </a:r>
            <a:endParaRPr/>
          </a:p>
          <a:p>
            <a:pPr marL="457200" lvl="0" indent="-317500" algn="l" rtl="0">
              <a:spcBef>
                <a:spcPts val="0"/>
              </a:spcBef>
              <a:spcAft>
                <a:spcPts val="0"/>
              </a:spcAft>
              <a:buSzPts val="1400"/>
              <a:buChar char="-"/>
            </a:pPr>
            <a:r>
              <a:rPr lang="de-DE"/>
              <a:t>Die Anforderungen an die Gütezeichen werden von einem unabhängigen Dritten festgelegt, auf den die Unternehmen, die das Gütezeichen beantragen, keinen maßgeblichen Einfluss ausüben können.</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de-DE"/>
              <a:t>Es gibt zwar eine Vielzahl von Gütezeichen, aber nur eine begrenzte Anzahl erfüllt die oben genannten Anforderungen. Die Herausforderung besteht darin, sich mit den Gütezeichen, die diese Anforderungen erfüllen, vertraut zu machen und sie auf den Produkten zu erkennen. Nachfolgend sind vier Arten an Gütezeichen beschrieben. Die ersten drei Arten an Gütezeichen erfüllen in der Regel die oben genannten Anforderungen.</a:t>
            </a:r>
            <a:endParaRPr/>
          </a:p>
          <a:p>
            <a:pPr marL="0" lvl="0" indent="0" algn="l" rtl="0">
              <a:spcBef>
                <a:spcPts val="0"/>
              </a:spcBef>
              <a:spcAft>
                <a:spcPts val="0"/>
              </a:spcAft>
              <a:buNone/>
            </a:pPr>
            <a:endParaRPr/>
          </a:p>
          <a:p>
            <a:pPr marL="0" lvl="0" indent="0" algn="l" rtl="0">
              <a:spcBef>
                <a:spcPts val="0"/>
              </a:spcBef>
              <a:spcAft>
                <a:spcPts val="0"/>
              </a:spcAft>
              <a:buSzPts val="1100"/>
              <a:buNone/>
            </a:pPr>
            <a:r>
              <a:rPr lang="de-DE"/>
              <a:t>Gütezeichen von breit angelegten Zertifizierungsinitiativen: In der EU gibt es mehrere Zertifizierungsinitiativen, die Richtlinien für eine breite Palette an Produkten und Dienstleistungen bereitstellen. Häufig stehen hinter diesen Initiativen staatliche Stellen oder ihnen nahestehende Institutionen wie etwa Normungsorganisationen. Die von diesen Stellen vergebenen Gütezeichen zählen in der Regel zu den aussagekräftigsten Nachweisen für die Nachhaltigkeit eines Produkts oder einer Dienstleistung. Die Zertifizierungsinitiativen verfügen über Richtlinien für einzelne Produkt- und Dienstleistungsgruppen, in denen die relevanten Nachhaltigkeits- und Qualitätskriterien detailliert beschrieben sind. Unternehmen, die ein solches Zertifikat erhalten möchten, müssen nachweisen, dass sie die in den Richtlinien festgelegten Kriterien erfüllen. Wird dieser Nachweis im Rahmen einer Prüfung bestätigt, erhalten die Unternehmen das Recht, das entsprechende Gütezeichen für einen bestimmten Zeitraum zu verwenden. Beispiele: EU-Ecolabel, das Österreichische Umweltzeichen, der Blaue Engel, NF Environnement und C2C.</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Gütezeichen, die für einzelne Endprodukte vergeben werden: Diese Art von Gütezeichen wird ebenfalls von unabhängigen Dritten vergeben. Zu den zuvor genannten Gütezeichen gibt es jedoch einen großen Unterschied: Es werden nur wenige Produktgruppen zertifiziert. Oftmals sind die Organisationen, die für die Vergabe der Gütezeichen verantwortlich sind, private Einrichtungen. Gütezeichen dieser Art gibt es vor allem für Textilien, Lebensmittel und IT-Geräte. Eine kleine Auswahl dieser Gütezeichen: TCO-certified, Öko-Tex Standard 100, GOTS, Fair Wear and ASC.</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Gesetzlich vorgeschriebene Gütezeichen:  Einige Gütezeichen, die über die Einhaltung eines bestimmten Qualitätsstandards informieren, sind gesetzlich vorgeschrieben. Dazu gehört z. B. das EU-Bio-Logo, das auf allen verpackten Lebensmitteln zu finden sein muss, die in der EU hergestellt und als Bio-Produkt vermarktet werden. Auch die Energieverbrauchskennzeichnung, die z. B. auf Elektrogeräten angebracht werden muss, gehört dazu.</a:t>
            </a:r>
            <a:endParaRPr/>
          </a:p>
          <a:p>
            <a:pPr marL="0" lvl="0" indent="0" algn="l" rtl="0">
              <a:spcBef>
                <a:spcPts val="0"/>
              </a:spcBef>
              <a:spcAft>
                <a:spcPts val="0"/>
              </a:spcAft>
              <a:buSzPts val="1100"/>
              <a:buNone/>
            </a:pPr>
            <a:endParaRPr/>
          </a:p>
          <a:p>
            <a:pPr marL="0" lvl="0" indent="0" algn="l" rtl="0">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257" name="Google Shape;257;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Quelle Text: https://www.eineweltnetzwerkbayern.de/fileadmin/assets/Kommunen_Eine_Welt/2024_6_A/2024_-_Kommunen_Eine_Welt_-_6_A_-_EWNB.pdf S. 36</a:t>
            </a:r>
            <a:endParaRPr/>
          </a:p>
          <a:p>
            <a:pPr marL="457200" marR="0" lvl="0" indent="-228600" algn="l" rtl="0">
              <a:lnSpc>
                <a:spcPct val="100000"/>
              </a:lnSpc>
              <a:spcBef>
                <a:spcPts val="0"/>
              </a:spcBef>
              <a:spcAft>
                <a:spcPts val="0"/>
              </a:spcAft>
              <a:buSzPts val="1400"/>
              <a:buNone/>
            </a:pPr>
            <a:r>
              <a:rPr lang="de-DE"/>
              <a:t>Quelle Bild: https://www.fairtrade.net/de-de/produkte/fairtrade_produkte/sportbaelle.html</a:t>
            </a:r>
            <a:endParaRPr/>
          </a:p>
        </p:txBody>
      </p:sp>
      <p:sp>
        <p:nvSpPr>
          <p:cNvPr id="278" name="Google Shape;278;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87" name="Google Shape;287;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0" algn="l" rtl="0">
              <a:spcBef>
                <a:spcPts val="0"/>
              </a:spcBef>
              <a:spcAft>
                <a:spcPts val="0"/>
              </a:spcAft>
              <a:buNone/>
            </a:pPr>
            <a:endParaRPr/>
          </a:p>
          <a:p>
            <a:pPr marL="0" lvl="0" indent="0" algn="l" rtl="0">
              <a:spcBef>
                <a:spcPts val="0"/>
              </a:spcBef>
              <a:spcAft>
                <a:spcPts val="0"/>
              </a:spcAft>
              <a:buSzPts val="1100"/>
              <a:buNone/>
            </a:pPr>
            <a:r>
              <a:rPr lang="de-DE"/>
              <a:t>Siehe proCURE Handbuch S. 31-32</a:t>
            </a:r>
            <a:endParaRPr/>
          </a:p>
          <a:p>
            <a:pPr marL="0" lvl="0" indent="0" algn="l" rtl="0">
              <a:spcBef>
                <a:spcPts val="0"/>
              </a:spcBef>
              <a:spcAft>
                <a:spcPts val="0"/>
              </a:spcAft>
              <a:buClr>
                <a:schemeClr val="dk1"/>
              </a:buClr>
              <a:buSzPts val="1100"/>
              <a:buFont typeface="Arial"/>
              <a:buNone/>
            </a:pPr>
            <a:r>
              <a:rPr lang="de-DE"/>
              <a:t>Der Katalog dient den Beschaffungsverantwortlichen in der Gemeinde in erster Linie als Hilfsmittel für künftige Einkäufe. Außerdem kann er neue Mitarbeitende bei der Beschaffung unterstützen. Der Beschaffungskatalog muss regelmäßig aktualisiert werden.</a:t>
            </a:r>
            <a:endParaRPr/>
          </a:p>
          <a:p>
            <a:pPr marL="0" lvl="0" indent="0" algn="l" rtl="0">
              <a:lnSpc>
                <a:spcPct val="100000"/>
              </a:lnSpc>
              <a:spcBef>
                <a:spcPts val="0"/>
              </a:spcBef>
              <a:spcAft>
                <a:spcPts val="0"/>
              </a:spcAft>
              <a:buSzPts val="1400"/>
              <a:buNone/>
            </a:pPr>
            <a:endParaRPr/>
          </a:p>
        </p:txBody>
      </p:sp>
      <p:sp>
        <p:nvSpPr>
          <p:cNvPr id="294" name="Google Shape;294;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0" name="Google Shape;310;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7" name="Google Shape;317;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4" name="Google Shape;324;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0" name="Google Shape;340;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9" name="Google Shape;349;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Quelle Text: https://www.kompass-nachhaltigkeit.de/kommunaler-kompass/bayern/rahmenbedingungen-nutzen#c42191036</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Quelle Bild: https://www.nuernberg.de/internet/beschaffung/ekv_shop.html#_0_3</a:t>
            </a:r>
            <a:endParaRPr/>
          </a:p>
        </p:txBody>
      </p:sp>
      <p:sp>
        <p:nvSpPr>
          <p:cNvPr id="350" name="Google Shape;350;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59" name="Google Shape;359;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a:t>Siehe proCURE Handbuch S. 33-34</a:t>
            </a:r>
            <a:endParaRPr/>
          </a:p>
        </p:txBody>
      </p:sp>
      <p:sp>
        <p:nvSpPr>
          <p:cNvPr id="366" name="Google Shape;366;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76" name="Google Shape;376;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3" name="Google Shape;383;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0" name="Google Shape;390;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 name="Google Shape;12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Quelle Text: https://gemeindebund.at/images/uploads/downloads/2017/Projekte/Ressourceneffiziente_Gemeinde/Projekt_Ressourceneffiziente_Gemeinde_Massnahmenkatalog.pdf S. 41-42</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Quelle Bild: https://www.umweltberatung.at/img/1400/4409.jpg</a:t>
            </a:r>
            <a:endParaRPr/>
          </a:p>
        </p:txBody>
      </p:sp>
      <p:sp>
        <p:nvSpPr>
          <p:cNvPr id="399" name="Google Shape;399;p5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7" name="Google Shape;407;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5" name="Google Shape;415;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Quelle Text: https://www.klimabuendnis.at/wp-content/uploads/2024/03/6_kbu_lf_beschaffung.pdf</a:t>
            </a:r>
            <a:endParaRPr/>
          </a:p>
          <a:p>
            <a:pPr marL="457200" marR="0" lvl="0" indent="-228600" algn="l" rtl="0">
              <a:lnSpc>
                <a:spcPct val="100000"/>
              </a:lnSpc>
              <a:spcBef>
                <a:spcPts val="0"/>
              </a:spcBef>
              <a:spcAft>
                <a:spcPts val="0"/>
              </a:spcAft>
              <a:buSzPts val="1400"/>
              <a:buNone/>
            </a:pPr>
            <a:r>
              <a:rPr lang="de-DE"/>
              <a:t>Quelle Bild: </a:t>
            </a:r>
            <a:r>
              <a:rPr lang="de-DE" sz="1200" u="sng">
                <a:solidFill>
                  <a:schemeClr val="hlink"/>
                </a:solidFill>
                <a:hlinkClick r:id="rId3"/>
              </a:rPr>
              <a:t>https://www.vol.at/maeder-feiert-sonnenfest/8131894</a:t>
            </a:r>
            <a:r>
              <a:rPr lang="de-DE" sz="1200"/>
              <a:t> Sonnenfest Mäder 2023</a:t>
            </a:r>
            <a:endParaRPr/>
          </a:p>
        </p:txBody>
      </p:sp>
      <p:sp>
        <p:nvSpPr>
          <p:cNvPr id="416" name="Google Shape;416;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5" name="Google Shape;425;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0" name="Google Shape;430;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8" name="Google Shape;438;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3" name="Google Shape;443;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44" name="Google Shape;444;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3" name="Google Shape;453;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Testung mit Personen, die das Produkt dann nutzen (z.B. Reinigungskräfte)</a:t>
            </a:r>
            <a:endParaRPr/>
          </a:p>
        </p:txBody>
      </p:sp>
      <p:sp>
        <p:nvSpPr>
          <p:cNvPr id="454" name="Google Shape;454;p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2" name="Google Shape;462;p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Quelle Text: Film von dieser Webseite https://www.kompass-nachhaltigkeit.de/grundlagenwissen/einblick-in-die-beschaffungspraxis</a:t>
            </a:r>
            <a:endParaRPr/>
          </a:p>
          <a:p>
            <a:pPr marL="457200" marR="0" lvl="0" indent="-228600" algn="l" rtl="0">
              <a:lnSpc>
                <a:spcPct val="100000"/>
              </a:lnSpc>
              <a:spcBef>
                <a:spcPts val="0"/>
              </a:spcBef>
              <a:spcAft>
                <a:spcPts val="0"/>
              </a:spcAft>
              <a:buSzPts val="1400"/>
              <a:buNone/>
            </a:pPr>
            <a:r>
              <a:rPr lang="de-DE"/>
              <a:t>Quelle Bild: https://polizeibericht.info/ausruestung/fuhrpark/</a:t>
            </a:r>
            <a:endParaRPr/>
          </a:p>
          <a:p>
            <a:pPr marL="457200" marR="0" lvl="0" indent="-228600" algn="l" rtl="0">
              <a:lnSpc>
                <a:spcPct val="100000"/>
              </a:lnSpc>
              <a:spcBef>
                <a:spcPts val="0"/>
              </a:spcBef>
              <a:spcAft>
                <a:spcPts val="0"/>
              </a:spcAft>
              <a:buSzPts val="1400"/>
              <a:buNone/>
            </a:pPr>
            <a:endParaRPr/>
          </a:p>
        </p:txBody>
      </p:sp>
      <p:sp>
        <p:nvSpPr>
          <p:cNvPr id="463" name="Google Shape;463;p6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1" name="Google Shape;471;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Grafisch darstellen</a:t>
            </a:r>
            <a:endParaRPr/>
          </a:p>
        </p:txBody>
      </p:sp>
      <p:sp>
        <p:nvSpPr>
          <p:cNvPr id="132" name="Google Shape;132;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6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8" name="Google Shape;478;p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p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5" name="Google Shape;485;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a:t>Siehe proCURE Handbuch S. 35-37</a:t>
            </a:r>
            <a:endParaRPr/>
          </a:p>
        </p:txBody>
      </p:sp>
      <p:sp>
        <p:nvSpPr>
          <p:cNvPr id="490" name="Google Shape;490;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8" name="Google Shape;498;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5" name="Google Shape;505;p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8" name="Google Shape;528;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a:p>
        </p:txBody>
      </p:sp>
      <p:sp>
        <p:nvSpPr>
          <p:cNvPr id="529" name="Google Shape;529;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45</a:t>
            </a:fld>
            <a:endParaRPr sz="1200">
              <a:solidFill>
                <a:schemeClr val="dk1"/>
              </a:solidFill>
              <a:latin typeface="Calibri"/>
              <a:ea typeface="Calibri"/>
              <a:cs typeface="Calibri"/>
              <a:sym typeface="Calibri"/>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7" name="Google Shape;537;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p7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4" name="Google Shape;544;p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de-DE"/>
              <a:t>Siehe  proCURE Handbuch S. 18 - 21</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Teamaufbau und Sondierung möglicher Unterstützung: Nachhaltige Beschaffung erfordert Teamarbeit. Für eine erfolgreiche Umsetzung sollten ausgewählte Mitarbeitende eingebunden, Arbeitsgruppen gebildet und externe Unterstützungsangebote geprüft werden.</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Bestandsaufnahme durchführen: Für die Umsetzung der nachhaltigen Beschaffung ist ein Überblick über die bestehenden Beschaffungsaktivitäten in der Gemeinde erforderlich. Die folgenden drei Schritte helfen dabei, eine Bestandsaufnahme durchzuführen.</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Ziele umsetzen und Umfang festlegen: Auf der Grundlage der Bestandsaufnahme kann die Gemeinde Ziele entwickeln und genau definierte Kriterien anwenden, um so greifbare Vorteile für die lokale bzw. regionale Wirtschaft, Gesellschaft und Umwelt zu erzielen.</a:t>
            </a:r>
            <a:endParaRPr/>
          </a:p>
        </p:txBody>
      </p:sp>
      <p:sp>
        <p:nvSpPr>
          <p:cNvPr id="140" name="Google Shape;14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de-DE"/>
              <a:t>Siehe  proCURE Handbuch S. 16-17</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Schritt 1: Ernennung eines Koordinators: Der Gemeinderat bzw. die Bürgermeisterin oder der Bürgermeister benennen eine Person, die die Aktivitäten zur nachhaltigen Beschaffung koordiniert: z. B. ein Mitarbeitender, der für die Beschaffung oder für Nachhaltigkeit zuständig ist oder ein Mitarbeitender mit Interesse und entsprechenden Fähigkeiten. Diese Person sollte folgende Eigenschaften mitbringen: neugierig; kommunikativ; flexibel; pragmatisch; ausdauernd; und hohe Frustrationstoleranz.</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Schritt 2: Bildung einer kleinen Arbeitsgruppe: Idealerweise wird der Koordinierende von einer kleinen Arbeitsgruppe unterstützt, die Mitarbeitende aus verschiedenen Abteilungen wie Einkauf, Umwelt, Personalwesen und Finanzen umfasst. Das sorgt für einen reibungsloseren Informationsfluss und eröffnet Raum für unterschiedliche Perspektiven. Diese Arbeitsgruppe sollte sich regelmäßig treffen, um Ziele, Prozesse und nächste Schritte zu besprechen sowie Erkenntnisse und Erfahrungen auszutauschen.</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Schritt 3: Einbindung von zusätzlichem Fachwissen (falls erforderlich): Es ist von Vorteil, die Perspektive derjenigen mit einzubeziehen, die die nachhaltigen Produkte und Dienstleistungen nutzen. Dadurch wird nicht nur die Unterstützung</a:t>
            </a:r>
            <a:endParaRPr/>
          </a:p>
          <a:p>
            <a:pPr marL="0" lvl="0" indent="0" algn="l" rtl="0">
              <a:spcBef>
                <a:spcPts val="0"/>
              </a:spcBef>
              <a:spcAft>
                <a:spcPts val="0"/>
              </a:spcAft>
              <a:buSzPts val="1100"/>
              <a:buNone/>
            </a:pPr>
            <a:r>
              <a:rPr lang="de-DE"/>
              <a:t>für die nachhaltige Beschaffung gesichert, sondern auch gewährleistet, dass bestehende Bedürfnisse der Mitarbeitenden berücksichtigt werden. Auch die Zusammenarbeit mit externen Organisationen wie Umweltgruppen und Weltläden</a:t>
            </a:r>
            <a:endParaRPr/>
          </a:p>
          <a:p>
            <a:pPr marL="0" lvl="0" indent="0" algn="l" rtl="0">
              <a:spcBef>
                <a:spcPts val="0"/>
              </a:spcBef>
              <a:spcAft>
                <a:spcPts val="0"/>
              </a:spcAft>
              <a:buSzPts val="1100"/>
              <a:buNone/>
            </a:pPr>
            <a:r>
              <a:rPr lang="de-DE"/>
              <a:t>kann eine wertvolle Unterstützung bieten. Ihr Fachwissen kann helfen, die richtigen Prioritäten zu setzen.</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Schritt 4: Nutzung verfügbarer Instrumente und Informationen: Die koordinierende Person und die Arbeitsgruppenmitglieder sollten sich mit dem vorliegenden Handbuch und der proCURE-Toolbox vertraut machen. Bei Bedarf bieten verschiedene Wissensplattformen zusätzliche Unterstützung. Für kleinere Gemeinden sind insbesondere die folgenden Plattformen hilfreich: </a:t>
            </a:r>
            <a:r>
              <a:rPr lang="de-DE" u="sng">
                <a:solidFill>
                  <a:schemeClr val="hlink"/>
                </a:solidFill>
                <a:hlinkClick r:id="rId3"/>
              </a:rPr>
              <a:t>www.kompass-nachhaltigkeit.de</a:t>
            </a:r>
            <a:r>
              <a:rPr lang="de-DE"/>
              <a:t> </a:t>
            </a:r>
            <a:r>
              <a:rPr lang="de-DE" u="sng">
                <a:solidFill>
                  <a:schemeClr val="hlink"/>
                </a:solidFill>
                <a:hlinkClick r:id="rId4"/>
              </a:rPr>
              <a:t>www.nachhaltige-beschaffung.info</a:t>
            </a:r>
            <a:r>
              <a:rPr lang="de-DE"/>
              <a:t> </a:t>
            </a:r>
            <a:r>
              <a:rPr lang="de-DE" u="sng">
                <a:solidFill>
                  <a:schemeClr val="hlink"/>
                </a:solidFill>
                <a:hlinkClick r:id="rId5"/>
              </a:rPr>
              <a:t>www.beschaffungs-info.de</a:t>
            </a:r>
            <a:r>
              <a:rPr lang="de-DE"/>
              <a:t> </a:t>
            </a:r>
            <a:r>
              <a:rPr lang="de-DE" u="sng">
                <a:solidFill>
                  <a:schemeClr val="hlink"/>
                </a:solidFill>
                <a:hlinkClick r:id="rId6"/>
              </a:rPr>
              <a:t>lernplattform.engagement-global.de/</a:t>
            </a:r>
            <a:r>
              <a:rPr lang="de-DE"/>
              <a:t> </a:t>
            </a:r>
            <a:r>
              <a:rPr lang="de-DE" u="sng">
                <a:solidFill>
                  <a:schemeClr val="hlink"/>
                </a:solidFill>
                <a:hlinkClick r:id="rId7"/>
              </a:rPr>
              <a:t>www.nabe.gv.at/</a:t>
            </a:r>
            <a:r>
              <a:rPr lang="de-DE"/>
              <a:t> </a:t>
            </a:r>
            <a:r>
              <a:rPr lang="de-DE" u="sng">
                <a:solidFill>
                  <a:schemeClr val="hlink"/>
                </a:solidFill>
                <a:hlinkClick r:id="rId8"/>
              </a:rPr>
              <a:t>www.woeb.swiss/de/</a:t>
            </a:r>
            <a:r>
              <a:rPr lang="de-DE"/>
              <a:t> </a:t>
            </a:r>
            <a:endParaRPr/>
          </a:p>
          <a:p>
            <a:pPr marL="0" lvl="0" indent="0" algn="l" rtl="0">
              <a:spcBef>
                <a:spcPts val="0"/>
              </a:spcBef>
              <a:spcAft>
                <a:spcPts val="0"/>
              </a:spcAft>
              <a:buSzPts val="1100"/>
              <a:buNone/>
            </a:pPr>
            <a:endParaRPr/>
          </a:p>
          <a:p>
            <a:pPr marL="0" lvl="0" indent="0" algn="l" rtl="0">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154" name="Google Shape;15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de-DE"/>
              <a:t>Siehe proCURE Handbuch S. 18-19</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Schritt 1: Ermittlung der Kolleginnen und Kollegen, die beschaffen:  Im ersten Schritt geht es darum festzustellen, wer in der Gemeinde operativ für die Beschaffung zuständig ist. Dies kann durch Rücksprache mit der Bürgermeisterin bzw. dem Bürgermeister und/oder durch Gespräche mit den am Beschaffungsprozess beteiligten Personen geschehen. Wichtig ist auch zu wissen, wer den Bedarf an Produkten und Dienstleistungen an wen meldet und wer die Befugnis hat, die Beschaffung zu genehmigen (in der Regel die Bürgermeisterin bzw. der Bürgermeister).</a:t>
            </a:r>
            <a:endParaRPr/>
          </a:p>
          <a:p>
            <a:pPr marL="0" lvl="0" indent="0" algn="l" rtl="0">
              <a:spcBef>
                <a:spcPts val="0"/>
              </a:spcBef>
              <a:spcAft>
                <a:spcPts val="0"/>
              </a:spcAft>
              <a:buSzPts val="1100"/>
              <a:buNone/>
            </a:pPr>
            <a:endParaRPr/>
          </a:p>
          <a:p>
            <a:pPr marL="0" lvl="0" indent="0" algn="l" rtl="0">
              <a:spcBef>
                <a:spcPts val="0"/>
              </a:spcBef>
              <a:spcAft>
                <a:spcPts val="0"/>
              </a:spcAft>
              <a:buSzPts val="1100"/>
              <a:buNone/>
            </a:pPr>
            <a:r>
              <a:rPr lang="de-DE"/>
              <a:t>Schritt 2: Sammeln von Daten durch den Austausch mit Kollegen:  In Absprache mit den für die Beschaffung zuständigen Kollegen sollen Daten darüber gesammelt werden, was, in welchen zeitlichen Abständen und in welchen Mengen beschafft wird: </a:t>
            </a:r>
            <a:endParaRPr/>
          </a:p>
          <a:p>
            <a:pPr marL="0" lvl="0" indent="0" algn="l" rtl="0">
              <a:spcBef>
                <a:spcPts val="0"/>
              </a:spcBef>
              <a:spcAft>
                <a:spcPts val="0"/>
              </a:spcAft>
              <a:buSzPts val="1100"/>
              <a:buNone/>
            </a:pPr>
            <a:r>
              <a:rPr lang="de-DE"/>
              <a:t>Welche Produkte und Dienstleistungen werden beschafft?</a:t>
            </a:r>
            <a:endParaRPr/>
          </a:p>
          <a:p>
            <a:pPr marL="0" lvl="0" indent="0" algn="l" rtl="0">
              <a:spcBef>
                <a:spcPts val="0"/>
              </a:spcBef>
              <a:spcAft>
                <a:spcPts val="0"/>
              </a:spcAft>
              <a:buSzPts val="1100"/>
              <a:buNone/>
            </a:pPr>
            <a:r>
              <a:rPr lang="de-DE"/>
              <a:t>Welche Mengen werden von den Produkten und Dienstleistungen</a:t>
            </a:r>
            <a:endParaRPr/>
          </a:p>
          <a:p>
            <a:pPr marL="0" lvl="0" indent="0" algn="l" rtl="0">
              <a:spcBef>
                <a:spcPts val="0"/>
              </a:spcBef>
              <a:spcAft>
                <a:spcPts val="0"/>
              </a:spcAft>
              <a:buSzPts val="1100"/>
              <a:buNone/>
            </a:pPr>
            <a:r>
              <a:rPr lang="de-DE"/>
              <a:t>beschafft?</a:t>
            </a:r>
            <a:endParaRPr/>
          </a:p>
          <a:p>
            <a:pPr marL="0" lvl="0" indent="0" algn="l" rtl="0">
              <a:spcBef>
                <a:spcPts val="0"/>
              </a:spcBef>
              <a:spcAft>
                <a:spcPts val="0"/>
              </a:spcAft>
              <a:buSzPts val="1100"/>
              <a:buNone/>
            </a:pPr>
            <a:r>
              <a:rPr lang="de-DE"/>
              <a:t>In welchen zeitlichen Abständen wird die Beschaffung durchgeführt?</a:t>
            </a:r>
            <a:endParaRPr/>
          </a:p>
          <a:p>
            <a:pPr marL="0" lvl="0" indent="0" algn="l" rtl="0">
              <a:spcBef>
                <a:spcPts val="0"/>
              </a:spcBef>
              <a:spcAft>
                <a:spcPts val="0"/>
              </a:spcAft>
              <a:buSzPts val="1100"/>
              <a:buNone/>
            </a:pPr>
            <a:r>
              <a:rPr lang="de-DE"/>
              <a:t>Welche Beschaffungsmethode wird üblicherweise angewendet (siehe „Beschaffung unterhalb der Schwelle für nationale Ausschreibungen“ auf Seite 23 im Handbuch)</a:t>
            </a:r>
            <a:endParaRPr/>
          </a:p>
          <a:p>
            <a:pPr marL="0" lvl="0" indent="0" algn="l" rtl="0">
              <a:spcBef>
                <a:spcPts val="0"/>
              </a:spcBef>
              <a:spcAft>
                <a:spcPts val="0"/>
              </a:spcAft>
              <a:buSzPts val="1100"/>
              <a:buNone/>
            </a:pPr>
            <a:r>
              <a:rPr lang="de-DE"/>
              <a:t>Welche Unternehmen sind in der Regel die Auftragnehmer?</a:t>
            </a:r>
            <a:endParaRPr/>
          </a:p>
          <a:p>
            <a:pPr marL="0" lvl="0" indent="0" algn="l" rtl="0">
              <a:spcBef>
                <a:spcPts val="0"/>
              </a:spcBef>
              <a:spcAft>
                <a:spcPts val="0"/>
              </a:spcAft>
              <a:buSzPts val="1100"/>
              <a:buNone/>
            </a:pPr>
            <a:r>
              <a:rPr lang="de-DE"/>
              <a:t>Wie lauten die aktuellen Verträge und welche Laufzeit haben sie?</a:t>
            </a:r>
            <a:endParaRPr/>
          </a:p>
          <a:p>
            <a:pPr marL="0" lvl="0" indent="0" algn="l" rtl="0">
              <a:spcBef>
                <a:spcPts val="0"/>
              </a:spcBef>
              <a:spcAft>
                <a:spcPts val="0"/>
              </a:spcAft>
              <a:buSzPts val="1100"/>
              <a:buNone/>
            </a:pPr>
            <a:r>
              <a:rPr lang="de-DE"/>
              <a:t>Werden bei den Beschaffungsprozessen Nachhaltigkeitskriterien berücksichtigt – und wenn ja, welche?</a:t>
            </a:r>
            <a:endParaRPr/>
          </a:p>
          <a:p>
            <a:pPr marL="0" lvl="0" indent="0" algn="l" rtl="0">
              <a:spcBef>
                <a:spcPts val="0"/>
              </a:spcBef>
              <a:spcAft>
                <a:spcPts val="0"/>
              </a:spcAft>
              <a:buSzPts val="1100"/>
              <a:buNone/>
            </a:pPr>
            <a:r>
              <a:rPr lang="de-DE"/>
              <a:t>Wie viel Geld wird jährlich für die Beschaffung von Produkten und Dienstleistungen ausgegeben? (Diese Summe muss gegebenenfalls mit den Buchhaltungsunterlagen der Gemeinde abgeglichen werden.)</a:t>
            </a:r>
            <a:endParaRPr/>
          </a:p>
          <a:p>
            <a:pPr marL="0" lvl="0" indent="0" algn="l" rtl="0">
              <a:spcBef>
                <a:spcPts val="0"/>
              </a:spcBef>
              <a:spcAft>
                <a:spcPts val="0"/>
              </a:spcAft>
              <a:buSzPts val="1100"/>
              <a:buNone/>
            </a:pPr>
            <a:r>
              <a:rPr lang="de-DE"/>
              <a:t>Wie sehen die Beschaffungsprozesse für die verschiedenen Produkte und Dienstleistungen aus? (Wer legt die Mengen und Qualitäten der zu beschaffenden Produkte und Dienstleistungen fest, wer führt die Beschaffung durch, wer ist die Ansprechpartnerin oder der Ansprechpartner während der Vertragslaufzeit?)</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3: Verarbeitung der Informationen und Erstellung einer Übersicht</a:t>
            </a:r>
            <a:endParaRPr/>
          </a:p>
          <a:p>
            <a:pPr marL="0" lvl="0" indent="0" algn="l" rtl="0">
              <a:spcBef>
                <a:spcPts val="0"/>
              </a:spcBef>
              <a:spcAft>
                <a:spcPts val="0"/>
              </a:spcAft>
              <a:buClr>
                <a:schemeClr val="dk1"/>
              </a:buClr>
              <a:buSzPts val="1100"/>
              <a:buFont typeface="Arial"/>
              <a:buNone/>
            </a:pPr>
            <a:r>
              <a:rPr lang="de-DE"/>
              <a:t>Die gesammelten Informationen über die von den verschiedenen Abteilungen beschafften Produkte und Dienstleistungen – einschließlich der damit verbundenen Ausgaben und der Beschaffungsprozesse – sollten systematisch aufbereitet werden. Zur umfassenden Darstellung dieser Daten sollte eine Übersicht entwickelt werden. Gegebenenfalls könnten ähnliche Produkte und Dienstleistungen gruppiert werden, um die Darstellung übersichtlicher zu gestalten.</a:t>
            </a:r>
            <a:endParaRPr/>
          </a:p>
          <a:p>
            <a:pPr marL="0" lvl="0" indent="0" algn="l" rtl="0">
              <a:lnSpc>
                <a:spcPct val="100000"/>
              </a:lnSpc>
              <a:spcBef>
                <a:spcPts val="0"/>
              </a:spcBef>
              <a:spcAft>
                <a:spcPts val="0"/>
              </a:spcAft>
              <a:buSzPts val="1400"/>
              <a:buNone/>
            </a:pPr>
            <a:endParaRPr/>
          </a:p>
        </p:txBody>
      </p:sp>
      <p:sp>
        <p:nvSpPr>
          <p:cNvPr id="170" name="Google Shape;170;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Siehe proCURE Handbuch S. 19-21</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1: Entwicklung von Zielen, die mit den allgemeinen Prioritäten der Gemeinde übereinstimmen: Ein erster Schritt bei der nachhaltigen Beschaffung ist die Festlegung von Zielen. Diese Ziele können anfangs sehr einfach sein und mit der Zeit ehrgeiziger werden, wenn die Gemeinde Erfahrung und Vertrauen in die Umsetzung der nachhaltigen Beschaffung gewonnen hat. Die Ziele dienen als Grundlage für die nachhaltige Beschaffung und als eine gemeinsame Richtschnur für alle Beteiligten.</a:t>
            </a:r>
            <a:endParaRPr/>
          </a:p>
          <a:p>
            <a:pPr marL="0" lvl="0" indent="0" algn="l" rtl="0">
              <a:spcBef>
                <a:spcPts val="0"/>
              </a:spcBef>
              <a:spcAft>
                <a:spcPts val="0"/>
              </a:spcAft>
              <a:buClr>
                <a:schemeClr val="dk1"/>
              </a:buClr>
              <a:buSzPts val="1100"/>
              <a:buFont typeface="Arial"/>
              <a:buNone/>
            </a:pPr>
            <a:r>
              <a:rPr lang="de-DE"/>
              <a:t>Die Ziele sollten möglichst SMART sein (specific, measurable, achievable, relevant, time-bound), also spezifisch, messbar, erreichbar, relevant und zeitbezogen sein:</a:t>
            </a:r>
            <a:endParaRPr/>
          </a:p>
          <a:p>
            <a:pPr marL="0" lvl="0" indent="0" algn="l" rtl="0">
              <a:spcBef>
                <a:spcPts val="0"/>
              </a:spcBef>
              <a:spcAft>
                <a:spcPts val="0"/>
              </a:spcAft>
              <a:buClr>
                <a:schemeClr val="dk1"/>
              </a:buClr>
              <a:buSzPts val="1100"/>
              <a:buFont typeface="Arial"/>
              <a:buNone/>
            </a:pPr>
            <a:r>
              <a:rPr lang="de-DE"/>
              <a:t>Spezifisch: Die Ziele sollten deutlich machen, was die Gemeinde erreichen will.</a:t>
            </a:r>
            <a:endParaRPr/>
          </a:p>
          <a:p>
            <a:pPr marL="0" lvl="0" indent="0" algn="l" rtl="0">
              <a:spcBef>
                <a:spcPts val="0"/>
              </a:spcBef>
              <a:spcAft>
                <a:spcPts val="0"/>
              </a:spcAft>
              <a:buClr>
                <a:schemeClr val="dk1"/>
              </a:buClr>
              <a:buSzPts val="1100"/>
              <a:buFont typeface="Arial"/>
              <a:buNone/>
            </a:pPr>
            <a:r>
              <a:rPr lang="de-DE"/>
              <a:t>Messbar: Die Ziele sollten messbar sein, auch um den Fortschritt überprüfen zu können.</a:t>
            </a:r>
            <a:endParaRPr/>
          </a:p>
          <a:p>
            <a:pPr marL="0" lvl="0" indent="0" algn="l" rtl="0">
              <a:spcBef>
                <a:spcPts val="0"/>
              </a:spcBef>
              <a:spcAft>
                <a:spcPts val="0"/>
              </a:spcAft>
              <a:buClr>
                <a:schemeClr val="dk1"/>
              </a:buClr>
              <a:buSzPts val="1100"/>
              <a:buFont typeface="Arial"/>
              <a:buNone/>
            </a:pPr>
            <a:r>
              <a:rPr lang="de-DE"/>
              <a:t>Erreichbar: Die Ziele sollten – u. a. angesichts der beschränkten Ressourcen der Gemeinde – realistisch sein.</a:t>
            </a:r>
            <a:endParaRPr/>
          </a:p>
          <a:p>
            <a:pPr marL="0" lvl="0" indent="0" algn="l" rtl="0">
              <a:spcBef>
                <a:spcPts val="0"/>
              </a:spcBef>
              <a:spcAft>
                <a:spcPts val="0"/>
              </a:spcAft>
              <a:buClr>
                <a:schemeClr val="dk1"/>
              </a:buClr>
              <a:buSzPts val="1100"/>
              <a:buFont typeface="Arial"/>
              <a:buNone/>
            </a:pPr>
            <a:r>
              <a:rPr lang="de-DE"/>
              <a:t>Relevant: Die Ziele sollten mit den allgemeinen Prioritäten bzw. Zielen der Gemeinde übereinstimmen.</a:t>
            </a:r>
            <a:endParaRPr/>
          </a:p>
          <a:p>
            <a:pPr marL="0" lvl="0" indent="0" algn="l" rtl="0">
              <a:spcBef>
                <a:spcPts val="0"/>
              </a:spcBef>
              <a:spcAft>
                <a:spcPts val="0"/>
              </a:spcAft>
              <a:buClr>
                <a:schemeClr val="dk1"/>
              </a:buClr>
              <a:buSzPts val="1100"/>
              <a:buFont typeface="Arial"/>
              <a:buNone/>
            </a:pPr>
            <a:r>
              <a:rPr lang="de-DE"/>
              <a:t>Zeitgebunden: Die Ziele sollten mit festgelegten Fristen verbunden sein.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2: Auswahl von Produkten und Dienstleistungen: Im zweiten Schritt geht es darum, auf der Grundlage der in Schritt 1 definierten Ziele diejenigen Produkte und Dienstleistungen auszuwählen, die für eine nachhaltige Beschaffung in Betracht gezogen werden. Bei der Entscheidungsfindung können folgende Faktoren berücksichtigt werden: hohe jährliche Ausgaben; häufig wiederkehrende Beschaffungsvorgänge; öffentliche Sichtbarkeit (der beschafften Produkte und</a:t>
            </a:r>
            <a:endParaRPr/>
          </a:p>
          <a:p>
            <a:pPr marL="0" lvl="0" indent="0" algn="l" rtl="0">
              <a:spcBef>
                <a:spcPts val="0"/>
              </a:spcBef>
              <a:spcAft>
                <a:spcPts val="0"/>
              </a:spcAft>
              <a:buClr>
                <a:schemeClr val="dk1"/>
              </a:buClr>
              <a:buSzPts val="1100"/>
              <a:buFont typeface="Arial"/>
              <a:buNone/>
            </a:pPr>
            <a:r>
              <a:rPr lang="de-DE"/>
              <a:t>Dienstleistungen); Verbesserungspotenzial (Umwelt, Arbeitsbedingungen usw.); und geringer Schwierigkeitsgrad, d.h. Produktgruppen, für die bereits Nachhaltigkeitskriterien existieren und nachhaltige Alternativen auf dem Markt verfügbar sind.</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3: Auswahl von Nachhaltigkeitskriterien: Im dritten Schritt können nun für jede der in Schritt 2 ausgewählten Produktgruppen Nachhaltigkeitskriterien entwickelt werden:</a:t>
            </a:r>
            <a:endParaRPr/>
          </a:p>
          <a:p>
            <a:pPr marL="457200" lvl="0" indent="-317500" algn="l" rtl="0">
              <a:spcBef>
                <a:spcPts val="0"/>
              </a:spcBef>
              <a:spcAft>
                <a:spcPts val="0"/>
              </a:spcAft>
              <a:buSzPts val="1400"/>
              <a:buChar char="-"/>
            </a:pPr>
            <a:r>
              <a:rPr lang="de-DE"/>
              <a:t>Zusammenstellung von Nachhaltigkeitskriterien, die für die ausgewählten Produkte und Dienstleistungen relevant sind. Die proCURE Toolbox bietet eine Excel-Datei an, die die Anforderungen von Gütezeichen im Überblick enthält.</a:t>
            </a:r>
            <a:endParaRPr/>
          </a:p>
          <a:p>
            <a:pPr marL="457200" lvl="0" indent="-317500" algn="l" rtl="0">
              <a:spcBef>
                <a:spcPts val="0"/>
              </a:spcBef>
              <a:spcAft>
                <a:spcPts val="0"/>
              </a:spcAft>
              <a:buSzPts val="1400"/>
              <a:buChar char="-"/>
            </a:pPr>
            <a:r>
              <a:rPr lang="de-DE"/>
              <a:t>Kontaktaufnahme zu Lieferanten: Können sie die Nachhaltigkeitskriterien erfüllen?</a:t>
            </a:r>
            <a:endParaRPr/>
          </a:p>
          <a:p>
            <a:pPr marL="457200" lvl="0" indent="-317500" algn="l" rtl="0">
              <a:spcBef>
                <a:spcPts val="0"/>
              </a:spcBef>
              <a:spcAft>
                <a:spcPts val="0"/>
              </a:spcAft>
              <a:buSzPts val="1400"/>
              <a:buChar char="-"/>
            </a:pPr>
            <a:r>
              <a:rPr lang="de-DE"/>
              <a:t>Erfassung der ungefähren Preisunterschiede zwischen nachhaltigen und konventionellen Optionen.</a:t>
            </a:r>
            <a:endParaRPr/>
          </a:p>
          <a:p>
            <a:pPr marL="457200" lvl="0" indent="-317500" algn="l" rtl="0">
              <a:spcBef>
                <a:spcPts val="0"/>
              </a:spcBef>
              <a:spcAft>
                <a:spcPts val="0"/>
              </a:spcAft>
              <a:buSzPts val="1400"/>
              <a:buChar char="-"/>
            </a:pPr>
            <a:r>
              <a:rPr lang="de-DE"/>
              <a:t>Festlegung von Nachhaltigkeitskriterien für die ausgewählten Produkte und Dienstleistungen, die gut zu den allgemeinen Prioritäten der Gemeinde passen (Siehe Schritt 1).</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de-DE"/>
              <a:t>Schritt 4: Zuständigkeiten für die Umsetzung der Kriterien festlegen: Im vierten Schritt kann nun – auf der Grundlage des Überblicks über die Beschaffungsprozesse (siehe „Bestandsaufnahme durchführen“ auf Seite 18 des Handbuchs) – eine Entscheidung darüber getroffen werden, welche Personen in der Verwaltung am besten sicherstellen können, dass die ausgewählten Nachhaltigkeitskriterien bei der Beschaffung auch tatsächlich berücksichtigt werden. Idealerweise waren diese Personen an der Festlegung der Nachhaltigkeitskriterien beteiligt. Ist dies nicht der Fall, so müssen sie über die Nachhaltigkeitskriterien, die bei der Beschaffung zu berücksichtigen sind, informiert werden.</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SzPts val="1400"/>
              <a:buNone/>
            </a:pPr>
            <a:endParaRPr/>
          </a:p>
        </p:txBody>
      </p:sp>
      <p:sp>
        <p:nvSpPr>
          <p:cNvPr id="185" name="Google Shape;185;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02" name="Google Shape;202;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inhalt und Tabelle">
  <p:cSld name="Titelinhalt und Tabelle">
    <p:bg>
      <p:bgPr>
        <a:solidFill>
          <a:schemeClr val="lt1"/>
        </a:solidFill>
        <a:effectLst/>
      </p:bgPr>
    </p:bg>
    <p:spTree>
      <p:nvGrpSpPr>
        <p:cNvPr id="1" name="Shape 86"/>
        <p:cNvGrpSpPr/>
        <p:nvPr/>
      </p:nvGrpSpPr>
      <p:grpSpPr>
        <a:xfrm>
          <a:off x="0" y="0"/>
          <a:ext cx="0" cy="0"/>
          <a:chOff x="0" y="0"/>
          <a:chExt cx="0" cy="0"/>
        </a:xfrm>
      </p:grpSpPr>
      <p:sp>
        <p:nvSpPr>
          <p:cNvPr id="87" name="Google Shape;87;p26"/>
          <p:cNvSpPr txBox="1">
            <a:spLocks noGrp="1"/>
          </p:cNvSpPr>
          <p:nvPr>
            <p:ph type="title"/>
          </p:nvPr>
        </p:nvSpPr>
        <p:spPr>
          <a:xfrm>
            <a:off x="3661409" y="4661717"/>
            <a:ext cx="7936230" cy="138076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8" name="Google Shape;88;p26"/>
          <p:cNvCxnSpPr/>
          <p:nvPr/>
        </p:nvCxnSpPr>
        <p:spPr>
          <a:xfrm>
            <a:off x="3670935"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89" name="Google Shape;89;p26"/>
          <p:cNvSpPr txBox="1">
            <a:spLocks noGrp="1"/>
          </p:cNvSpPr>
          <p:nvPr>
            <p:ph type="body" idx="1"/>
          </p:nvPr>
        </p:nvSpPr>
        <p:spPr>
          <a:xfrm>
            <a:off x="603885" y="584005"/>
            <a:ext cx="2825115" cy="3999060"/>
          </a:xfrm>
          <a:prstGeom prst="rect">
            <a:avLst/>
          </a:prstGeom>
          <a:noFill/>
          <a:ln>
            <a:noFill/>
          </a:ln>
        </p:spPr>
        <p:txBody>
          <a:bodyPr spcFirstLastPara="1" wrap="square" lIns="0" tIns="274300" rIns="91425" bIns="4570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228600" algn="l">
              <a:lnSpc>
                <a:spcPct val="90000"/>
              </a:lnSpc>
              <a:spcBef>
                <a:spcPts val="1800"/>
              </a:spcBef>
              <a:spcAft>
                <a:spcPts val="0"/>
              </a:spcAft>
              <a:buClr>
                <a:srgbClr val="3F3F3F"/>
              </a:buClr>
              <a:buSzPts val="2000"/>
              <a:buNone/>
              <a:defRPr sz="2000"/>
            </a:lvl2pPr>
            <a:lvl3pPr marL="1371600" lvl="2" indent="-228600" algn="l">
              <a:lnSpc>
                <a:spcPct val="90000"/>
              </a:lnSpc>
              <a:spcBef>
                <a:spcPts val="1800"/>
              </a:spcBef>
              <a:spcAft>
                <a:spcPts val="0"/>
              </a:spcAft>
              <a:buClr>
                <a:srgbClr val="3F3F3F"/>
              </a:buClr>
              <a:buSzPts val="2000"/>
              <a:buNone/>
              <a:defRPr sz="2000"/>
            </a:lvl3pPr>
            <a:lvl4pPr marL="1828800" lvl="3" indent="-228600" algn="l">
              <a:lnSpc>
                <a:spcPct val="90000"/>
              </a:lnSpc>
              <a:spcBef>
                <a:spcPts val="1800"/>
              </a:spcBef>
              <a:spcAft>
                <a:spcPts val="0"/>
              </a:spcAft>
              <a:buClr>
                <a:srgbClr val="3F3F3F"/>
              </a:buClr>
              <a:buSzPts val="2000"/>
              <a:buNone/>
              <a:defRPr sz="2000"/>
            </a:lvl4pPr>
            <a:lvl5pPr marL="2286000" lvl="4" indent="-228600" algn="l">
              <a:lnSpc>
                <a:spcPct val="90000"/>
              </a:lnSpc>
              <a:spcBef>
                <a:spcPts val="1800"/>
              </a:spcBef>
              <a:spcAft>
                <a:spcPts val="0"/>
              </a:spcAft>
              <a:buClr>
                <a:srgbClr val="3F3F3F"/>
              </a:buClr>
              <a:buSzPts val="2000"/>
              <a:buNone/>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0" name="Google Shape;90;p26"/>
          <p:cNvSpPr txBox="1">
            <a:spLocks noGrp="1"/>
          </p:cNvSpPr>
          <p:nvPr>
            <p:ph type="body" idx="2"/>
          </p:nvPr>
        </p:nvSpPr>
        <p:spPr>
          <a:xfrm>
            <a:off x="3670934" y="584005"/>
            <a:ext cx="7926705" cy="399906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1" name="Google Shape;91;p2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92" name="Google Shape;92;p2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93" name="Google Shape;93;p26"/>
          <p:cNvGrpSpPr/>
          <p:nvPr/>
        </p:nvGrpSpPr>
        <p:grpSpPr>
          <a:xfrm rot="-5400000">
            <a:off x="-1340601" y="4196010"/>
            <a:ext cx="3053166" cy="2270813"/>
            <a:chOff x="4881398" y="2159825"/>
            <a:chExt cx="3881604" cy="2778984"/>
          </a:xfrm>
        </p:grpSpPr>
        <p:sp>
          <p:nvSpPr>
            <p:cNvPr id="94" name="Google Shape;94;p26"/>
            <p:cNvSpPr/>
            <p:nvPr/>
          </p:nvSpPr>
          <p:spPr>
            <a:xfrm>
              <a:off x="6424812" y="215982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5" name="Google Shape;95;p26"/>
            <p:cNvSpPr/>
            <p:nvPr/>
          </p:nvSpPr>
          <p:spPr>
            <a:xfrm>
              <a:off x="4881398" y="2622831"/>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6" name="Google Shape;96;p26"/>
            <p:cNvSpPr/>
            <p:nvPr/>
          </p:nvSpPr>
          <p:spPr>
            <a:xfrm>
              <a:off x="5871703" y="4132729"/>
              <a:ext cx="806080" cy="80608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97"/>
        <p:cNvGrpSpPr/>
        <p:nvPr/>
      </p:nvGrpSpPr>
      <p:grpSpPr>
        <a:xfrm>
          <a:off x="0" y="0"/>
          <a:ext cx="0" cy="0"/>
          <a:chOff x="0" y="0"/>
          <a:chExt cx="0" cy="0"/>
        </a:xfrm>
      </p:grpSpPr>
      <p:sp>
        <p:nvSpPr>
          <p:cNvPr id="98" name="Google Shape;98;p28"/>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2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100" name="Google Shape;100;p2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1" name="Google Shape;101;p28"/>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102"/>
        <p:cNvGrpSpPr/>
        <p:nvPr/>
      </p:nvGrpSpPr>
      <p:grpSpPr>
        <a:xfrm>
          <a:off x="0" y="0"/>
          <a:ext cx="0" cy="0"/>
          <a:chOff x="0" y="0"/>
          <a:chExt cx="0" cy="0"/>
        </a:xfrm>
      </p:grpSpPr>
      <p:sp>
        <p:nvSpPr>
          <p:cNvPr id="103" name="Google Shape;103;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104" name="Google Shape;104;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30"/>
        <p:cNvGrpSpPr/>
        <p:nvPr/>
      </p:nvGrpSpPr>
      <p:grpSpPr>
        <a:xfrm>
          <a:off x="0" y="0"/>
          <a:ext cx="0" cy="0"/>
          <a:chOff x="0" y="0"/>
          <a:chExt cx="0" cy="0"/>
        </a:xfrm>
      </p:grpSpPr>
      <p:sp>
        <p:nvSpPr>
          <p:cNvPr id="31" name="Google Shape;31;p2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33" name="Google Shape;33;p25"/>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4" name="Google Shape;34;p25"/>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
        <p:nvSpPr>
          <p:cNvPr id="35" name="Google Shape;35;p2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6" name="Google Shape;36;p2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 und zwei Inhalte">
  <p:cSld name="Titel und zwei Inhalte">
    <p:bg>
      <p:bgPr>
        <a:solidFill>
          <a:schemeClr val="lt1"/>
        </a:solidFill>
        <a:effectLst/>
      </p:bgPr>
    </p:bg>
    <p:spTree>
      <p:nvGrpSpPr>
        <p:cNvPr id="1" name="Shape 37"/>
        <p:cNvGrpSpPr/>
        <p:nvPr/>
      </p:nvGrpSpPr>
      <p:grpSpPr>
        <a:xfrm>
          <a:off x="0" y="0"/>
          <a:ext cx="0" cy="0"/>
          <a:chOff x="0" y="0"/>
          <a:chExt cx="0" cy="0"/>
        </a:xfrm>
      </p:grpSpPr>
      <p:sp>
        <p:nvSpPr>
          <p:cNvPr id="38" name="Google Shape;38;p27"/>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9" name="Google Shape;39;p27"/>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0" name="Google Shape;40;p27"/>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1" name="Google Shape;41;p27"/>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lvl1pPr marL="457200" lvl="0" indent="-355600" algn="l">
              <a:lnSpc>
                <a:spcPct val="90000"/>
              </a:lnSpc>
              <a:spcBef>
                <a:spcPts val="1800"/>
              </a:spcBef>
              <a:spcAft>
                <a:spcPts val="0"/>
              </a:spcAft>
              <a:buClr>
                <a:srgbClr val="3F3F3F"/>
              </a:buClr>
              <a:buSzPts val="2000"/>
              <a:buFont typeface="Arial"/>
              <a:buChar char="•"/>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2" name="Google Shape;42;p27"/>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4" name="Google Shape;44;p27"/>
          <p:cNvSpPr/>
          <p:nvPr/>
        </p:nvSpPr>
        <p:spPr>
          <a:xfrm>
            <a:off x="9879382" y="-1169095"/>
            <a:ext cx="2338190" cy="2338190"/>
          </a:xfrm>
          <a:prstGeom prst="pie">
            <a:avLst>
              <a:gd name="adj1" fmla="val 0"/>
              <a:gd name="adj2" fmla="val 1079561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27"/>
          <p:cNvSpPr/>
          <p:nvPr/>
        </p:nvSpPr>
        <p:spPr>
          <a:xfrm>
            <a:off x="8335968"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6" name="Google Shape;46;p27"/>
          <p:cNvSpPr/>
          <p:nvPr/>
        </p:nvSpPr>
        <p:spPr>
          <a:xfrm>
            <a:off x="9762833" y="493293"/>
            <a:ext cx="806080" cy="80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47"/>
        <p:cNvGrpSpPr/>
        <p:nvPr/>
      </p:nvGrpSpPr>
      <p:grpSpPr>
        <a:xfrm>
          <a:off x="0" y="0"/>
          <a:ext cx="0" cy="0"/>
          <a:chOff x="0" y="0"/>
          <a:chExt cx="0" cy="0"/>
        </a:xfrm>
      </p:grpSpPr>
      <p:sp>
        <p:nvSpPr>
          <p:cNvPr id="48" name="Google Shape;48;p20"/>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0"/>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50" name="Google Shape;50;p20"/>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1" name="Google Shape;51;p20"/>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2" name="Google Shape;52;p20"/>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3" name="Google Shape;53;p20"/>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54"/>
        <p:cNvGrpSpPr/>
        <p:nvPr/>
      </p:nvGrpSpPr>
      <p:grpSpPr>
        <a:xfrm>
          <a:off x="0" y="0"/>
          <a:ext cx="0" cy="0"/>
          <a:chOff x="0" y="0"/>
          <a:chExt cx="0" cy="0"/>
        </a:xfrm>
      </p:grpSpPr>
      <p:sp>
        <p:nvSpPr>
          <p:cNvPr id="55" name="Google Shape;55;p21"/>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1"/>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57" name="Google Shape;57;p21"/>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8" name="Google Shape;58;p21"/>
          <p:cNvSpPr>
            <a:spLocks noGrp="1"/>
          </p:cNvSpPr>
          <p:nvPr>
            <p:ph type="pic" idx="2"/>
          </p:nvPr>
        </p:nvSpPr>
        <p:spPr>
          <a:xfrm>
            <a:off x="0" y="-11113"/>
            <a:ext cx="5628068" cy="6858000"/>
          </a:xfrm>
          <a:prstGeom prst="flowChartDelay">
            <a:avLst/>
          </a:prstGeom>
          <a:solidFill>
            <a:srgbClr val="87C3CD"/>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59"/>
        <p:cNvGrpSpPr/>
        <p:nvPr/>
      </p:nvGrpSpPr>
      <p:grpSpPr>
        <a:xfrm>
          <a:off x="0" y="0"/>
          <a:ext cx="0" cy="0"/>
          <a:chOff x="0" y="0"/>
          <a:chExt cx="0" cy="0"/>
        </a:xfrm>
      </p:grpSpPr>
      <p:sp>
        <p:nvSpPr>
          <p:cNvPr id="60" name="Google Shape;60;p2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1" name="Google Shape;61;p22"/>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2" name="Google Shape;62;p22"/>
          <p:cNvSpPr txBox="1">
            <a:spLocks noGrp="1"/>
          </p:cNvSpPr>
          <p:nvPr>
            <p:ph type="body" idx="1"/>
          </p:nvPr>
        </p:nvSpPr>
        <p:spPr>
          <a:xfrm>
            <a:off x="6309905"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3" name="Google Shape;63;p22"/>
          <p:cNvSpPr/>
          <p:nvPr/>
        </p:nvSpPr>
        <p:spPr>
          <a:xfrm rot="-5400000">
            <a:off x="-1994302" y="2784058"/>
            <a:ext cx="3988604" cy="4143593"/>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4" name="Google Shape;64;p22"/>
          <p:cNvSpPr/>
          <p:nvPr/>
        </p:nvSpPr>
        <p:spPr>
          <a:xfrm rot="10800000">
            <a:off x="1657654" y="5606713"/>
            <a:ext cx="2376839" cy="2502573"/>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5" name="Google Shape;65;p22"/>
          <p:cNvSpPr/>
          <p:nvPr/>
        </p:nvSpPr>
        <p:spPr>
          <a:xfrm rot="-8153822">
            <a:off x="691437" y="2439793"/>
            <a:ext cx="1375053" cy="140689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66"/>
        <p:cNvGrpSpPr/>
        <p:nvPr/>
      </p:nvGrpSpPr>
      <p:grpSpPr>
        <a:xfrm>
          <a:off x="0" y="0"/>
          <a:ext cx="0" cy="0"/>
          <a:chOff x="0" y="0"/>
          <a:chExt cx="0" cy="0"/>
        </a:xfrm>
      </p:grpSpPr>
      <p:sp>
        <p:nvSpPr>
          <p:cNvPr id="67" name="Google Shape;67;p2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23"/>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9" name="Google Shape;69;p23"/>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0" name="Google Shape;70;p2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71" name="Google Shape;71;p23"/>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2" name="Google Shape;72;p23"/>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73" name="Google Shape;73;p23"/>
          <p:cNvSpPr/>
          <p:nvPr/>
        </p:nvSpPr>
        <p:spPr>
          <a:xfrm>
            <a:off x="9879382" y="-1169095"/>
            <a:ext cx="2338190" cy="233819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23"/>
          <p:cNvSpPr/>
          <p:nvPr/>
        </p:nvSpPr>
        <p:spPr>
          <a:xfrm>
            <a:off x="8335968" y="-706089"/>
            <a:ext cx="1393345" cy="1412178"/>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5" name="Google Shape;75;p23"/>
          <p:cNvSpPr/>
          <p:nvPr/>
        </p:nvSpPr>
        <p:spPr>
          <a:xfrm>
            <a:off x="9624160" y="313424"/>
            <a:ext cx="1157486" cy="1157486"/>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el und Inhalt ">
  <p:cSld name="Titel und Inhalt ">
    <p:bg>
      <p:bgPr>
        <a:solidFill>
          <a:schemeClr val="lt1"/>
        </a:solidFill>
        <a:effectLst/>
      </p:bgPr>
    </p:bg>
    <p:spTree>
      <p:nvGrpSpPr>
        <p:cNvPr id="1" name="Shape 76"/>
        <p:cNvGrpSpPr/>
        <p:nvPr/>
      </p:nvGrpSpPr>
      <p:grpSpPr>
        <a:xfrm>
          <a:off x="0" y="0"/>
          <a:ext cx="0" cy="0"/>
          <a:chOff x="0" y="0"/>
          <a:chExt cx="0" cy="0"/>
        </a:xfrm>
      </p:grpSpPr>
      <p:sp>
        <p:nvSpPr>
          <p:cNvPr id="77" name="Google Shape;77;p24"/>
          <p:cNvSpPr txBox="1">
            <a:spLocks noGrp="1"/>
          </p:cNvSpPr>
          <p:nvPr>
            <p:ph type="title"/>
          </p:nvPr>
        </p:nvSpPr>
        <p:spPr>
          <a:xfrm>
            <a:off x="6318885" y="3499667"/>
            <a:ext cx="4939666" cy="254281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8" name="Google Shape;78;p24"/>
          <p:cNvCxnSpPr/>
          <p:nvPr/>
        </p:nvCxnSpPr>
        <p:spPr>
          <a:xfrm>
            <a:off x="6347460"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79" name="Google Shape;79;p24"/>
          <p:cNvSpPr txBox="1">
            <a:spLocks noGrp="1"/>
          </p:cNvSpPr>
          <p:nvPr>
            <p:ph type="body" idx="1"/>
          </p:nvPr>
        </p:nvSpPr>
        <p:spPr>
          <a:xfrm>
            <a:off x="603885" y="457201"/>
            <a:ext cx="5198269" cy="2305050"/>
          </a:xfrm>
          <a:prstGeom prst="rect">
            <a:avLst/>
          </a:prstGeom>
          <a:noFill/>
          <a:ln>
            <a:noFill/>
          </a:ln>
        </p:spPr>
        <p:txBody>
          <a:bodyPr spcFirstLastPara="1" wrap="square" lIns="0" tIns="274300" rIns="91425" bIns="45700" anchor="t" anchorCtr="0">
            <a:normAutofit/>
          </a:bodyPr>
          <a:lstStyle>
            <a:lvl1pPr marL="457200" lvl="0" indent="-355600" algn="l">
              <a:lnSpc>
                <a:spcPct val="90000"/>
              </a:lnSpc>
              <a:spcBef>
                <a:spcPts val="1800"/>
              </a:spcBef>
              <a:spcAft>
                <a:spcPts val="0"/>
              </a:spcAft>
              <a:buClr>
                <a:srgbClr val="3F3F3F"/>
              </a:buClr>
              <a:buSzPts val="2000"/>
              <a:buFont typeface="Play"/>
              <a:buAutoNum type="arabicPeriod"/>
              <a:defRPr sz="2000"/>
            </a:lvl1pPr>
            <a:lvl2pPr marL="914400" lvl="1" indent="-355600" algn="l">
              <a:lnSpc>
                <a:spcPct val="90000"/>
              </a:lnSpc>
              <a:spcBef>
                <a:spcPts val="1800"/>
              </a:spcBef>
              <a:spcAft>
                <a:spcPts val="0"/>
              </a:spcAft>
              <a:buClr>
                <a:srgbClr val="3F3F3F"/>
              </a:buClr>
              <a:buSzPts val="2000"/>
              <a:buFont typeface="Play"/>
              <a:buAutoNum type="alphaLcPeriod"/>
              <a:defRPr sz="2000"/>
            </a:lvl2pPr>
            <a:lvl3pPr marL="1371600" lvl="2" indent="-355600" algn="l">
              <a:lnSpc>
                <a:spcPct val="90000"/>
              </a:lnSpc>
              <a:spcBef>
                <a:spcPts val="1800"/>
              </a:spcBef>
              <a:spcAft>
                <a:spcPts val="0"/>
              </a:spcAft>
              <a:buClr>
                <a:srgbClr val="3F3F3F"/>
              </a:buClr>
              <a:buSzPts val="2000"/>
              <a:buFont typeface="Play"/>
              <a:buAutoNum type="arabicParenR"/>
              <a:defRPr sz="2000"/>
            </a:lvl3pPr>
            <a:lvl4pPr marL="1828800" lvl="3" indent="-228600" algn="l">
              <a:lnSpc>
                <a:spcPct val="90000"/>
              </a:lnSpc>
              <a:spcBef>
                <a:spcPts val="1800"/>
              </a:spcBef>
              <a:spcAft>
                <a:spcPts val="0"/>
              </a:spcAft>
              <a:buClr>
                <a:srgbClr val="3F3F3F"/>
              </a:buClr>
              <a:buSzPts val="2000"/>
              <a:buFont typeface="Play"/>
              <a:buNone/>
              <a:defRPr sz="2000"/>
            </a:lvl4pPr>
            <a:lvl5pPr marL="2286000" lvl="4" indent="-355600" algn="l">
              <a:lnSpc>
                <a:spcPct val="90000"/>
              </a:lnSpc>
              <a:spcBef>
                <a:spcPts val="1800"/>
              </a:spcBef>
              <a:spcAft>
                <a:spcPts val="0"/>
              </a:spcAft>
              <a:buClr>
                <a:srgbClr val="3F3F3F"/>
              </a:buClr>
              <a:buSzPts val="2000"/>
              <a:buFont typeface="Play"/>
              <a:buAutoNum type="arabicPeriod"/>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0" name="Google Shape;80;p24"/>
          <p:cNvSpPr txBox="1">
            <a:spLocks noGrp="1"/>
          </p:cNvSpPr>
          <p:nvPr>
            <p:ph type="body" idx="2"/>
          </p:nvPr>
        </p:nvSpPr>
        <p:spPr>
          <a:xfrm>
            <a:off x="594360" y="2810595"/>
            <a:ext cx="5198269" cy="3319513"/>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1" name="Google Shape;81;p2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82" name="Google Shape;82;p24"/>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4"/>
          <p:cNvSpPr/>
          <p:nvPr/>
        </p:nvSpPr>
        <p:spPr>
          <a:xfrm>
            <a:off x="8601559" y="-1416132"/>
            <a:ext cx="2848220" cy="284822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4" name="Google Shape;84;p24"/>
          <p:cNvSpPr/>
          <p:nvPr/>
        </p:nvSpPr>
        <p:spPr>
          <a:xfrm>
            <a:off x="6179401" y="-908076"/>
            <a:ext cx="1807674" cy="1832107"/>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p24"/>
          <p:cNvSpPr/>
          <p:nvPr/>
        </p:nvSpPr>
        <p:spPr>
          <a:xfrm>
            <a:off x="7827282" y="1627027"/>
            <a:ext cx="1307555" cy="1307555"/>
          </a:xfrm>
          <a:prstGeom prst="ellipse">
            <a:avLst/>
          </a:prstGeom>
          <a:solidFill>
            <a:srgbClr val="CBE27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14">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jp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2.jpg"/><Relationship Id="rId11" Type="http://schemas.openxmlformats.org/officeDocument/2006/relationships/image" Target="../media/image17.png"/><Relationship Id="rId5" Type="http://schemas.openxmlformats.org/officeDocument/2006/relationships/image" Target="../media/image11.jpg"/><Relationship Id="rId10" Type="http://schemas.openxmlformats.org/officeDocument/2006/relationships/image" Target="../media/image16.png"/><Relationship Id="rId4" Type="http://schemas.openxmlformats.org/officeDocument/2006/relationships/image" Target="../media/image10.jpg"/><Relationship Id="rId9" Type="http://schemas.openxmlformats.org/officeDocument/2006/relationships/image" Target="../media/image15.jp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5.png"/><Relationship Id="rId4" Type="http://schemas.openxmlformats.org/officeDocument/2006/relationships/image" Target="../media/image27.pn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3" Type="http://schemas.openxmlformats.org/officeDocument/2006/relationships/hyperlink" Target="https://www.kompass-nachhaltigkeit.de/kommunaler-kompass/bayern/rahmenbedingungen-nutzen#c42191036"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hyperlink" Target="https://gemeindebund.at/images/uploads/downloads/2017/Projekte/Ressourceneffiziente_Gemeinde/Projekt_Ressourceneffiziente_Gemeinde_Massnahmenkatalog.pdf" TargetMode="External"/><Relationship Id="rId4" Type="http://schemas.openxmlformats.org/officeDocument/2006/relationships/hyperlink" Target="https://www.kompass-nachhaltigkeit.de/grundlagenwissen/einblick-in-die-beschaffungspraxis"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www.umweltberatung.at/img/1400/4409.jpg" TargetMode="External"/><Relationship Id="rId7" Type="http://schemas.openxmlformats.org/officeDocument/2006/relationships/hyperlink" Target="https://www.vol.at/maeder-feiert-sonnenfest/8131894"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hyperlink" Target="https://polizeibericht.info/ausruestung/fuhrpark/" TargetMode="External"/><Relationship Id="rId5" Type="http://schemas.openxmlformats.org/officeDocument/2006/relationships/hyperlink" Target="https://www.fairtrade.net/de-de/produkte/fairtrade_produkte/sportbaelle.html" TargetMode="External"/><Relationship Id="rId4" Type="http://schemas.openxmlformats.org/officeDocument/2006/relationships/hyperlink" Target="https://www.nuernberg.de/internet/beschaffung/ekv_shop.html#_0_3"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1" descr="Ein Bild, das Text, Schrift, Screenshot, Grafiken enthält.&#10;&#10;Automatisch generierte Beschreibung"/>
          <p:cNvPicPr preferRelativeResize="0"/>
          <p:nvPr/>
        </p:nvPicPr>
        <p:blipFill rotWithShape="1">
          <a:blip r:embed="rId3">
            <a:alphaModFix/>
          </a:blip>
          <a:srcRect/>
          <a:stretch/>
        </p:blipFill>
        <p:spPr>
          <a:xfrm>
            <a:off x="6896937" y="4836746"/>
            <a:ext cx="5273749" cy="1904297"/>
          </a:xfrm>
          <a:prstGeom prst="rect">
            <a:avLst/>
          </a:prstGeom>
          <a:noFill/>
          <a:ln>
            <a:noFill/>
          </a:ln>
        </p:spPr>
      </p:pic>
      <p:sp>
        <p:nvSpPr>
          <p:cNvPr id="111" name="Google Shape;111;p1"/>
          <p:cNvSpPr txBox="1"/>
          <p:nvPr/>
        </p:nvSpPr>
        <p:spPr>
          <a:xfrm>
            <a:off x="6218464" y="4170491"/>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Datum</a:t>
            </a:r>
            <a:endParaRPr sz="1400" b="0" i="0" u="none" strike="noStrike" cap="none" dirty="0">
              <a:solidFill>
                <a:srgbClr val="000000"/>
              </a:solidFill>
              <a:latin typeface="Aptos" panose="020B0004020202020204" pitchFamily="34" charset="0"/>
              <a:sym typeface="Arial"/>
            </a:endParaRPr>
          </a:p>
        </p:txBody>
      </p:sp>
      <p:sp>
        <p:nvSpPr>
          <p:cNvPr id="112" name="Google Shape;112;p1"/>
          <p:cNvSpPr txBox="1"/>
          <p:nvPr/>
        </p:nvSpPr>
        <p:spPr>
          <a:xfrm>
            <a:off x="6218464" y="2673280"/>
            <a:ext cx="5882100"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de-DE" sz="3200" b="1" i="0" u="none" strike="noStrike" cap="none" dirty="0">
                <a:solidFill>
                  <a:srgbClr val="3F3F3F"/>
                </a:solidFill>
                <a:latin typeface="Aptos Serif" panose="02020604070405020304" pitchFamily="18" charset="0"/>
                <a:ea typeface="Play"/>
                <a:cs typeface="Aptos Serif" panose="02020604070405020304" pitchFamily="18" charset="0"/>
                <a:sym typeface="Play"/>
              </a:rPr>
              <a:t>Modul 5: Die nachhaltige Beschaffung umsetzen</a:t>
            </a:r>
            <a:endParaRPr sz="3200" b="1" i="0" u="none" strike="noStrike" cap="none" dirty="0">
              <a:solidFill>
                <a:srgbClr val="3F3F3F"/>
              </a:solidFill>
              <a:latin typeface="Aptos Serif" panose="02020604070405020304" pitchFamily="18" charset="0"/>
              <a:ea typeface="Play"/>
              <a:cs typeface="Aptos Serif" panose="02020604070405020304" pitchFamily="18" charset="0"/>
              <a:sym typeface="Play"/>
            </a:endParaRPr>
          </a:p>
          <a:p>
            <a:pPr marL="0" marR="0" lvl="0" indent="0" algn="l" rtl="0">
              <a:lnSpc>
                <a:spcPct val="100000"/>
              </a:lnSpc>
              <a:spcBef>
                <a:spcPts val="0"/>
              </a:spcBef>
              <a:spcAft>
                <a:spcPts val="0"/>
              </a:spcAft>
              <a:buClr>
                <a:srgbClr val="000000"/>
              </a:buClr>
              <a:buSzPts val="3200"/>
              <a:buFont typeface="Arial"/>
              <a:buNone/>
            </a:pPr>
            <a:endParaRPr sz="3200" b="1" i="0" u="none" strike="noStrike" cap="none" dirty="0">
              <a:solidFill>
                <a:srgbClr val="3F3F3F"/>
              </a:solidFill>
              <a:latin typeface="Aptos Serif" panose="02020604070405020304" pitchFamily="18" charset="0"/>
              <a:ea typeface="Play"/>
              <a:cs typeface="Aptos Serif" panose="02020604070405020304" pitchFamily="18" charset="0"/>
              <a:sym typeface="Play"/>
            </a:endParaRPr>
          </a:p>
        </p:txBody>
      </p:sp>
      <p:pic>
        <p:nvPicPr>
          <p:cNvPr id="113" name="Google Shape;113;p1" descr="Ein Bild, das Screenshot, Grafiken, Schrift, Grafikdesign enthält.&#10;&#10;Automatisch generierte Beschreibung"/>
          <p:cNvPicPr preferRelativeResize="0"/>
          <p:nvPr/>
        </p:nvPicPr>
        <p:blipFill rotWithShape="1">
          <a:blip r:embed="rId4">
            <a:alphaModFix/>
          </a:blip>
          <a:srcRect/>
          <a:stretch/>
        </p:blipFill>
        <p:spPr>
          <a:xfrm>
            <a:off x="2671385" y="2224159"/>
            <a:ext cx="3409143" cy="1861207"/>
          </a:xfrm>
          <a:prstGeom prst="rect">
            <a:avLst/>
          </a:prstGeom>
          <a:noFill/>
          <a:ln>
            <a:noFill/>
          </a:ln>
        </p:spPr>
      </p:pic>
      <p:sp>
        <p:nvSpPr>
          <p:cNvPr id="116" name="Google Shape;116;p1"/>
          <p:cNvSpPr txBox="1"/>
          <p:nvPr/>
        </p:nvSpPr>
        <p:spPr>
          <a:xfrm>
            <a:off x="6218464" y="2106566"/>
            <a:ext cx="48914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1" i="0" u="none" strike="noStrike" cap="none" dirty="0">
                <a:solidFill>
                  <a:srgbClr val="3F3F3F"/>
                </a:solidFill>
                <a:latin typeface="Aptos Serif" panose="02020604070405020304" pitchFamily="18" charset="0"/>
                <a:ea typeface="Play"/>
                <a:cs typeface="Aptos Serif" panose="02020604070405020304" pitchFamily="18" charset="0"/>
                <a:sym typeface="Play"/>
              </a:rPr>
              <a:t>Nachhaltige Beschaffung Curriculum</a:t>
            </a:r>
            <a:endParaRPr sz="1800" b="1" i="0" u="none" strike="noStrike" cap="none" dirty="0">
              <a:solidFill>
                <a:srgbClr val="3F3F3F"/>
              </a:solidFill>
              <a:latin typeface="Aptos Serif" panose="02020604070405020304" pitchFamily="18" charset="0"/>
              <a:ea typeface="Play"/>
              <a:cs typeface="Aptos Serif" panose="02020604070405020304" pitchFamily="18" charset="0"/>
              <a:sym typeface="Play"/>
            </a:endParaRPr>
          </a:p>
        </p:txBody>
      </p:sp>
      <p:pic>
        <p:nvPicPr>
          <p:cNvPr id="3" name="Grafik 2">
            <a:extLst>
              <a:ext uri="{FF2B5EF4-FFF2-40B4-BE49-F238E27FC236}">
                <a16:creationId xmlns:a16="http://schemas.microsoft.com/office/drawing/2014/main" id="{89F1568C-E1DE-68D7-1B04-45D88902A98C}"/>
              </a:ext>
            </a:extLst>
          </p:cNvPr>
          <p:cNvPicPr>
            <a:picLocks noChangeAspect="1"/>
          </p:cNvPicPr>
          <p:nvPr/>
        </p:nvPicPr>
        <p:blipFill>
          <a:blip r:embed="rId5"/>
          <a:stretch>
            <a:fillRect/>
          </a:stretch>
        </p:blipFill>
        <p:spPr>
          <a:xfrm>
            <a:off x="133350" y="5111887"/>
            <a:ext cx="4072890" cy="162915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6"/>
          <p:cNvSpPr txBox="1">
            <a:spLocks noGrp="1"/>
          </p:cNvSpPr>
          <p:nvPr>
            <p:ph type="title"/>
          </p:nvPr>
        </p:nvSpPr>
        <p:spPr>
          <a:xfrm>
            <a:off x="575309" y="405720"/>
            <a:ext cx="6835584"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1.2 Vier Möglichkeiten zur Beschaffung</a:t>
            </a:r>
            <a:endParaRPr sz="2400" dirty="0">
              <a:solidFill>
                <a:schemeClr val="accent4"/>
              </a:solidFill>
              <a:latin typeface="Aptos Serif" panose="02020604070405020304" pitchFamily="18" charset="0"/>
              <a:ea typeface="Arial"/>
              <a:cs typeface="Aptos Serif" panose="02020604070405020304" pitchFamily="18" charset="0"/>
              <a:sym typeface="Arial"/>
            </a:endParaRPr>
          </a:p>
        </p:txBody>
      </p:sp>
      <p:sp>
        <p:nvSpPr>
          <p:cNvPr id="213" name="Google Shape;213;p36"/>
          <p:cNvSpPr txBox="1">
            <a:spLocks noGrp="1"/>
          </p:cNvSpPr>
          <p:nvPr>
            <p:ph type="body" idx="1"/>
          </p:nvPr>
        </p:nvSpPr>
        <p:spPr>
          <a:xfrm>
            <a:off x="575309" y="3205717"/>
            <a:ext cx="7154560" cy="3024962"/>
          </a:xfrm>
          <a:prstGeom prst="rect">
            <a:avLst/>
          </a:prstGeom>
          <a:noFill/>
          <a:ln>
            <a:noFill/>
          </a:ln>
        </p:spPr>
        <p:txBody>
          <a:bodyPr spcFirstLastPara="1" wrap="square" lIns="0" tIns="228600" rIns="0" bIns="0" anchor="t" anchorCtr="0">
            <a:normAutofit/>
          </a:bodyPr>
          <a:lstStyle/>
          <a:p>
            <a:pPr marL="457200" lvl="0" indent="-228600" algn="l" rtl="0">
              <a:lnSpc>
                <a:spcPct val="60000"/>
              </a:lnSpc>
              <a:spcBef>
                <a:spcPts val="1800"/>
              </a:spcBef>
              <a:spcAft>
                <a:spcPts val="0"/>
              </a:spcAft>
              <a:buSzPts val="2000"/>
              <a:buNone/>
            </a:pPr>
            <a:r>
              <a:rPr lang="de-DE" dirty="0">
                <a:latin typeface="Aptos" panose="020B0004020202020204" pitchFamily="34" charset="0"/>
              </a:rPr>
              <a:t>1. Beschaffung unterhalb der Schwelle für nationale</a:t>
            </a:r>
            <a:endParaRPr dirty="0">
              <a:latin typeface="Aptos" panose="020B0004020202020204" pitchFamily="34" charset="0"/>
            </a:endParaRPr>
          </a:p>
          <a:p>
            <a:pPr marL="457200" lvl="0" indent="-228600" algn="l" rtl="0">
              <a:lnSpc>
                <a:spcPct val="60000"/>
              </a:lnSpc>
              <a:spcBef>
                <a:spcPts val="1800"/>
              </a:spcBef>
              <a:spcAft>
                <a:spcPts val="0"/>
              </a:spcAft>
              <a:buSzPts val="2000"/>
              <a:buNone/>
            </a:pPr>
            <a:r>
              <a:rPr lang="de-DE" dirty="0">
                <a:latin typeface="Aptos" panose="020B0004020202020204" pitchFamily="34" charset="0"/>
              </a:rPr>
              <a:t>	 Ausschreibungen: Vereinfachte Verfahren</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2. Durchführung einer Ausschreibung</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3. Beschaffung über eine zentrale Beschaffungsstelle</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4. Gemeinsame Beschaffung mit anderen Gemeinden</a:t>
            </a:r>
            <a:endParaRPr dirty="0">
              <a:latin typeface="Aptos" panose="020B0004020202020204" pitchFamily="34" charset="0"/>
            </a:endParaRPr>
          </a:p>
        </p:txBody>
      </p:sp>
      <p:pic>
        <p:nvPicPr>
          <p:cNvPr id="214" name="Google Shape;214;p36" descr="Ein Bild, das Text, Kreis, Screenshot, Cartoon enthält.&#10;&#10;KI-generierte Inhalte können fehlerhaft sein."/>
          <p:cNvPicPr preferRelativeResize="0"/>
          <p:nvPr/>
        </p:nvPicPr>
        <p:blipFill rotWithShape="1">
          <a:blip r:embed="rId3">
            <a:alphaModFix/>
          </a:blip>
          <a:srcRect/>
          <a:stretch/>
        </p:blipFill>
        <p:spPr>
          <a:xfrm>
            <a:off x="6632944" y="0"/>
            <a:ext cx="6858000" cy="6858000"/>
          </a:xfrm>
          <a:prstGeom prst="rect">
            <a:avLst/>
          </a:prstGeom>
          <a:noFill/>
          <a:ln>
            <a:noFill/>
          </a:ln>
        </p:spPr>
      </p:pic>
      <p:sp>
        <p:nvSpPr>
          <p:cNvPr id="215" name="Google Shape;215;p3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7"/>
          <p:cNvSpPr txBox="1">
            <a:spLocks noGrp="1"/>
          </p:cNvSpPr>
          <p:nvPr>
            <p:ph type="title"/>
          </p:nvPr>
        </p:nvSpPr>
        <p:spPr>
          <a:xfrm>
            <a:off x="575309" y="420723"/>
            <a:ext cx="9646377" cy="235402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Beschaffung unterhalb der Schwelle für nationale Ausschreibungen</a:t>
            </a:r>
            <a:endParaRPr dirty="0">
              <a:latin typeface="Aptos Serif" panose="02020604070405020304" pitchFamily="18" charset="0"/>
              <a:cs typeface="Aptos Serif" panose="02020604070405020304" pitchFamily="18" charset="0"/>
            </a:endParaRPr>
          </a:p>
        </p:txBody>
      </p:sp>
      <p:sp>
        <p:nvSpPr>
          <p:cNvPr id="221" name="Google Shape;221;p37"/>
          <p:cNvSpPr txBox="1">
            <a:spLocks noGrp="1"/>
          </p:cNvSpPr>
          <p:nvPr>
            <p:ph type="body" idx="1"/>
          </p:nvPr>
        </p:nvSpPr>
        <p:spPr>
          <a:xfrm>
            <a:off x="575295" y="3429000"/>
            <a:ext cx="7809900" cy="1831200"/>
          </a:xfrm>
          <a:prstGeom prst="rect">
            <a:avLst/>
          </a:prstGeom>
          <a:noFill/>
          <a:ln>
            <a:noFill/>
          </a:ln>
        </p:spPr>
        <p:txBody>
          <a:bodyPr spcFirstLastPara="1" wrap="square" lIns="0" tIns="228600" rIns="0" bIns="0" anchor="t" anchorCtr="0">
            <a:normAutofit/>
          </a:bodyPr>
          <a:lstStyle/>
          <a:p>
            <a:pPr marL="0" lvl="0" indent="0" algn="l" rtl="0">
              <a:lnSpc>
                <a:spcPct val="90000"/>
              </a:lnSpc>
              <a:spcBef>
                <a:spcPts val="1800"/>
              </a:spcBef>
              <a:spcAft>
                <a:spcPts val="0"/>
              </a:spcAft>
              <a:buSzPts val="2000"/>
              <a:buNone/>
            </a:pPr>
            <a:r>
              <a:rPr lang="de-DE" dirty="0">
                <a:latin typeface="Aptos" panose="020B0004020202020204" pitchFamily="34" charset="0"/>
              </a:rPr>
              <a:t>Liegt der Wert einer Beschaffung unter der nationalen Schwelle, kann ein Direktkauf oder ein vereinfachtes Verfahren angewendet werden.</a:t>
            </a:r>
            <a:endParaRPr dirty="0">
              <a:latin typeface="Aptos" panose="020B0004020202020204" pitchFamily="34" charset="0"/>
            </a:endParaRPr>
          </a:p>
        </p:txBody>
      </p:sp>
      <p:pic>
        <p:nvPicPr>
          <p:cNvPr id="222" name="Google Shape;222;p37" descr="Ein Bild, das Geburtstagstorte, Darstellung enthält.&#10;&#10;KI-generierte Inhalte können fehlerhaft sein."/>
          <p:cNvPicPr preferRelativeResize="0"/>
          <p:nvPr/>
        </p:nvPicPr>
        <p:blipFill rotWithShape="1">
          <a:blip r:embed="rId3">
            <a:alphaModFix/>
          </a:blip>
          <a:srcRect l="17244" r="3162" b="-2"/>
          <a:stretch/>
        </p:blipFill>
        <p:spPr>
          <a:xfrm>
            <a:off x="8385275" y="1455142"/>
            <a:ext cx="3583442" cy="4502194"/>
          </a:xfrm>
          <a:prstGeom prst="flowChartDelay">
            <a:avLst/>
          </a:prstGeom>
          <a:noFill/>
          <a:ln>
            <a:noFill/>
          </a:ln>
        </p:spPr>
      </p:pic>
      <p:sp>
        <p:nvSpPr>
          <p:cNvPr id="223" name="Google Shape;223;p3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8"/>
          <p:cNvSpPr txBox="1">
            <a:spLocks noGrp="1"/>
          </p:cNvSpPr>
          <p:nvPr>
            <p:ph type="title"/>
          </p:nvPr>
        </p:nvSpPr>
        <p:spPr>
          <a:xfrm>
            <a:off x="575310" y="278129"/>
            <a:ext cx="9986010" cy="235402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Durchführung einer Ausschreibung</a:t>
            </a:r>
            <a:endParaRPr dirty="0">
              <a:latin typeface="Aptos Serif" panose="02020604070405020304" pitchFamily="18" charset="0"/>
              <a:cs typeface="Aptos Serif" panose="02020604070405020304" pitchFamily="18" charset="0"/>
            </a:endParaRPr>
          </a:p>
        </p:txBody>
      </p:sp>
      <p:pic>
        <p:nvPicPr>
          <p:cNvPr id="230" name="Google Shape;230;p38" descr="Ein Bild, das Cartoon, Clipart enthält.&#10;&#10;KI-generierte Inhalte können fehlerhaft sein."/>
          <p:cNvPicPr preferRelativeResize="0"/>
          <p:nvPr/>
        </p:nvPicPr>
        <p:blipFill rotWithShape="1">
          <a:blip r:embed="rId3">
            <a:alphaModFix/>
          </a:blip>
          <a:srcRect l="12979" r="7425" b="-2"/>
          <a:stretch/>
        </p:blipFill>
        <p:spPr>
          <a:xfrm>
            <a:off x="8198854" y="1314227"/>
            <a:ext cx="4197547" cy="5273749"/>
          </a:xfrm>
          <a:prstGeom prst="flowChartDelay">
            <a:avLst/>
          </a:prstGeom>
          <a:noFill/>
          <a:ln>
            <a:noFill/>
          </a:ln>
        </p:spPr>
      </p:pic>
      <p:sp>
        <p:nvSpPr>
          <p:cNvPr id="231" name="Google Shape;231;p38"/>
          <p:cNvSpPr txBox="1"/>
          <p:nvPr/>
        </p:nvSpPr>
        <p:spPr>
          <a:xfrm>
            <a:off x="575310" y="3194329"/>
            <a:ext cx="8464934" cy="338554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de-DE" sz="2000" b="0" i="0" u="none" strike="noStrike" cap="none" dirty="0">
                <a:solidFill>
                  <a:srgbClr val="3F3F3F"/>
                </a:solidFill>
                <a:latin typeface="Aptos" panose="020B0004020202020204" pitchFamily="34" charset="0"/>
                <a:sym typeface="Arial"/>
              </a:rPr>
              <a:t>Liegt der Wert einer Beschaffung über der nationalen Schwelle, muss eine Ausschreibung erfolgen.</a:t>
            </a:r>
            <a:endParaRPr sz="14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rgbClr val="3F3F3F"/>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2000"/>
              <a:buFont typeface="Arial"/>
              <a:buNone/>
            </a:pPr>
            <a:r>
              <a:rPr lang="de-DE" sz="2000" b="0" i="0" u="none" strike="noStrike" cap="none" dirty="0">
                <a:solidFill>
                  <a:srgbClr val="3F3F3F"/>
                </a:solidFill>
                <a:latin typeface="Aptos" panose="020B0004020202020204" pitchFamily="34" charset="0"/>
                <a:sym typeface="Arial"/>
              </a:rPr>
              <a:t>Vier Möglichkeiten, Nachhaltigkeitskriterien in der Ausschreibung zu berücksichtigen:</a:t>
            </a:r>
            <a:endParaRPr sz="1400" b="0" i="0" u="none" strike="noStrike" cap="none" dirty="0">
              <a:solidFill>
                <a:srgbClr val="000000"/>
              </a:solidFill>
              <a:latin typeface="Aptos" panose="020B0004020202020204" pitchFamily="34" charset="0"/>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3F3F3F"/>
                </a:solidFill>
                <a:latin typeface="Aptos" panose="020B0004020202020204" pitchFamily="34" charset="0"/>
                <a:sym typeface="Arial"/>
              </a:rPr>
              <a:t>Technische Spezifikationen</a:t>
            </a:r>
            <a:endParaRPr sz="1400" b="0" i="0" u="none" strike="noStrike" cap="none" dirty="0">
              <a:solidFill>
                <a:srgbClr val="000000"/>
              </a:solidFill>
              <a:latin typeface="Aptos" panose="020B0004020202020204" pitchFamily="34" charset="0"/>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3F3F3F"/>
                </a:solidFill>
                <a:latin typeface="Aptos" panose="020B0004020202020204" pitchFamily="34" charset="0"/>
                <a:sym typeface="Arial"/>
              </a:rPr>
              <a:t>Zuschlagskriterien</a:t>
            </a:r>
            <a:endParaRPr sz="1400" b="0" i="0" u="none" strike="noStrike" cap="none" dirty="0">
              <a:solidFill>
                <a:srgbClr val="000000"/>
              </a:solidFill>
              <a:latin typeface="Aptos" panose="020B0004020202020204" pitchFamily="34" charset="0"/>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3F3F3F"/>
                </a:solidFill>
                <a:latin typeface="Aptos" panose="020B0004020202020204" pitchFamily="34" charset="0"/>
                <a:sym typeface="Arial"/>
              </a:rPr>
              <a:t>Vertragsbedingungen</a:t>
            </a:r>
            <a:endParaRPr sz="1400" b="0" i="0" u="none" strike="noStrike" cap="none" dirty="0">
              <a:solidFill>
                <a:srgbClr val="000000"/>
              </a:solidFill>
              <a:latin typeface="Aptos" panose="020B0004020202020204" pitchFamily="34" charset="0"/>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de-DE" sz="2000" b="0" i="0" u="none" strike="noStrike" cap="none" dirty="0">
                <a:solidFill>
                  <a:srgbClr val="3F3F3F"/>
                </a:solidFill>
                <a:latin typeface="Aptos" panose="020B0004020202020204" pitchFamily="34" charset="0"/>
                <a:sym typeface="Arial"/>
              </a:rPr>
              <a:t>Eignungskriterien</a:t>
            </a:r>
            <a:endParaRPr sz="14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rgbClr val="3F3F3F"/>
              </a:solidFill>
              <a:latin typeface="Aptos" panose="020B0004020202020204" pitchFamily="34" charset="0"/>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ptos" panose="020B0004020202020204" pitchFamily="34" charset="0"/>
              <a:sym typeface="Arial"/>
            </a:endParaRPr>
          </a:p>
        </p:txBody>
      </p:sp>
      <p:sp>
        <p:nvSpPr>
          <p:cNvPr id="232" name="Google Shape;232;p3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9"/>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Beschaffung über eine zentrale Beschaffungsstelle</a:t>
            </a:r>
            <a:endParaRPr dirty="0">
              <a:latin typeface="Aptos Serif" panose="02020604070405020304" pitchFamily="18" charset="0"/>
              <a:cs typeface="Aptos Serif" panose="02020604070405020304" pitchFamily="18" charset="0"/>
            </a:endParaRPr>
          </a:p>
        </p:txBody>
      </p:sp>
      <p:pic>
        <p:nvPicPr>
          <p:cNvPr id="238" name="Google Shape;238;p39"/>
          <p:cNvPicPr preferRelativeResize="0"/>
          <p:nvPr/>
        </p:nvPicPr>
        <p:blipFill rotWithShape="1">
          <a:blip r:embed="rId3">
            <a:alphaModFix/>
          </a:blip>
          <a:srcRect l="958" t="8061" r="1018" b="5737"/>
          <a:stretch/>
        </p:blipFill>
        <p:spPr>
          <a:xfrm>
            <a:off x="1952399" y="2375865"/>
            <a:ext cx="8287201" cy="4099363"/>
          </a:xfrm>
          <a:prstGeom prst="rect">
            <a:avLst/>
          </a:prstGeom>
          <a:noFill/>
          <a:ln>
            <a:noFill/>
          </a:ln>
        </p:spPr>
      </p:pic>
      <p:sp>
        <p:nvSpPr>
          <p:cNvPr id="239" name="Google Shape;239;p39"/>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0"/>
          <p:cNvSpPr txBox="1">
            <a:spLocks noGrp="1"/>
          </p:cNvSpPr>
          <p:nvPr>
            <p:ph type="title"/>
          </p:nvPr>
        </p:nvSpPr>
        <p:spPr>
          <a:xfrm>
            <a:off x="594346" y="278125"/>
            <a:ext cx="93060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a:latin typeface="Aptos Serif" panose="02020604070405020304" pitchFamily="18" charset="0"/>
                <a:cs typeface="Aptos Serif" panose="02020604070405020304" pitchFamily="18" charset="0"/>
              </a:rPr>
              <a:t>Gemeinsame Beschaffung</a:t>
            </a:r>
            <a:endParaRPr>
              <a:latin typeface="Aptos Serif" panose="02020604070405020304" pitchFamily="18" charset="0"/>
              <a:cs typeface="Aptos Serif" panose="02020604070405020304" pitchFamily="18" charset="0"/>
            </a:endParaRPr>
          </a:p>
        </p:txBody>
      </p:sp>
      <p:sp>
        <p:nvSpPr>
          <p:cNvPr id="245" name="Google Shape;245;p40"/>
          <p:cNvSpPr txBox="1">
            <a:spLocks noGrp="1"/>
          </p:cNvSpPr>
          <p:nvPr>
            <p:ph type="body" idx="1"/>
          </p:nvPr>
        </p:nvSpPr>
        <p:spPr>
          <a:xfrm>
            <a:off x="594350" y="2056175"/>
            <a:ext cx="11048100" cy="4420800"/>
          </a:xfrm>
          <a:prstGeom prst="rect">
            <a:avLst/>
          </a:prstGeom>
          <a:noFill/>
          <a:ln>
            <a:noFill/>
          </a:ln>
        </p:spPr>
        <p:txBody>
          <a:bodyPr spcFirstLastPara="1" wrap="square" lIns="0" tIns="228600" rIns="0" bIns="0" anchor="t" anchorCtr="0">
            <a:normAutofit fontScale="77500" lnSpcReduction="20000"/>
          </a:bodyPr>
          <a:lstStyle/>
          <a:p>
            <a:pPr marL="0" lvl="0" indent="0" algn="l" rtl="0">
              <a:lnSpc>
                <a:spcPct val="120000"/>
              </a:lnSpc>
              <a:spcBef>
                <a:spcPts val="2200"/>
              </a:spcBef>
              <a:spcAft>
                <a:spcPts val="0"/>
              </a:spcAft>
              <a:buSzPct val="103783"/>
              <a:buNone/>
            </a:pPr>
            <a:r>
              <a:rPr lang="de-DE" sz="2500" dirty="0">
                <a:latin typeface="Aptos" panose="020B0004020202020204" pitchFamily="34" charset="0"/>
              </a:rPr>
              <a:t>Für manche Gemeinden ist eine gemeinsame Beschaffung mit anderen Gemeinden sinnvoll.</a:t>
            </a:r>
            <a:endParaRPr dirty="0">
              <a:latin typeface="Aptos" panose="020B0004020202020204" pitchFamily="34" charset="0"/>
            </a:endParaRPr>
          </a:p>
          <a:p>
            <a:pPr marL="457200" lvl="0" indent="-228600" algn="l" rtl="0">
              <a:lnSpc>
                <a:spcPct val="110000"/>
              </a:lnSpc>
              <a:spcBef>
                <a:spcPts val="2200"/>
              </a:spcBef>
              <a:spcAft>
                <a:spcPts val="0"/>
              </a:spcAft>
              <a:buSzPct val="110408"/>
              <a:buNone/>
            </a:pPr>
            <a:r>
              <a:rPr lang="de-DE" sz="2350" b="0" dirty="0">
                <a:solidFill>
                  <a:srgbClr val="3F3F3F"/>
                </a:solidFill>
                <a:latin typeface="Aptos" panose="020B0004020202020204" pitchFamily="34" charset="0"/>
              </a:rPr>
              <a:t>Durch die gemeinsame Beschaffung können die Gemeinden:</a:t>
            </a:r>
            <a:endParaRPr sz="2350" dirty="0">
              <a:latin typeface="Aptos" panose="020B0004020202020204" pitchFamily="34" charset="0"/>
            </a:endParaRPr>
          </a:p>
          <a:p>
            <a:pPr marL="571500" lvl="0" indent="-317372" algn="l" rtl="0">
              <a:lnSpc>
                <a:spcPct val="110000"/>
              </a:lnSpc>
              <a:spcBef>
                <a:spcPts val="2200"/>
              </a:spcBef>
              <a:spcAft>
                <a:spcPts val="0"/>
              </a:spcAft>
              <a:buSzPct val="100000"/>
              <a:buFont typeface="Arial"/>
              <a:buChar char="•"/>
            </a:pPr>
            <a:r>
              <a:rPr lang="de-DE" sz="2350" b="0" dirty="0">
                <a:solidFill>
                  <a:srgbClr val="3F3F3F"/>
                </a:solidFill>
                <a:latin typeface="Aptos" panose="020B0004020202020204" pitchFamily="34" charset="0"/>
              </a:rPr>
              <a:t>bessere Preise aushandeln, indem sie nachhaltige Produkte oder Dienstleistungen in größeren Mengen kaufen</a:t>
            </a:r>
            <a:endParaRPr sz="2350" dirty="0">
              <a:latin typeface="Aptos" panose="020B0004020202020204" pitchFamily="34" charset="0"/>
            </a:endParaRPr>
          </a:p>
          <a:p>
            <a:pPr marL="571500" lvl="0" indent="-317372" algn="l" rtl="0">
              <a:lnSpc>
                <a:spcPct val="110000"/>
              </a:lnSpc>
              <a:spcBef>
                <a:spcPts val="2200"/>
              </a:spcBef>
              <a:spcAft>
                <a:spcPts val="0"/>
              </a:spcAft>
              <a:buSzPct val="100000"/>
              <a:buFont typeface="Arial"/>
              <a:buChar char="•"/>
            </a:pPr>
            <a:r>
              <a:rPr lang="de-DE" sz="2350" b="0" dirty="0">
                <a:solidFill>
                  <a:srgbClr val="3F3F3F"/>
                </a:solidFill>
                <a:latin typeface="Aptos" panose="020B0004020202020204" pitchFamily="34" charset="0"/>
              </a:rPr>
              <a:t>die Nachhaltigkeitskriterien wirksamer durchzusetzen, da die Lieferanten eher bereit sind, die Anforderungen zu erfüllen (z. B. Anteil an Recyclingmaterial), wenn die Verträge finanziell attraktiv sind</a:t>
            </a:r>
            <a:endParaRPr sz="2350" dirty="0">
              <a:latin typeface="Aptos" panose="020B0004020202020204" pitchFamily="34" charset="0"/>
            </a:endParaRPr>
          </a:p>
          <a:p>
            <a:pPr marL="571500" lvl="0" indent="-317372" algn="l" rtl="0">
              <a:lnSpc>
                <a:spcPct val="110000"/>
              </a:lnSpc>
              <a:spcBef>
                <a:spcPts val="2200"/>
              </a:spcBef>
              <a:spcAft>
                <a:spcPts val="0"/>
              </a:spcAft>
              <a:buSzPct val="100000"/>
              <a:buFont typeface="Arial"/>
              <a:buChar char="•"/>
            </a:pPr>
            <a:r>
              <a:rPr lang="de-DE" sz="2350" b="0" dirty="0">
                <a:solidFill>
                  <a:srgbClr val="3F3F3F"/>
                </a:solidFill>
                <a:latin typeface="Aptos" panose="020B0004020202020204" pitchFamily="34" charset="0"/>
              </a:rPr>
              <a:t>die Effizienz durch Straffung der Beschaffungsprozesse steigern und die Verwaltungskosten senken</a:t>
            </a:r>
            <a:endParaRPr sz="2350" dirty="0">
              <a:latin typeface="Aptos" panose="020B0004020202020204" pitchFamily="34" charset="0"/>
            </a:endParaRPr>
          </a:p>
        </p:txBody>
      </p:sp>
      <p:sp>
        <p:nvSpPr>
          <p:cNvPr id="246" name="Google Shape;246;p4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1"/>
          <p:cNvSpPr txBox="1">
            <a:spLocks noGrp="1"/>
          </p:cNvSpPr>
          <p:nvPr>
            <p:ph type="title"/>
          </p:nvPr>
        </p:nvSpPr>
        <p:spPr>
          <a:xfrm>
            <a:off x="594360" y="361573"/>
            <a:ext cx="8624068"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Die nachhaltige Beschaffung umsetzen: Wichtige Schritte</a:t>
            </a:r>
            <a:endParaRPr dirty="0">
              <a:latin typeface="Aptos Serif" panose="02020604070405020304" pitchFamily="18" charset="0"/>
              <a:cs typeface="Aptos Serif" panose="02020604070405020304" pitchFamily="18" charset="0"/>
            </a:endParaRPr>
          </a:p>
        </p:txBody>
      </p:sp>
      <p:sp>
        <p:nvSpPr>
          <p:cNvPr id="253" name="Google Shape;253;p41"/>
          <p:cNvSpPr txBox="1">
            <a:spLocks noGrp="1"/>
          </p:cNvSpPr>
          <p:nvPr>
            <p:ph type="body" idx="1"/>
          </p:nvPr>
        </p:nvSpPr>
        <p:spPr>
          <a:xfrm>
            <a:off x="625025" y="2204450"/>
            <a:ext cx="10941900" cy="3878400"/>
          </a:xfrm>
          <a:prstGeom prst="rect">
            <a:avLst/>
          </a:prstGeom>
          <a:noFill/>
          <a:ln>
            <a:noFill/>
          </a:ln>
        </p:spPr>
        <p:txBody>
          <a:bodyPr spcFirstLastPara="1" wrap="square" lIns="0" tIns="228600" rIns="0" bIns="0" anchor="t" anchorCtr="0">
            <a:normAutofit/>
          </a:bodyPr>
          <a:lstStyle/>
          <a:p>
            <a:pPr marL="228600" lvl="0" indent="0" algn="l" rtl="0">
              <a:lnSpc>
                <a:spcPct val="80000"/>
              </a:lnSpc>
              <a:spcBef>
                <a:spcPts val="2200"/>
              </a:spcBef>
              <a:spcAft>
                <a:spcPts val="0"/>
              </a:spcAft>
              <a:buSzPts val="2400"/>
              <a:buNone/>
            </a:pPr>
            <a:r>
              <a:rPr lang="de-DE" dirty="0">
                <a:latin typeface="Aptos" panose="020B0004020202020204" pitchFamily="34" charset="0"/>
              </a:rPr>
              <a:t>1.1 Vorbereitende Schritte umsetzen</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1.2 Vier Möglichkeiten zur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solidFill>
                  <a:schemeClr val="accent6"/>
                </a:solidFill>
                <a:latin typeface="Aptos" panose="020B0004020202020204" pitchFamily="34" charset="0"/>
              </a:rPr>
              <a:t>1.3 Gütezeichen als wichtige Hilfsmittel</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1.4 Erstellung eines Beschaffungskatalogs</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1.5 Lokale und regionale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1.6 Kommunikation</a:t>
            </a:r>
            <a:endParaRPr dirty="0">
              <a:latin typeface="Aptos" panose="020B0004020202020204" pitchFamily="34" charset="0"/>
            </a:endParaRPr>
          </a:p>
        </p:txBody>
      </p:sp>
      <p:sp>
        <p:nvSpPr>
          <p:cNvPr id="254" name="Google Shape;254;p41"/>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2"/>
          <p:cNvSpPr txBox="1">
            <a:spLocks noGrp="1"/>
          </p:cNvSpPr>
          <p:nvPr>
            <p:ph type="title"/>
          </p:nvPr>
        </p:nvSpPr>
        <p:spPr>
          <a:xfrm>
            <a:off x="594360" y="321172"/>
            <a:ext cx="7738110"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1.3 Gütezeichen als wichtige Hilfsmittel</a:t>
            </a:r>
            <a:endParaRPr dirty="0">
              <a:latin typeface="Aptos Serif" panose="02020604070405020304" pitchFamily="18" charset="0"/>
              <a:cs typeface="Aptos Serif" panose="02020604070405020304" pitchFamily="18" charset="0"/>
            </a:endParaRPr>
          </a:p>
        </p:txBody>
      </p:sp>
      <p:pic>
        <p:nvPicPr>
          <p:cNvPr id="260" name="Google Shape;260;p42" descr="Europäisches Umweltzeichen – Wikipedia"/>
          <p:cNvPicPr preferRelativeResize="0"/>
          <p:nvPr/>
        </p:nvPicPr>
        <p:blipFill rotWithShape="1">
          <a:blip r:embed="rId3">
            <a:alphaModFix/>
          </a:blip>
          <a:srcRect/>
          <a:stretch/>
        </p:blipFill>
        <p:spPr>
          <a:xfrm>
            <a:off x="594360" y="2941563"/>
            <a:ext cx="974873" cy="974873"/>
          </a:xfrm>
          <a:prstGeom prst="rect">
            <a:avLst/>
          </a:prstGeom>
          <a:noFill/>
          <a:ln>
            <a:noFill/>
          </a:ln>
        </p:spPr>
      </p:pic>
      <p:pic>
        <p:nvPicPr>
          <p:cNvPr id="261" name="Google Shape;261;p42" descr="Österreichisches Umweltzeichen"/>
          <p:cNvPicPr preferRelativeResize="0"/>
          <p:nvPr/>
        </p:nvPicPr>
        <p:blipFill rotWithShape="1">
          <a:blip r:embed="rId4">
            <a:alphaModFix/>
          </a:blip>
          <a:srcRect/>
          <a:stretch/>
        </p:blipFill>
        <p:spPr>
          <a:xfrm>
            <a:off x="1801080" y="2897041"/>
            <a:ext cx="974872" cy="974872"/>
          </a:xfrm>
          <a:prstGeom prst="rect">
            <a:avLst/>
          </a:prstGeom>
          <a:noFill/>
          <a:ln>
            <a:noFill/>
          </a:ln>
        </p:spPr>
      </p:pic>
      <p:pic>
        <p:nvPicPr>
          <p:cNvPr id="262" name="Google Shape;262;p42" descr="Blauer Engel | Das deutsche Umweltzeichen"/>
          <p:cNvPicPr preferRelativeResize="0"/>
          <p:nvPr/>
        </p:nvPicPr>
        <p:blipFill rotWithShape="1">
          <a:blip r:embed="rId5">
            <a:alphaModFix/>
          </a:blip>
          <a:srcRect/>
          <a:stretch/>
        </p:blipFill>
        <p:spPr>
          <a:xfrm>
            <a:off x="2775952" y="2897041"/>
            <a:ext cx="2007084" cy="1129509"/>
          </a:xfrm>
          <a:prstGeom prst="rect">
            <a:avLst/>
          </a:prstGeom>
          <a:noFill/>
          <a:ln>
            <a:noFill/>
          </a:ln>
        </p:spPr>
      </p:pic>
      <p:pic>
        <p:nvPicPr>
          <p:cNvPr id="263" name="Google Shape;263;p42" descr="NF environnement - papier | écoconso"/>
          <p:cNvPicPr preferRelativeResize="0"/>
          <p:nvPr/>
        </p:nvPicPr>
        <p:blipFill rotWithShape="1">
          <a:blip r:embed="rId6">
            <a:alphaModFix/>
          </a:blip>
          <a:srcRect/>
          <a:stretch/>
        </p:blipFill>
        <p:spPr>
          <a:xfrm>
            <a:off x="4515449" y="2897041"/>
            <a:ext cx="1332324" cy="974871"/>
          </a:xfrm>
          <a:prstGeom prst="rect">
            <a:avLst/>
          </a:prstGeom>
          <a:noFill/>
          <a:ln>
            <a:noFill/>
          </a:ln>
        </p:spPr>
      </p:pic>
      <p:pic>
        <p:nvPicPr>
          <p:cNvPr id="264" name="Google Shape;264;p42" descr="Cradle to Cradle Certified Tyman International products"/>
          <p:cNvPicPr preferRelativeResize="0"/>
          <p:nvPr/>
        </p:nvPicPr>
        <p:blipFill rotWithShape="1">
          <a:blip r:embed="rId7">
            <a:alphaModFix/>
          </a:blip>
          <a:srcRect/>
          <a:stretch/>
        </p:blipFill>
        <p:spPr>
          <a:xfrm>
            <a:off x="6079620" y="2941563"/>
            <a:ext cx="885825" cy="885825"/>
          </a:xfrm>
          <a:prstGeom prst="rect">
            <a:avLst/>
          </a:prstGeom>
          <a:noFill/>
          <a:ln>
            <a:noFill/>
          </a:ln>
        </p:spPr>
      </p:pic>
      <p:sp>
        <p:nvSpPr>
          <p:cNvPr id="265" name="Google Shape;265;p42"/>
          <p:cNvSpPr txBox="1"/>
          <p:nvPr/>
        </p:nvSpPr>
        <p:spPr>
          <a:xfrm>
            <a:off x="610703" y="2463331"/>
            <a:ext cx="6263640"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de-DE" sz="1600" b="1" i="0" u="none" strike="noStrike" cap="none">
                <a:solidFill>
                  <a:schemeClr val="accent4"/>
                </a:solidFill>
                <a:latin typeface="Aptos" panose="020B0004020202020204" pitchFamily="34" charset="0"/>
                <a:sym typeface="Arial"/>
              </a:rPr>
              <a:t>Gütezeichen von breit angelegten Zertifizierungs</a:t>
            </a:r>
            <a:r>
              <a:rPr lang="de-DE" sz="1600" b="1">
                <a:solidFill>
                  <a:schemeClr val="accent4"/>
                </a:solidFill>
                <a:latin typeface="Aptos" panose="020B0004020202020204" pitchFamily="34" charset="0"/>
              </a:rPr>
              <a:t>programmen</a:t>
            </a:r>
            <a:endParaRPr sz="1600" b="1" i="0" u="none" strike="noStrike" cap="none">
              <a:solidFill>
                <a:schemeClr val="accent4"/>
              </a:solidFill>
              <a:latin typeface="Aptos" panose="020B0004020202020204" pitchFamily="34" charset="0"/>
              <a:sym typeface="Arial"/>
            </a:endParaRPr>
          </a:p>
        </p:txBody>
      </p:sp>
      <p:sp>
        <p:nvSpPr>
          <p:cNvPr id="266" name="Google Shape;266;p42"/>
          <p:cNvSpPr txBox="1"/>
          <p:nvPr/>
        </p:nvSpPr>
        <p:spPr>
          <a:xfrm>
            <a:off x="381010" y="4397768"/>
            <a:ext cx="62637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de-DE" sz="1600" b="1" i="0" u="none" strike="noStrike" cap="none" dirty="0">
                <a:solidFill>
                  <a:schemeClr val="accent4"/>
                </a:solidFill>
                <a:latin typeface="Aptos" panose="020B0004020202020204" pitchFamily="34" charset="0"/>
                <a:sym typeface="Arial"/>
              </a:rPr>
              <a:t>Gütezeichen für spezifische Endprodukte</a:t>
            </a:r>
            <a:endParaRPr sz="1600" b="1" i="0" u="none" strike="noStrike" cap="none" dirty="0">
              <a:solidFill>
                <a:schemeClr val="accent4"/>
              </a:solidFill>
              <a:latin typeface="Aptos" panose="020B0004020202020204" pitchFamily="34" charset="0"/>
              <a:sym typeface="Arial"/>
            </a:endParaRPr>
          </a:p>
        </p:txBody>
      </p:sp>
      <p:pic>
        <p:nvPicPr>
          <p:cNvPr id="267" name="Google Shape;267;p42" descr="Die globale Nachhaltigkeitszertifizierung für IT-Produkte"/>
          <p:cNvPicPr preferRelativeResize="0"/>
          <p:nvPr/>
        </p:nvPicPr>
        <p:blipFill rotWithShape="1">
          <a:blip r:embed="rId8">
            <a:alphaModFix/>
          </a:blip>
          <a:srcRect/>
          <a:stretch/>
        </p:blipFill>
        <p:spPr>
          <a:xfrm>
            <a:off x="594360" y="4873538"/>
            <a:ext cx="1438275" cy="895350"/>
          </a:xfrm>
          <a:prstGeom prst="rect">
            <a:avLst/>
          </a:prstGeom>
          <a:noFill/>
          <a:ln>
            <a:noFill/>
          </a:ln>
        </p:spPr>
      </p:pic>
      <p:pic>
        <p:nvPicPr>
          <p:cNvPr id="268" name="Google Shape;268;p42" descr="OEKO-TEX® STANDARD 100"/>
          <p:cNvPicPr preferRelativeResize="0"/>
          <p:nvPr/>
        </p:nvPicPr>
        <p:blipFill rotWithShape="1">
          <a:blip r:embed="rId9">
            <a:alphaModFix/>
          </a:blip>
          <a:srcRect/>
          <a:stretch/>
        </p:blipFill>
        <p:spPr>
          <a:xfrm>
            <a:off x="2245852" y="4768739"/>
            <a:ext cx="1066800" cy="1009650"/>
          </a:xfrm>
          <a:prstGeom prst="rect">
            <a:avLst/>
          </a:prstGeom>
          <a:noFill/>
          <a:ln>
            <a:noFill/>
          </a:ln>
        </p:spPr>
      </p:pic>
      <p:pic>
        <p:nvPicPr>
          <p:cNvPr id="269" name="Google Shape;269;p42" descr="Global Organic Textile Standard Logo"/>
          <p:cNvPicPr preferRelativeResize="0"/>
          <p:nvPr/>
        </p:nvPicPr>
        <p:blipFill rotWithShape="1">
          <a:blip r:embed="rId10">
            <a:alphaModFix/>
          </a:blip>
          <a:srcRect/>
          <a:stretch/>
        </p:blipFill>
        <p:spPr>
          <a:xfrm>
            <a:off x="3374681" y="4868751"/>
            <a:ext cx="809625" cy="809625"/>
          </a:xfrm>
          <a:prstGeom prst="rect">
            <a:avLst/>
          </a:prstGeom>
          <a:noFill/>
          <a:ln>
            <a:noFill/>
          </a:ln>
        </p:spPr>
      </p:pic>
      <p:pic>
        <p:nvPicPr>
          <p:cNvPr id="270" name="Google Shape;270;p42" descr="ASC | Labelinfo"/>
          <p:cNvPicPr preferRelativeResize="0"/>
          <p:nvPr/>
        </p:nvPicPr>
        <p:blipFill rotWithShape="1">
          <a:blip r:embed="rId11">
            <a:alphaModFix/>
          </a:blip>
          <a:srcRect/>
          <a:stretch/>
        </p:blipFill>
        <p:spPr>
          <a:xfrm>
            <a:off x="4382950" y="4736474"/>
            <a:ext cx="1597325" cy="1383425"/>
          </a:xfrm>
          <a:prstGeom prst="rect">
            <a:avLst/>
          </a:prstGeom>
          <a:noFill/>
          <a:ln>
            <a:noFill/>
          </a:ln>
        </p:spPr>
      </p:pic>
      <p:sp>
        <p:nvSpPr>
          <p:cNvPr id="271" name="Google Shape;271;p42"/>
          <p:cNvSpPr txBox="1"/>
          <p:nvPr/>
        </p:nvSpPr>
        <p:spPr>
          <a:xfrm>
            <a:off x="7827949" y="2463331"/>
            <a:ext cx="418684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de-DE" sz="1600" b="1" i="0" u="none" strike="noStrike" cap="none" dirty="0">
                <a:solidFill>
                  <a:schemeClr val="accent4"/>
                </a:solidFill>
                <a:latin typeface="Aptos" panose="020B0004020202020204" pitchFamily="34" charset="0"/>
                <a:sym typeface="Arial"/>
              </a:rPr>
              <a:t>Gesetzlich vorgeschriebene Gütezeichen</a:t>
            </a:r>
            <a:endParaRPr sz="1600" b="1" i="0" u="none" strike="noStrike" cap="none" dirty="0">
              <a:solidFill>
                <a:schemeClr val="accent4"/>
              </a:solidFill>
              <a:latin typeface="Aptos" panose="020B0004020202020204" pitchFamily="34" charset="0"/>
              <a:sym typeface="Arial"/>
            </a:endParaRPr>
          </a:p>
        </p:txBody>
      </p:sp>
      <p:pic>
        <p:nvPicPr>
          <p:cNvPr id="272" name="Google Shape;272;p42" descr="Bio-Logo - Europäische Kommission"/>
          <p:cNvPicPr preferRelativeResize="0"/>
          <p:nvPr/>
        </p:nvPicPr>
        <p:blipFill rotWithShape="1">
          <a:blip r:embed="rId12">
            <a:alphaModFix/>
          </a:blip>
          <a:srcRect/>
          <a:stretch/>
        </p:blipFill>
        <p:spPr>
          <a:xfrm>
            <a:off x="7996823" y="2897041"/>
            <a:ext cx="1419225" cy="942975"/>
          </a:xfrm>
          <a:prstGeom prst="rect">
            <a:avLst/>
          </a:prstGeom>
          <a:noFill/>
          <a:ln>
            <a:noFill/>
          </a:ln>
        </p:spPr>
      </p:pic>
      <p:pic>
        <p:nvPicPr>
          <p:cNvPr id="273" name="Google Shape;273;p42" descr="Kühl- und Gefriergeräte | Umweltbundesamt"/>
          <p:cNvPicPr preferRelativeResize="0"/>
          <p:nvPr/>
        </p:nvPicPr>
        <p:blipFill rotWithShape="1">
          <a:blip r:embed="rId13">
            <a:alphaModFix/>
          </a:blip>
          <a:srcRect l="37292" r="37838"/>
          <a:stretch/>
        </p:blipFill>
        <p:spPr>
          <a:xfrm>
            <a:off x="9635406" y="2781668"/>
            <a:ext cx="1031358" cy="2087083"/>
          </a:xfrm>
          <a:prstGeom prst="rect">
            <a:avLst/>
          </a:prstGeom>
          <a:noFill/>
          <a:ln>
            <a:noFill/>
          </a:ln>
        </p:spPr>
      </p:pic>
      <p:sp>
        <p:nvSpPr>
          <p:cNvPr id="274" name="Google Shape;274;p42"/>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3"/>
          <p:cNvSpPr txBox="1">
            <a:spLocks noGrp="1"/>
          </p:cNvSpPr>
          <p:nvPr>
            <p:ph type="title"/>
          </p:nvPr>
        </p:nvSpPr>
        <p:spPr>
          <a:xfrm>
            <a:off x="594360" y="1068844"/>
            <a:ext cx="6412230"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Praxisbeispiel Gütezeichen als Hilfsmittel</a:t>
            </a:r>
            <a:br>
              <a:rPr lang="de-DE" dirty="0">
                <a:latin typeface="Aptos Serif" panose="02020604070405020304" pitchFamily="18" charset="0"/>
                <a:cs typeface="Aptos Serif" panose="02020604070405020304" pitchFamily="18" charset="0"/>
              </a:rPr>
            </a:br>
            <a:br>
              <a:rPr lang="de-DE" dirty="0">
                <a:latin typeface="Aptos Serif" panose="02020604070405020304" pitchFamily="18" charset="0"/>
                <a:cs typeface="Aptos Serif" panose="02020604070405020304" pitchFamily="18" charset="0"/>
              </a:rPr>
            </a:br>
            <a:r>
              <a:rPr lang="de-DE" sz="1800" dirty="0">
                <a:latin typeface="Aptos Serif" panose="02020604070405020304" pitchFamily="18" charset="0"/>
                <a:cs typeface="Aptos Serif" panose="02020604070405020304" pitchFamily="18" charset="0"/>
              </a:rPr>
              <a:t>Faire Bälle an Schulen, München</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281" name="Google Shape;281;p43"/>
          <p:cNvSpPr txBox="1">
            <a:spLocks noGrp="1"/>
          </p:cNvSpPr>
          <p:nvPr>
            <p:ph type="body" idx="1"/>
          </p:nvPr>
        </p:nvSpPr>
        <p:spPr>
          <a:xfrm>
            <a:off x="594360" y="2867545"/>
            <a:ext cx="6320790" cy="3464675"/>
          </a:xfrm>
          <a:prstGeom prst="rect">
            <a:avLst/>
          </a:prstGeom>
          <a:noFill/>
          <a:ln>
            <a:noFill/>
          </a:ln>
        </p:spPr>
        <p:txBody>
          <a:bodyPr spcFirstLastPara="1" wrap="square" lIns="0" tIns="228600" rIns="0" bIns="0" anchor="t" anchorCtr="0">
            <a:normAutofit/>
          </a:bodyPr>
          <a:lstStyle/>
          <a:p>
            <a:pPr marL="0" lvl="0" indent="0" algn="l" rtl="0">
              <a:lnSpc>
                <a:spcPct val="100000"/>
              </a:lnSpc>
              <a:spcBef>
                <a:spcPts val="1800"/>
              </a:spcBef>
              <a:spcAft>
                <a:spcPts val="0"/>
              </a:spcAft>
              <a:buSzPts val="2000"/>
              <a:buNone/>
            </a:pPr>
            <a:r>
              <a:rPr lang="de-DE" dirty="0">
                <a:latin typeface="Aptos" panose="020B0004020202020204" pitchFamily="34" charset="0"/>
              </a:rPr>
              <a:t>Die Stadt München beschafft – sofern verfügbar – ausschließlich fair gehandelte Sportbälle für Schulen. </a:t>
            </a:r>
            <a:endParaRPr dirty="0">
              <a:latin typeface="Aptos" panose="020B0004020202020204" pitchFamily="34" charset="0"/>
            </a:endParaRPr>
          </a:p>
          <a:p>
            <a:pPr marL="0" lvl="0" indent="0" algn="l" rtl="0">
              <a:lnSpc>
                <a:spcPct val="100000"/>
              </a:lnSpc>
              <a:spcBef>
                <a:spcPts val="1800"/>
              </a:spcBef>
              <a:spcAft>
                <a:spcPts val="0"/>
              </a:spcAft>
              <a:buSzPts val="2000"/>
              <a:buNone/>
            </a:pPr>
            <a:r>
              <a:rPr lang="de-DE" dirty="0">
                <a:latin typeface="Aptos" panose="020B0004020202020204" pitchFamily="34" charset="0"/>
              </a:rPr>
              <a:t>Alle zwei Jahre testen Sportfachkräfte sowie Schülerinnen und Schüler diese auf ihre Tauglichkeit für den Unterricht. Auf Basis der Ergebnisse werden Rahmenverträge geschlossen. </a:t>
            </a:r>
            <a:endParaRPr dirty="0">
              <a:latin typeface="Aptos" panose="020B0004020202020204" pitchFamily="34" charset="0"/>
            </a:endParaRPr>
          </a:p>
          <a:p>
            <a:pPr marL="0" lvl="0" indent="0" algn="l" rtl="0">
              <a:lnSpc>
                <a:spcPct val="100000"/>
              </a:lnSpc>
              <a:spcBef>
                <a:spcPts val="1800"/>
              </a:spcBef>
              <a:spcAft>
                <a:spcPts val="0"/>
              </a:spcAft>
              <a:buSzPts val="2000"/>
              <a:buNone/>
            </a:pPr>
            <a:r>
              <a:rPr lang="de-DE" dirty="0">
                <a:latin typeface="Aptos" panose="020B0004020202020204" pitchFamily="34" charset="0"/>
              </a:rPr>
              <a:t>Seit einigen Jahren steigt das Angebot an fair gehandelten Sportbällen.</a:t>
            </a:r>
            <a:endParaRPr dirty="0">
              <a:latin typeface="Aptos" panose="020B0004020202020204" pitchFamily="34" charset="0"/>
            </a:endParaRPr>
          </a:p>
        </p:txBody>
      </p:sp>
      <p:sp>
        <p:nvSpPr>
          <p:cNvPr id="282" name="Google Shape;282;p4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17</a:t>
            </a:fld>
            <a:endParaRPr/>
          </a:p>
        </p:txBody>
      </p:sp>
      <p:pic>
        <p:nvPicPr>
          <p:cNvPr id="283" name="Google Shape;283;p43" descr="Ein Bild, das Ball, Fußball, Sportausrüstung, Gras enthält.&#10;&#10;KI-generierte Inhalte können fehlerhaft sein."/>
          <p:cNvPicPr preferRelativeResize="0"/>
          <p:nvPr/>
        </p:nvPicPr>
        <p:blipFill rotWithShape="1">
          <a:blip r:embed="rId3">
            <a:alphaModFix/>
          </a:blip>
          <a:srcRect/>
          <a:stretch/>
        </p:blipFill>
        <p:spPr>
          <a:xfrm>
            <a:off x="7484852" y="1970519"/>
            <a:ext cx="4377215" cy="291696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44"/>
          <p:cNvSpPr txBox="1">
            <a:spLocks noGrp="1"/>
          </p:cNvSpPr>
          <p:nvPr>
            <p:ph type="title"/>
          </p:nvPr>
        </p:nvSpPr>
        <p:spPr>
          <a:xfrm>
            <a:off x="594360" y="336723"/>
            <a:ext cx="8624068"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Die nachhaltige Beschaffung umsetzen: Wichtige Schritte</a:t>
            </a:r>
            <a:endParaRPr dirty="0">
              <a:latin typeface="Aptos Serif" panose="02020604070405020304" pitchFamily="18" charset="0"/>
              <a:cs typeface="Aptos Serif" panose="02020604070405020304" pitchFamily="18" charset="0"/>
            </a:endParaRPr>
          </a:p>
        </p:txBody>
      </p:sp>
      <p:sp>
        <p:nvSpPr>
          <p:cNvPr id="290" name="Google Shape;290;p44"/>
          <p:cNvSpPr txBox="1">
            <a:spLocks noGrp="1"/>
          </p:cNvSpPr>
          <p:nvPr>
            <p:ph type="body" idx="1"/>
          </p:nvPr>
        </p:nvSpPr>
        <p:spPr>
          <a:xfrm>
            <a:off x="625025" y="2179725"/>
            <a:ext cx="10941900" cy="3903000"/>
          </a:xfrm>
          <a:prstGeom prst="rect">
            <a:avLst/>
          </a:prstGeom>
          <a:noFill/>
          <a:ln>
            <a:noFill/>
          </a:ln>
        </p:spPr>
        <p:txBody>
          <a:bodyPr spcFirstLastPara="1" wrap="square" lIns="0" tIns="228600" rIns="0" bIns="0" anchor="t" anchorCtr="0">
            <a:normAutofit/>
          </a:bodyPr>
          <a:lstStyle/>
          <a:p>
            <a:pPr marL="228600" lvl="0" indent="0" algn="l" rtl="0">
              <a:lnSpc>
                <a:spcPct val="80000"/>
              </a:lnSpc>
              <a:spcBef>
                <a:spcPts val="2200"/>
              </a:spcBef>
              <a:spcAft>
                <a:spcPts val="0"/>
              </a:spcAft>
              <a:buSzPts val="2400"/>
              <a:buNone/>
            </a:pPr>
            <a:r>
              <a:rPr lang="de-DE" dirty="0">
                <a:latin typeface="Aptos" panose="020B0004020202020204" pitchFamily="34" charset="0"/>
              </a:rPr>
              <a:t>1.1 Vorbereitende Schritte umsetzen</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1.2 Vier Möglichkeiten zur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1.3 Gütezeichen als wichtige Hilfsmittel</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solidFill>
                  <a:schemeClr val="accent6"/>
                </a:solidFill>
                <a:latin typeface="Aptos" panose="020B0004020202020204" pitchFamily="34" charset="0"/>
              </a:rPr>
              <a:t>1.4 Erstellung eines Beschaffungskatalogs</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1.5 Lokale und regionale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1.6 Kommunikation</a:t>
            </a:r>
            <a:endParaRPr dirty="0">
              <a:latin typeface="Aptos" panose="020B0004020202020204" pitchFamily="34" charset="0"/>
            </a:endParaRPr>
          </a:p>
        </p:txBody>
      </p:sp>
      <p:sp>
        <p:nvSpPr>
          <p:cNvPr id="291" name="Google Shape;291;p4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5"/>
          <p:cNvSpPr txBox="1">
            <a:spLocks noGrp="1"/>
          </p:cNvSpPr>
          <p:nvPr>
            <p:ph type="title"/>
          </p:nvPr>
        </p:nvSpPr>
        <p:spPr>
          <a:xfrm>
            <a:off x="594358" y="932987"/>
            <a:ext cx="6787747" cy="1593507"/>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1.4 Erstellung eines Beschaffungskatalog</a:t>
            </a:r>
            <a:br>
              <a:rPr lang="de-DE" sz="4100" dirty="0">
                <a:latin typeface="Aptos Serif" panose="02020604070405020304" pitchFamily="18" charset="0"/>
                <a:cs typeface="Aptos Serif" panose="02020604070405020304" pitchFamily="18" charset="0"/>
              </a:rPr>
            </a:br>
            <a:endParaRPr sz="4100" dirty="0">
              <a:latin typeface="Aptos Serif" panose="02020604070405020304" pitchFamily="18" charset="0"/>
              <a:cs typeface="Aptos Serif" panose="02020604070405020304" pitchFamily="18" charset="0"/>
            </a:endParaRPr>
          </a:p>
        </p:txBody>
      </p:sp>
      <p:sp>
        <p:nvSpPr>
          <p:cNvPr id="297" name="Google Shape;297;p4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19</a:t>
            </a:fld>
            <a:endParaRPr/>
          </a:p>
        </p:txBody>
      </p:sp>
      <p:grpSp>
        <p:nvGrpSpPr>
          <p:cNvPr id="298" name="Google Shape;298;p45"/>
          <p:cNvGrpSpPr/>
          <p:nvPr/>
        </p:nvGrpSpPr>
        <p:grpSpPr>
          <a:xfrm>
            <a:off x="594358" y="1977391"/>
            <a:ext cx="11310037" cy="4354830"/>
            <a:chOff x="0" y="0"/>
            <a:chExt cx="11310037" cy="4354830"/>
          </a:xfrm>
        </p:grpSpPr>
        <p:sp>
          <p:nvSpPr>
            <p:cNvPr id="299" name="Google Shape;299;p45"/>
            <p:cNvSpPr/>
            <p:nvPr/>
          </p:nvSpPr>
          <p:spPr>
            <a:xfrm>
              <a:off x="0" y="0"/>
              <a:ext cx="9618345" cy="4354830"/>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00" name="Google Shape;300;p45"/>
            <p:cNvSpPr/>
            <p:nvPr/>
          </p:nvSpPr>
          <p:spPr>
            <a:xfrm>
              <a:off x="5663" y="1306449"/>
              <a:ext cx="2723945" cy="1741932"/>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01" name="Google Shape;301;p45"/>
            <p:cNvSpPr txBox="1"/>
            <p:nvPr/>
          </p:nvSpPr>
          <p:spPr>
            <a:xfrm>
              <a:off x="90697" y="1391483"/>
              <a:ext cx="2553877" cy="157186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sz="2000" b="0" i="0" u="none" strike="noStrike" cap="none">
                  <a:solidFill>
                    <a:schemeClr val="lt1"/>
                  </a:solidFill>
                  <a:latin typeface="Aptos" panose="020B0004020202020204" pitchFamily="34" charset="0"/>
                  <a:sym typeface="Arial"/>
                </a:rPr>
                <a:t>Erstellung der Struktur des Beschaffungs-</a:t>
              </a:r>
              <a:br>
                <a:rPr lang="de-DE" sz="2000" b="0" i="0" u="none" strike="noStrike" cap="none">
                  <a:solidFill>
                    <a:schemeClr val="lt1"/>
                  </a:solidFill>
                  <a:latin typeface="Aptos" panose="020B0004020202020204" pitchFamily="34" charset="0"/>
                  <a:sym typeface="Arial"/>
                </a:rPr>
              </a:br>
              <a:r>
                <a:rPr lang="de-DE" sz="2000" b="0" i="0" u="none" strike="noStrike" cap="none">
                  <a:solidFill>
                    <a:schemeClr val="lt1"/>
                  </a:solidFill>
                  <a:latin typeface="Aptos" panose="020B0004020202020204" pitchFamily="34" charset="0"/>
                  <a:sym typeface="Arial"/>
                </a:rPr>
                <a:t>katalogs</a:t>
              </a:r>
              <a:endParaRPr sz="1500" b="0" i="0" u="none" strike="noStrike" cap="none">
                <a:solidFill>
                  <a:srgbClr val="000000"/>
                </a:solidFill>
                <a:latin typeface="Aptos" panose="020B0004020202020204" pitchFamily="34" charset="0"/>
                <a:sym typeface="Arial"/>
              </a:endParaRPr>
            </a:p>
          </p:txBody>
        </p:sp>
        <p:sp>
          <p:nvSpPr>
            <p:cNvPr id="302" name="Google Shape;302;p45"/>
            <p:cNvSpPr/>
            <p:nvPr/>
          </p:nvSpPr>
          <p:spPr>
            <a:xfrm>
              <a:off x="2865806" y="1306449"/>
              <a:ext cx="2723945" cy="1741932"/>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03" name="Google Shape;303;p45"/>
            <p:cNvSpPr txBox="1"/>
            <p:nvPr/>
          </p:nvSpPr>
          <p:spPr>
            <a:xfrm>
              <a:off x="2950840" y="1391483"/>
              <a:ext cx="2553877" cy="157186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sz="2000" b="0" i="0" u="none" strike="noStrike" cap="none">
                  <a:solidFill>
                    <a:schemeClr val="lt1"/>
                  </a:solidFill>
                  <a:latin typeface="Aptos" panose="020B0004020202020204" pitchFamily="34" charset="0"/>
                  <a:sym typeface="Arial"/>
                </a:rPr>
                <a:t>Identifizierung und Bewertung von Lieferanten</a:t>
              </a:r>
              <a:endParaRPr sz="1500" b="0" i="0" u="none" strike="noStrike" cap="none">
                <a:solidFill>
                  <a:srgbClr val="000000"/>
                </a:solidFill>
                <a:latin typeface="Aptos" panose="020B0004020202020204" pitchFamily="34" charset="0"/>
                <a:sym typeface="Arial"/>
              </a:endParaRPr>
            </a:p>
          </p:txBody>
        </p:sp>
        <p:sp>
          <p:nvSpPr>
            <p:cNvPr id="304" name="Google Shape;304;p45"/>
            <p:cNvSpPr/>
            <p:nvPr/>
          </p:nvSpPr>
          <p:spPr>
            <a:xfrm>
              <a:off x="5725949" y="1306449"/>
              <a:ext cx="2723945" cy="1741932"/>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05" name="Google Shape;305;p45"/>
            <p:cNvSpPr txBox="1"/>
            <p:nvPr/>
          </p:nvSpPr>
          <p:spPr>
            <a:xfrm>
              <a:off x="5810983" y="1391483"/>
              <a:ext cx="2553877" cy="157186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sz="2000" b="0" i="0" u="none" strike="noStrike" cap="none">
                  <a:solidFill>
                    <a:schemeClr val="lt1"/>
                  </a:solidFill>
                  <a:latin typeface="Aptos" panose="020B0004020202020204" pitchFamily="34" charset="0"/>
                  <a:sym typeface="Arial"/>
                </a:rPr>
                <a:t>Verwendung des Beschaffungs-</a:t>
              </a:r>
              <a:br>
                <a:rPr lang="de-DE" sz="2000" b="0" i="0" u="none" strike="noStrike" cap="none">
                  <a:solidFill>
                    <a:schemeClr val="lt1"/>
                  </a:solidFill>
                  <a:latin typeface="Aptos" panose="020B0004020202020204" pitchFamily="34" charset="0"/>
                  <a:sym typeface="Arial"/>
                </a:rPr>
              </a:br>
              <a:r>
                <a:rPr lang="de-DE" sz="2000" b="0" i="0" u="none" strike="noStrike" cap="none">
                  <a:solidFill>
                    <a:schemeClr val="lt1"/>
                  </a:solidFill>
                  <a:latin typeface="Aptos" panose="020B0004020202020204" pitchFamily="34" charset="0"/>
                  <a:sym typeface="Arial"/>
                </a:rPr>
                <a:t>katalogs</a:t>
              </a:r>
              <a:endParaRPr sz="1500" b="0" i="0" u="none" strike="noStrike" cap="none">
                <a:solidFill>
                  <a:srgbClr val="000000"/>
                </a:solidFill>
                <a:latin typeface="Aptos" panose="020B0004020202020204" pitchFamily="34" charset="0"/>
                <a:sym typeface="Arial"/>
              </a:endParaRPr>
            </a:p>
          </p:txBody>
        </p:sp>
        <p:sp>
          <p:nvSpPr>
            <p:cNvPr id="306" name="Google Shape;306;p45"/>
            <p:cNvSpPr/>
            <p:nvPr/>
          </p:nvSpPr>
          <p:spPr>
            <a:xfrm>
              <a:off x="8586092" y="1306449"/>
              <a:ext cx="2723945" cy="1741932"/>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07" name="Google Shape;307;p45"/>
            <p:cNvSpPr txBox="1"/>
            <p:nvPr/>
          </p:nvSpPr>
          <p:spPr>
            <a:xfrm>
              <a:off x="8671126" y="1391483"/>
              <a:ext cx="2553877" cy="157186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de-DE" sz="2000" b="0" i="0" u="none" strike="noStrike" cap="none">
                  <a:solidFill>
                    <a:schemeClr val="lt1"/>
                  </a:solidFill>
                  <a:latin typeface="Aptos" panose="020B0004020202020204" pitchFamily="34" charset="0"/>
                  <a:sym typeface="Arial"/>
                </a:rPr>
                <a:t>Regelmäßige Überprüfung und Aktualisierung</a:t>
              </a:r>
              <a:endParaRPr sz="2000"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6"/>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a:latin typeface="Aptos Serif" panose="02020604070405020304" pitchFamily="18" charset="0"/>
                <a:cs typeface="Aptos Serif" panose="02020604070405020304" pitchFamily="18" charset="0"/>
              </a:rPr>
              <a:t>Agenda</a:t>
            </a:r>
            <a:endParaRPr>
              <a:latin typeface="Aptos Serif" panose="02020604070405020304" pitchFamily="18" charset="0"/>
              <a:cs typeface="Aptos Serif" panose="02020604070405020304" pitchFamily="18" charset="0"/>
            </a:endParaRPr>
          </a:p>
        </p:txBody>
      </p:sp>
      <p:sp>
        <p:nvSpPr>
          <p:cNvPr id="122" name="Google Shape;122;p6"/>
          <p:cNvSpPr txBox="1">
            <a:spLocks noGrp="1"/>
          </p:cNvSpPr>
          <p:nvPr>
            <p:ph type="body" idx="1"/>
          </p:nvPr>
        </p:nvSpPr>
        <p:spPr>
          <a:xfrm>
            <a:off x="594360" y="2632792"/>
            <a:ext cx="9768841" cy="3708517"/>
          </a:xfrm>
          <a:prstGeom prst="rect">
            <a:avLst/>
          </a:prstGeom>
          <a:noFill/>
          <a:ln>
            <a:noFill/>
          </a:ln>
        </p:spPr>
        <p:txBody>
          <a:bodyPr spcFirstLastPara="1" wrap="square" lIns="0" tIns="228600" rIns="0" bIns="0" anchor="t" anchorCtr="0">
            <a:normAutofit/>
          </a:bodyPr>
          <a:lstStyle/>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Nachhaltige Beschaffung umsetzen: Wichtige Schritte</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Gruppenarbeit</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Risikomanagement bei nachhaltiger Beschaffung</a:t>
            </a:r>
            <a:endParaRPr dirty="0">
              <a:latin typeface="Aptos" panose="020B0004020202020204" pitchFamily="34" charset="0"/>
            </a:endParaRPr>
          </a:p>
          <a:p>
            <a:pPr marL="685800" lvl="0" indent="-457200" algn="l" rtl="0">
              <a:lnSpc>
                <a:spcPct val="80000"/>
              </a:lnSpc>
              <a:spcBef>
                <a:spcPts val="2200"/>
              </a:spcBef>
              <a:spcAft>
                <a:spcPts val="0"/>
              </a:spcAft>
              <a:buSzPts val="2400"/>
              <a:buFont typeface="Arial"/>
              <a:buAutoNum type="arabicPeriod"/>
            </a:pPr>
            <a:r>
              <a:rPr lang="de-DE" dirty="0">
                <a:latin typeface="Aptos" panose="020B0004020202020204" pitchFamily="34" charset="0"/>
              </a:rPr>
              <a:t>Monitoring</a:t>
            </a:r>
            <a:endParaRPr dirty="0">
              <a:latin typeface="Aptos" panose="020B0004020202020204" pitchFamily="34" charset="0"/>
            </a:endParaRPr>
          </a:p>
          <a:p>
            <a:pPr marL="571500" lvl="0" indent="-190500" algn="l" rtl="0">
              <a:lnSpc>
                <a:spcPct val="80000"/>
              </a:lnSpc>
              <a:spcBef>
                <a:spcPts val="2200"/>
              </a:spcBef>
              <a:spcAft>
                <a:spcPts val="0"/>
              </a:spcAft>
              <a:buSzPts val="2400"/>
              <a:buFont typeface="Arial"/>
              <a:buNone/>
            </a:pPr>
            <a:endParaRPr dirty="0">
              <a:latin typeface="Aptos" panose="020B0004020202020204" pitchFamily="34" charset="0"/>
            </a:endParaRPr>
          </a:p>
        </p:txBody>
      </p:sp>
      <p:sp>
        <p:nvSpPr>
          <p:cNvPr id="123" name="Google Shape;123;p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46"/>
          <p:cNvSpPr txBox="1">
            <a:spLocks noGrp="1"/>
          </p:cNvSpPr>
          <p:nvPr>
            <p:ph type="title"/>
          </p:nvPr>
        </p:nvSpPr>
        <p:spPr>
          <a:xfrm>
            <a:off x="594350" y="278129"/>
            <a:ext cx="70929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Erstellung eines Beschaffungskatalogs</a:t>
            </a:r>
            <a:endParaRPr dirty="0">
              <a:latin typeface="Aptos Serif" panose="02020604070405020304" pitchFamily="18" charset="0"/>
              <a:cs typeface="Aptos Serif" panose="02020604070405020304" pitchFamily="18" charset="0"/>
            </a:endParaRPr>
          </a:p>
        </p:txBody>
      </p:sp>
      <p:sp>
        <p:nvSpPr>
          <p:cNvPr id="313" name="Google Shape;313;p46"/>
          <p:cNvSpPr txBox="1">
            <a:spLocks noGrp="1"/>
          </p:cNvSpPr>
          <p:nvPr>
            <p:ph type="body" idx="1"/>
          </p:nvPr>
        </p:nvSpPr>
        <p:spPr>
          <a:xfrm>
            <a:off x="594350" y="2142650"/>
            <a:ext cx="11122200" cy="4189500"/>
          </a:xfrm>
          <a:prstGeom prst="rect">
            <a:avLst/>
          </a:prstGeom>
          <a:noFill/>
          <a:ln>
            <a:noFill/>
          </a:ln>
        </p:spPr>
        <p:txBody>
          <a:bodyPr spcFirstLastPara="1" wrap="square" lIns="0" tIns="228600" rIns="0" bIns="0" anchor="t" anchorCtr="0">
            <a:noAutofit/>
          </a:bodyPr>
          <a:lstStyle/>
          <a:p>
            <a:pPr marL="457200" lvl="0" indent="-228600" algn="l" rtl="0">
              <a:lnSpc>
                <a:spcPct val="70000"/>
              </a:lnSpc>
              <a:spcBef>
                <a:spcPts val="600"/>
              </a:spcBef>
              <a:spcAft>
                <a:spcPts val="0"/>
              </a:spcAft>
              <a:buClr>
                <a:schemeClr val="accent4"/>
              </a:buClr>
              <a:buSzPts val="1500"/>
              <a:buFont typeface="Arial"/>
              <a:buNone/>
            </a:pPr>
            <a:r>
              <a:rPr lang="de-DE" sz="2100" dirty="0">
                <a:latin typeface="Aptos" panose="020B0004020202020204" pitchFamily="34" charset="0"/>
              </a:rPr>
              <a:t>Der Beschaffungskatalog sollte folgende Informationen beinhalten:</a:t>
            </a:r>
            <a:endParaRPr sz="2100" dirty="0">
              <a:latin typeface="Aptos" panose="020B0004020202020204" pitchFamily="34" charset="0"/>
            </a:endParaRPr>
          </a:p>
          <a:p>
            <a:pPr marL="571500" lvl="0" indent="-304800" algn="l" rtl="0">
              <a:lnSpc>
                <a:spcPct val="115000"/>
              </a:lnSpc>
              <a:spcBef>
                <a:spcPts val="1800"/>
              </a:spcBef>
              <a:spcAft>
                <a:spcPts val="0"/>
              </a:spcAft>
              <a:buSzPts val="1800"/>
              <a:buChar char="•"/>
            </a:pPr>
            <a:r>
              <a:rPr lang="de-DE" sz="1800" b="0" dirty="0">
                <a:solidFill>
                  <a:srgbClr val="3F3F3F"/>
                </a:solidFill>
                <a:latin typeface="Aptos" panose="020B0004020202020204" pitchFamily="34" charset="0"/>
              </a:rPr>
              <a:t>Liste der Produkte und Dienstleistungen, die von der Gemeinde regelmäßig beschafft werden</a:t>
            </a:r>
            <a:endParaRPr sz="1800" dirty="0">
              <a:latin typeface="Aptos" panose="020B0004020202020204" pitchFamily="34" charset="0"/>
            </a:endParaRPr>
          </a:p>
          <a:p>
            <a:pPr marL="571500" lvl="0" indent="-304800" algn="l" rtl="0">
              <a:lnSpc>
                <a:spcPct val="115000"/>
              </a:lnSpc>
              <a:spcBef>
                <a:spcPts val="500"/>
              </a:spcBef>
              <a:spcAft>
                <a:spcPts val="0"/>
              </a:spcAft>
              <a:buSzPts val="1800"/>
              <a:buChar char="•"/>
            </a:pPr>
            <a:r>
              <a:rPr lang="de-DE" sz="1800" b="0" dirty="0">
                <a:solidFill>
                  <a:srgbClr val="3F3F3F"/>
                </a:solidFill>
                <a:latin typeface="Aptos" panose="020B0004020202020204" pitchFamily="34" charset="0"/>
              </a:rPr>
              <a:t>Nachhaltigkeitskriterien für Produkte und Dienstleistungen, die die Gemeinde nachhaltig beschaffen will</a:t>
            </a:r>
            <a:endParaRPr sz="1800" dirty="0">
              <a:latin typeface="Aptos" panose="020B0004020202020204" pitchFamily="34" charset="0"/>
            </a:endParaRPr>
          </a:p>
          <a:p>
            <a:pPr marL="571500" lvl="0" indent="-304800" algn="l" rtl="0">
              <a:lnSpc>
                <a:spcPct val="115000"/>
              </a:lnSpc>
              <a:spcBef>
                <a:spcPts val="500"/>
              </a:spcBef>
              <a:spcAft>
                <a:spcPts val="0"/>
              </a:spcAft>
              <a:buSzPts val="1800"/>
              <a:buChar char="•"/>
            </a:pPr>
            <a:r>
              <a:rPr lang="de-DE" sz="1800" b="0" dirty="0">
                <a:solidFill>
                  <a:srgbClr val="3F3F3F"/>
                </a:solidFill>
                <a:latin typeface="Aptos" panose="020B0004020202020204" pitchFamily="34" charset="0"/>
              </a:rPr>
              <a:t>Informationen darüber, wie diese Produkte und Dienstleistungen von der Gemeinde in der Regel beschafft werden, z. B. durch direkten Einkauf, vereinfachte Verfahren, Ausschreibungen, zentrale Beschaffungsstellen oder gemeinsame Beschaffung mit anderen Gemeinden</a:t>
            </a:r>
            <a:endParaRPr sz="1800" dirty="0">
              <a:latin typeface="Aptos" panose="020B0004020202020204" pitchFamily="34" charset="0"/>
            </a:endParaRPr>
          </a:p>
          <a:p>
            <a:pPr marL="571500" lvl="0" indent="-304800" algn="l" rtl="0">
              <a:lnSpc>
                <a:spcPct val="115000"/>
              </a:lnSpc>
              <a:spcBef>
                <a:spcPts val="500"/>
              </a:spcBef>
              <a:spcAft>
                <a:spcPts val="0"/>
              </a:spcAft>
              <a:buSzPts val="1800"/>
              <a:buChar char="•"/>
            </a:pPr>
            <a:r>
              <a:rPr lang="de-DE" sz="1800" b="0" dirty="0">
                <a:solidFill>
                  <a:srgbClr val="3F3F3F"/>
                </a:solidFill>
                <a:latin typeface="Aptos" panose="020B0004020202020204" pitchFamily="34" charset="0"/>
              </a:rPr>
              <a:t>Angaben zu den Lieferanten der nachhaltigen Produkte und Dienstleistungen (Namen, Adressen, Websites von Geschäften und E-Shops), einschließlich Erkenntnissen aus Lieferantenbewertungen</a:t>
            </a:r>
            <a:endParaRPr sz="1800" dirty="0">
              <a:latin typeface="Aptos" panose="020B0004020202020204" pitchFamily="34" charset="0"/>
            </a:endParaRPr>
          </a:p>
          <a:p>
            <a:pPr marL="571500" lvl="0" indent="-304800" algn="l" rtl="0">
              <a:lnSpc>
                <a:spcPct val="115000"/>
              </a:lnSpc>
              <a:spcBef>
                <a:spcPts val="500"/>
              </a:spcBef>
              <a:spcAft>
                <a:spcPts val="500"/>
              </a:spcAft>
              <a:buSzPts val="1800"/>
              <a:buChar char="•"/>
            </a:pPr>
            <a:r>
              <a:rPr lang="de-DE" sz="1800" b="0" dirty="0">
                <a:solidFill>
                  <a:srgbClr val="3F3F3F"/>
                </a:solidFill>
                <a:latin typeface="Aptos" panose="020B0004020202020204" pitchFamily="34" charset="0"/>
              </a:rPr>
              <a:t>Wenn möglich: Preis- und Kostenunterschiede zwischen konventionellen und nachhaltigen Lösungen</a:t>
            </a:r>
            <a:endParaRPr sz="1800" dirty="0">
              <a:latin typeface="Aptos" panose="020B0004020202020204" pitchFamily="34" charset="0"/>
            </a:endParaRPr>
          </a:p>
        </p:txBody>
      </p:sp>
      <p:sp>
        <p:nvSpPr>
          <p:cNvPr id="314" name="Google Shape;314;p4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47"/>
          <p:cNvSpPr txBox="1">
            <a:spLocks noGrp="1"/>
          </p:cNvSpPr>
          <p:nvPr>
            <p:ph type="title"/>
          </p:nvPr>
        </p:nvSpPr>
        <p:spPr>
          <a:xfrm>
            <a:off x="594360" y="460343"/>
            <a:ext cx="7092980"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Die Struktur eines Beschaffungskatalogs</a:t>
            </a:r>
            <a:endParaRPr dirty="0">
              <a:latin typeface="Aptos Serif" panose="02020604070405020304" pitchFamily="18" charset="0"/>
              <a:cs typeface="Aptos Serif" panose="02020604070405020304" pitchFamily="18" charset="0"/>
            </a:endParaRPr>
          </a:p>
        </p:txBody>
      </p:sp>
      <p:sp>
        <p:nvSpPr>
          <p:cNvPr id="320" name="Google Shape;320;p47"/>
          <p:cNvSpPr txBox="1">
            <a:spLocks noGrp="1"/>
          </p:cNvSpPr>
          <p:nvPr>
            <p:ph type="body" idx="1"/>
          </p:nvPr>
        </p:nvSpPr>
        <p:spPr>
          <a:xfrm>
            <a:off x="594360" y="2053850"/>
            <a:ext cx="11101455" cy="4278370"/>
          </a:xfrm>
          <a:prstGeom prst="rect">
            <a:avLst/>
          </a:prstGeom>
          <a:noFill/>
          <a:ln>
            <a:noFill/>
          </a:ln>
        </p:spPr>
        <p:txBody>
          <a:bodyPr spcFirstLastPara="1" wrap="square" lIns="0" tIns="228600" rIns="0" bIns="0" anchor="t" anchorCtr="0">
            <a:normAutofit fontScale="92500" lnSpcReduction="10000"/>
          </a:bodyPr>
          <a:lstStyle/>
          <a:p>
            <a:pPr marL="457200" lvl="0" indent="0" algn="l" rtl="0">
              <a:lnSpc>
                <a:spcPct val="120000"/>
              </a:lnSpc>
              <a:spcBef>
                <a:spcPts val="2200"/>
              </a:spcBef>
              <a:spcAft>
                <a:spcPts val="0"/>
              </a:spcAft>
              <a:buSzPts val="2595"/>
              <a:buNone/>
            </a:pPr>
            <a:r>
              <a:rPr lang="de-DE" sz="2200" dirty="0">
                <a:latin typeface="Aptos" panose="020B0004020202020204" pitchFamily="34" charset="0"/>
              </a:rPr>
              <a:t>Wesentliche Kategorien im Katalog sind Produkt- und Dienstleistungsgruppen, diese werden ergänzt durch:</a:t>
            </a:r>
            <a:endParaRPr dirty="0">
              <a:latin typeface="Aptos" panose="020B0004020202020204" pitchFamily="34" charset="0"/>
            </a:endParaRPr>
          </a:p>
          <a:p>
            <a:pPr marL="685800" lvl="0" indent="-469556" algn="l" rtl="0">
              <a:lnSpc>
                <a:spcPct val="80000"/>
              </a:lnSpc>
              <a:spcBef>
                <a:spcPts val="2200"/>
              </a:spcBef>
              <a:spcAft>
                <a:spcPts val="0"/>
              </a:spcAft>
              <a:buSzPts val="2595"/>
              <a:buFont typeface="Arial"/>
              <a:buChar char="•"/>
            </a:pPr>
            <a:r>
              <a:rPr lang="de-DE" sz="2200" b="0" dirty="0">
                <a:solidFill>
                  <a:srgbClr val="3F3F3F"/>
                </a:solidFill>
                <a:latin typeface="Aptos" panose="020B0004020202020204" pitchFamily="34" charset="0"/>
              </a:rPr>
              <a:t>Detaillierte Beschreibungen</a:t>
            </a:r>
            <a:endParaRPr dirty="0">
              <a:latin typeface="Aptos" panose="020B0004020202020204" pitchFamily="34" charset="0"/>
            </a:endParaRPr>
          </a:p>
          <a:p>
            <a:pPr marL="685800" lvl="0" indent="-469556" algn="l" rtl="0">
              <a:lnSpc>
                <a:spcPct val="80000"/>
              </a:lnSpc>
              <a:spcBef>
                <a:spcPts val="2200"/>
              </a:spcBef>
              <a:spcAft>
                <a:spcPts val="0"/>
              </a:spcAft>
              <a:buSzPts val="2595"/>
              <a:buFont typeface="Arial"/>
              <a:buChar char="•"/>
            </a:pPr>
            <a:r>
              <a:rPr lang="de-DE" sz="2200" b="0" dirty="0">
                <a:solidFill>
                  <a:srgbClr val="3F3F3F"/>
                </a:solidFill>
                <a:latin typeface="Aptos" panose="020B0004020202020204" pitchFamily="34" charset="0"/>
              </a:rPr>
              <a:t>Nachhaltigkeitskriterien</a:t>
            </a:r>
            <a:endParaRPr dirty="0">
              <a:latin typeface="Aptos" panose="020B0004020202020204" pitchFamily="34" charset="0"/>
            </a:endParaRPr>
          </a:p>
          <a:p>
            <a:pPr marL="685800" lvl="0" indent="-469556" algn="l" rtl="0">
              <a:lnSpc>
                <a:spcPct val="80000"/>
              </a:lnSpc>
              <a:spcBef>
                <a:spcPts val="2200"/>
              </a:spcBef>
              <a:spcAft>
                <a:spcPts val="0"/>
              </a:spcAft>
              <a:buSzPts val="2595"/>
              <a:buFont typeface="Arial"/>
              <a:buChar char="•"/>
            </a:pPr>
            <a:r>
              <a:rPr lang="de-DE" sz="2200" b="0" dirty="0">
                <a:solidFill>
                  <a:srgbClr val="3F3F3F"/>
                </a:solidFill>
                <a:latin typeface="Aptos" panose="020B0004020202020204" pitchFamily="34" charset="0"/>
              </a:rPr>
              <a:t>Möglichkeiten zum Nachweis der </a:t>
            </a:r>
            <a:r>
              <a:rPr lang="de-DE" sz="2200" b="0" dirty="0" err="1">
                <a:solidFill>
                  <a:srgbClr val="3F3F3F"/>
                </a:solidFill>
                <a:latin typeface="Aptos" panose="020B0004020202020204" pitchFamily="34" charset="0"/>
              </a:rPr>
              <a:t>Kriterienerfüllung</a:t>
            </a:r>
            <a:endParaRPr sz="2200" b="0" dirty="0">
              <a:solidFill>
                <a:srgbClr val="3F3F3F"/>
              </a:solidFill>
              <a:latin typeface="Aptos" panose="020B0004020202020204" pitchFamily="34" charset="0"/>
            </a:endParaRPr>
          </a:p>
          <a:p>
            <a:pPr marL="685800" lvl="0" indent="-469556" algn="l" rtl="0">
              <a:lnSpc>
                <a:spcPct val="80000"/>
              </a:lnSpc>
              <a:spcBef>
                <a:spcPts val="2200"/>
              </a:spcBef>
              <a:spcAft>
                <a:spcPts val="0"/>
              </a:spcAft>
              <a:buSzPts val="2595"/>
              <a:buFont typeface="Arial"/>
              <a:buChar char="•"/>
            </a:pPr>
            <a:r>
              <a:rPr lang="de-DE" sz="2200" b="0" dirty="0">
                <a:solidFill>
                  <a:srgbClr val="3F3F3F"/>
                </a:solidFill>
                <a:latin typeface="Aptos" panose="020B0004020202020204" pitchFamily="34" charset="0"/>
              </a:rPr>
              <a:t>Beschaffungsprozesse</a:t>
            </a:r>
            <a:endParaRPr dirty="0">
              <a:latin typeface="Aptos" panose="020B0004020202020204" pitchFamily="34" charset="0"/>
            </a:endParaRPr>
          </a:p>
          <a:p>
            <a:pPr marL="685800" lvl="0" indent="-469556" algn="l" rtl="0">
              <a:lnSpc>
                <a:spcPct val="80000"/>
              </a:lnSpc>
              <a:spcBef>
                <a:spcPts val="2200"/>
              </a:spcBef>
              <a:spcAft>
                <a:spcPts val="0"/>
              </a:spcAft>
              <a:buSzPts val="2595"/>
              <a:buFont typeface="Arial"/>
              <a:buChar char="•"/>
            </a:pPr>
            <a:r>
              <a:rPr lang="de-DE" sz="2200" b="0" dirty="0">
                <a:solidFill>
                  <a:srgbClr val="3F3F3F"/>
                </a:solidFill>
                <a:latin typeface="Aptos" panose="020B0004020202020204" pitchFamily="34" charset="0"/>
              </a:rPr>
              <a:t>Lieferanteninformationen</a:t>
            </a:r>
            <a:endParaRPr dirty="0">
              <a:latin typeface="Aptos" panose="020B0004020202020204" pitchFamily="34" charset="0"/>
            </a:endParaRPr>
          </a:p>
          <a:p>
            <a:pPr marL="685800" lvl="0" indent="-469556" algn="l" rtl="0">
              <a:lnSpc>
                <a:spcPct val="80000"/>
              </a:lnSpc>
              <a:spcBef>
                <a:spcPts val="2200"/>
              </a:spcBef>
              <a:spcAft>
                <a:spcPts val="0"/>
              </a:spcAft>
              <a:buSzPts val="2595"/>
              <a:buFont typeface="Arial"/>
              <a:buChar char="•"/>
            </a:pPr>
            <a:r>
              <a:rPr lang="de-DE" sz="2200" b="0" dirty="0">
                <a:solidFill>
                  <a:srgbClr val="3F3F3F"/>
                </a:solidFill>
                <a:latin typeface="Aptos" panose="020B0004020202020204" pitchFamily="34" charset="0"/>
              </a:rPr>
              <a:t>Aktuelle Preise und ggf. Lebenszykluskosten</a:t>
            </a:r>
            <a:endParaRPr dirty="0">
              <a:latin typeface="Aptos" panose="020B0004020202020204" pitchFamily="34" charset="0"/>
            </a:endParaRPr>
          </a:p>
        </p:txBody>
      </p:sp>
      <p:sp>
        <p:nvSpPr>
          <p:cNvPr id="321" name="Google Shape;321;p4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8"/>
          <p:cNvSpPr txBox="1">
            <a:spLocks noGrp="1"/>
          </p:cNvSpPr>
          <p:nvPr>
            <p:ph type="title"/>
          </p:nvPr>
        </p:nvSpPr>
        <p:spPr>
          <a:xfrm>
            <a:off x="594358" y="338428"/>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Identifizierung und Bewertung von Lieferanten</a:t>
            </a:r>
            <a:endParaRPr dirty="0">
              <a:latin typeface="Aptos Serif" panose="02020604070405020304" pitchFamily="18" charset="0"/>
              <a:cs typeface="Aptos Serif" panose="02020604070405020304" pitchFamily="18" charset="0"/>
            </a:endParaRPr>
          </a:p>
        </p:txBody>
      </p:sp>
      <p:sp>
        <p:nvSpPr>
          <p:cNvPr id="327" name="Google Shape;327;p4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22</a:t>
            </a:fld>
            <a:endParaRPr/>
          </a:p>
        </p:txBody>
      </p:sp>
      <p:grpSp>
        <p:nvGrpSpPr>
          <p:cNvPr id="328" name="Google Shape;328;p48"/>
          <p:cNvGrpSpPr/>
          <p:nvPr/>
        </p:nvGrpSpPr>
        <p:grpSpPr>
          <a:xfrm>
            <a:off x="594358" y="1422744"/>
            <a:ext cx="11332886" cy="5418667"/>
            <a:chOff x="0" y="0"/>
            <a:chExt cx="11332886" cy="5418667"/>
          </a:xfrm>
        </p:grpSpPr>
        <p:sp>
          <p:nvSpPr>
            <p:cNvPr id="329" name="Google Shape;329;p48"/>
            <p:cNvSpPr/>
            <p:nvPr/>
          </p:nvSpPr>
          <p:spPr>
            <a:xfrm>
              <a:off x="0" y="0"/>
              <a:ext cx="9637777"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30" name="Google Shape;330;p48"/>
            <p:cNvSpPr/>
            <p:nvPr/>
          </p:nvSpPr>
          <p:spPr>
            <a:xfrm>
              <a:off x="5674" y="1625600"/>
              <a:ext cx="2729448"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31" name="Google Shape;331;p48"/>
            <p:cNvSpPr txBox="1"/>
            <p:nvPr/>
          </p:nvSpPr>
          <p:spPr>
            <a:xfrm>
              <a:off x="111481" y="1731407"/>
              <a:ext cx="2517834" cy="1955852"/>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de-DE" sz="1800" b="0" i="0" u="none" strike="noStrike" cap="none">
                  <a:solidFill>
                    <a:schemeClr val="lt1"/>
                  </a:solidFill>
                  <a:latin typeface="Aptos" panose="020B0004020202020204" pitchFamily="34" charset="0"/>
                  <a:sym typeface="Arial"/>
                </a:rPr>
                <a:t>Befragung von potenziellen Lieferanten</a:t>
              </a:r>
              <a:endParaRPr sz="1400" b="0" i="0" u="none" strike="noStrike" cap="none">
                <a:solidFill>
                  <a:srgbClr val="000000"/>
                </a:solidFill>
                <a:latin typeface="Aptos" panose="020B0004020202020204" pitchFamily="34" charset="0"/>
                <a:sym typeface="Arial"/>
              </a:endParaRPr>
            </a:p>
          </p:txBody>
        </p:sp>
        <p:sp>
          <p:nvSpPr>
            <p:cNvPr id="332" name="Google Shape;332;p48"/>
            <p:cNvSpPr/>
            <p:nvPr/>
          </p:nvSpPr>
          <p:spPr>
            <a:xfrm>
              <a:off x="2871596" y="1625600"/>
              <a:ext cx="2729448"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33" name="Google Shape;333;p48"/>
            <p:cNvSpPr txBox="1"/>
            <p:nvPr/>
          </p:nvSpPr>
          <p:spPr>
            <a:xfrm>
              <a:off x="2977403" y="1731407"/>
              <a:ext cx="2517834" cy="1955852"/>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de-DE" sz="1800" b="0" i="0" u="none" strike="noStrike" cap="none">
                  <a:solidFill>
                    <a:schemeClr val="lt1"/>
                  </a:solidFill>
                  <a:latin typeface="Aptos" panose="020B0004020202020204" pitchFamily="34" charset="0"/>
                  <a:sym typeface="Arial"/>
                </a:rPr>
                <a:t>Einholung von Nachweisen über die Erfüllung von Nachhaltigkeitskriterien</a:t>
              </a:r>
              <a:endParaRPr sz="1400" b="0" i="0" u="none" strike="noStrike" cap="none">
                <a:solidFill>
                  <a:srgbClr val="000000"/>
                </a:solidFill>
                <a:latin typeface="Aptos" panose="020B0004020202020204" pitchFamily="34" charset="0"/>
                <a:sym typeface="Arial"/>
              </a:endParaRPr>
            </a:p>
          </p:txBody>
        </p:sp>
        <p:sp>
          <p:nvSpPr>
            <p:cNvPr id="334" name="Google Shape;334;p48"/>
            <p:cNvSpPr/>
            <p:nvPr/>
          </p:nvSpPr>
          <p:spPr>
            <a:xfrm>
              <a:off x="5737517" y="1625600"/>
              <a:ext cx="2729448"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35" name="Google Shape;335;p48"/>
            <p:cNvSpPr txBox="1"/>
            <p:nvPr/>
          </p:nvSpPr>
          <p:spPr>
            <a:xfrm>
              <a:off x="5843324" y="1731407"/>
              <a:ext cx="2517834" cy="1955852"/>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de-DE" sz="1800" b="0" i="0" u="none" strike="noStrike" cap="none">
                  <a:solidFill>
                    <a:schemeClr val="lt1"/>
                  </a:solidFill>
                  <a:latin typeface="Aptos" panose="020B0004020202020204" pitchFamily="34" charset="0"/>
                  <a:sym typeface="Arial"/>
                </a:rPr>
                <a:t>Prüfung dieser Nachweise</a:t>
              </a:r>
              <a:endParaRPr sz="1400" b="0" i="0" u="none" strike="noStrike" cap="none">
                <a:solidFill>
                  <a:srgbClr val="000000"/>
                </a:solidFill>
                <a:latin typeface="Aptos" panose="020B0004020202020204" pitchFamily="34" charset="0"/>
                <a:sym typeface="Arial"/>
              </a:endParaRPr>
            </a:p>
          </p:txBody>
        </p:sp>
        <p:sp>
          <p:nvSpPr>
            <p:cNvPr id="336" name="Google Shape;336;p48"/>
            <p:cNvSpPr/>
            <p:nvPr/>
          </p:nvSpPr>
          <p:spPr>
            <a:xfrm>
              <a:off x="8603438" y="1625600"/>
              <a:ext cx="2729448"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337" name="Google Shape;337;p48"/>
            <p:cNvSpPr txBox="1"/>
            <p:nvPr/>
          </p:nvSpPr>
          <p:spPr>
            <a:xfrm>
              <a:off x="8709245" y="1731407"/>
              <a:ext cx="2517834" cy="1955852"/>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de-DE" sz="1800" b="0" i="0" u="none" strike="noStrike" cap="none">
                  <a:solidFill>
                    <a:schemeClr val="lt1"/>
                  </a:solidFill>
                  <a:latin typeface="Aptos" panose="020B0004020202020204" pitchFamily="34" charset="0"/>
                  <a:sym typeface="Arial"/>
                </a:rPr>
                <a:t>Vergleich der Preise und Eintragung im Beschaffungskatalog</a:t>
              </a:r>
              <a:endParaRPr sz="1400"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9"/>
          <p:cNvSpPr txBox="1">
            <a:spLocks noGrp="1"/>
          </p:cNvSpPr>
          <p:nvPr>
            <p:ph type="title"/>
          </p:nvPr>
        </p:nvSpPr>
        <p:spPr>
          <a:xfrm>
            <a:off x="594229" y="925553"/>
            <a:ext cx="5942448"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Regelmäßige Überprüfung und Aktualisierung</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343" name="Google Shape;343;p49"/>
          <p:cNvSpPr txBox="1">
            <a:spLocks noGrp="1"/>
          </p:cNvSpPr>
          <p:nvPr>
            <p:ph type="body" idx="1"/>
          </p:nvPr>
        </p:nvSpPr>
        <p:spPr>
          <a:xfrm>
            <a:off x="594359" y="3279579"/>
            <a:ext cx="6139145" cy="2994415"/>
          </a:xfrm>
          <a:prstGeom prst="rect">
            <a:avLst/>
          </a:prstGeom>
          <a:noFill/>
          <a:ln>
            <a:noFill/>
          </a:ln>
        </p:spPr>
        <p:txBody>
          <a:bodyPr spcFirstLastPara="1" wrap="square" lIns="0" tIns="228600" rIns="0" bIns="0" anchor="t" anchorCtr="0">
            <a:normAutofit/>
          </a:bodyPr>
          <a:lstStyle/>
          <a:p>
            <a:pPr marL="228600" lvl="0" indent="0" algn="l" rtl="0">
              <a:lnSpc>
                <a:spcPct val="100000"/>
              </a:lnSpc>
              <a:spcBef>
                <a:spcPts val="1800"/>
              </a:spcBef>
              <a:spcAft>
                <a:spcPts val="0"/>
              </a:spcAft>
              <a:buSzPts val="2000"/>
              <a:buNone/>
            </a:pPr>
            <a:r>
              <a:rPr lang="de-DE" dirty="0">
                <a:latin typeface="Aptos" panose="020B0004020202020204" pitchFamily="34" charset="0"/>
              </a:rPr>
              <a:t>Da sich die Märkte weiterentwickeln, muss der Katalog regelmäßig aktualisiert werden.</a:t>
            </a:r>
            <a:endParaRPr dirty="0">
              <a:latin typeface="Aptos" panose="020B0004020202020204" pitchFamily="34" charset="0"/>
            </a:endParaRPr>
          </a:p>
          <a:p>
            <a:pPr marL="228600" lvl="0" indent="0" algn="l" rtl="0">
              <a:lnSpc>
                <a:spcPct val="100000"/>
              </a:lnSpc>
              <a:spcBef>
                <a:spcPts val="1800"/>
              </a:spcBef>
              <a:spcAft>
                <a:spcPts val="0"/>
              </a:spcAft>
              <a:buSzPts val="2000"/>
              <a:buNone/>
            </a:pPr>
            <a:r>
              <a:rPr lang="de-DE" dirty="0">
                <a:latin typeface="Aptos" panose="020B0004020202020204" pitchFamily="34" charset="0"/>
              </a:rPr>
              <a:t>Eine weitere Möglichkeit, den Beschaffungskatalog aktuell zu halten ist, ihn zu einem E-Shop weiterzuentwickeln. </a:t>
            </a:r>
            <a:endParaRPr dirty="0">
              <a:latin typeface="Aptos" panose="020B0004020202020204" pitchFamily="34" charset="0"/>
            </a:endParaRPr>
          </a:p>
        </p:txBody>
      </p:sp>
      <p:sp>
        <p:nvSpPr>
          <p:cNvPr id="344" name="Google Shape;344;p49"/>
          <p:cNvSpPr>
            <a:spLocks noGrp="1"/>
          </p:cNvSpPr>
          <p:nvPr>
            <p:ph type="pic" idx="2"/>
          </p:nvPr>
        </p:nvSpPr>
        <p:spPr>
          <a:xfrm flipH="1">
            <a:off x="7128508" y="0"/>
            <a:ext cx="5063491" cy="6858000"/>
          </a:xfrm>
          <a:prstGeom prst="flowChartDelay">
            <a:avLst/>
          </a:prstGeom>
          <a:solidFill>
            <a:srgbClr val="87C3CD"/>
          </a:solidFill>
          <a:ln>
            <a:noFill/>
          </a:ln>
        </p:spPr>
        <p:txBody>
          <a:bodyPr/>
          <a:lstStyle/>
          <a:p>
            <a:endParaRPr lang="de-DE" dirty="0">
              <a:latin typeface="Aptos" panose="020B0004020202020204" pitchFamily="34" charset="0"/>
            </a:endParaRPr>
          </a:p>
        </p:txBody>
      </p:sp>
      <p:sp>
        <p:nvSpPr>
          <p:cNvPr id="345" name="Google Shape;345;p49"/>
          <p:cNvSpPr txBox="1"/>
          <p:nvPr/>
        </p:nvSpPr>
        <p:spPr>
          <a:xfrm>
            <a:off x="8141569" y="1890117"/>
            <a:ext cx="4050300" cy="3355500"/>
          </a:xfrm>
          <a:prstGeom prst="rect">
            <a:avLst/>
          </a:prstGeom>
          <a:solidFill>
            <a:srgbClr val="87C3C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de-DE" sz="1800" b="0" i="0" u="none" strike="noStrike" cap="none" dirty="0">
                <a:solidFill>
                  <a:schemeClr val="lt1"/>
                </a:solidFill>
                <a:latin typeface="Arial"/>
                <a:ea typeface="Arial"/>
                <a:cs typeface="Arial"/>
                <a:sym typeface="Arial"/>
              </a:rPr>
              <a:t>Beschaffungskatalog als E-Shop</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de-DE" sz="1800" b="0" i="0" u="none" strike="noStrike" cap="none" dirty="0">
                <a:solidFill>
                  <a:schemeClr val="lt1"/>
                </a:solidFill>
                <a:latin typeface="Arial"/>
                <a:ea typeface="Arial"/>
                <a:cs typeface="Arial"/>
                <a:sym typeface="Arial"/>
              </a:rPr>
              <a:t>Ein E-Shop ermöglicht Gemeinde-Mitarbeite</a:t>
            </a:r>
            <a:r>
              <a:rPr lang="de-DE" sz="1800" dirty="0">
                <a:solidFill>
                  <a:schemeClr val="lt1"/>
                </a:solidFill>
              </a:rPr>
              <a:t>r</a:t>
            </a:r>
            <a:r>
              <a:rPr lang="de-DE" sz="1800" b="0" i="0" u="none" strike="noStrike" cap="none" dirty="0">
                <a:solidFill>
                  <a:schemeClr val="lt1"/>
                </a:solidFill>
                <a:latin typeface="Arial"/>
                <a:ea typeface="Arial"/>
                <a:cs typeface="Arial"/>
                <a:sym typeface="Arial"/>
              </a:rPr>
              <a:t>n, vorausgewählte Produkte und Dienstleistungen direkt bei verschiedenen Lieferanten zu bestellen – z. B. Reinigungsmittel beim lokalen Anbieter oder Feuerwehrfahrzeuge über die zentrale Beschaffungsstelle.</a:t>
            </a:r>
            <a:endParaRPr sz="14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46" name="Google Shape;346;p49"/>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50"/>
          <p:cNvSpPr txBox="1">
            <a:spLocks noGrp="1"/>
          </p:cNvSpPr>
          <p:nvPr>
            <p:ph type="title"/>
          </p:nvPr>
        </p:nvSpPr>
        <p:spPr>
          <a:xfrm>
            <a:off x="594360" y="936428"/>
            <a:ext cx="6412230"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Praxisbeispiel Beschaffungskatalog</a:t>
            </a:r>
            <a:br>
              <a:rPr lang="de-DE" dirty="0">
                <a:latin typeface="Aptos Serif" panose="02020604070405020304" pitchFamily="18" charset="0"/>
                <a:cs typeface="Aptos Serif" panose="02020604070405020304" pitchFamily="18" charset="0"/>
              </a:rPr>
            </a:br>
            <a:br>
              <a:rPr lang="de-DE" dirty="0">
                <a:latin typeface="Aptos Serif" panose="02020604070405020304" pitchFamily="18" charset="0"/>
                <a:cs typeface="Aptos Serif" panose="02020604070405020304" pitchFamily="18" charset="0"/>
              </a:rPr>
            </a:br>
            <a:r>
              <a:rPr lang="de-DE" sz="1800" dirty="0">
                <a:latin typeface="Aptos Serif" panose="02020604070405020304" pitchFamily="18" charset="0"/>
                <a:cs typeface="Aptos Serif" panose="02020604070405020304" pitchFamily="18" charset="0"/>
              </a:rPr>
              <a:t>Beschaffungskatalog als E-Shop, Nürnberg</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353" name="Google Shape;353;p50"/>
          <p:cNvSpPr txBox="1">
            <a:spLocks noGrp="1"/>
          </p:cNvSpPr>
          <p:nvPr>
            <p:ph type="body" idx="1"/>
          </p:nvPr>
        </p:nvSpPr>
        <p:spPr>
          <a:xfrm>
            <a:off x="594360" y="2867544"/>
            <a:ext cx="6540087" cy="3464676"/>
          </a:xfrm>
          <a:prstGeom prst="rect">
            <a:avLst/>
          </a:prstGeom>
          <a:noFill/>
          <a:ln>
            <a:noFill/>
          </a:ln>
        </p:spPr>
        <p:txBody>
          <a:bodyPr spcFirstLastPara="1" wrap="square" lIns="0" tIns="228600" rIns="0" bIns="0" anchor="t" anchorCtr="0">
            <a:normAutofit fontScale="70000" lnSpcReduction="20000"/>
          </a:bodyPr>
          <a:lstStyle/>
          <a:p>
            <a:pPr marL="0" lvl="0" indent="0" algn="l" rtl="0">
              <a:lnSpc>
                <a:spcPct val="120000"/>
              </a:lnSpc>
              <a:spcBef>
                <a:spcPts val="600"/>
              </a:spcBef>
              <a:spcAft>
                <a:spcPts val="0"/>
              </a:spcAft>
              <a:buSzPct val="142857"/>
              <a:buNone/>
            </a:pPr>
            <a:r>
              <a:rPr lang="de-DE" dirty="0">
                <a:latin typeface="Aptos" panose="020B0004020202020204" pitchFamily="34" charset="0"/>
              </a:rPr>
              <a:t>Seit März 2023 nutzt die Stadt Nürnberg ein neues elektronisches Einkaufssystem. Das Katalogshop-System unterstützt die dezentrale Beschaffung der Dienststellen und Eigenbetriebe. Produktkataloge im System basieren zum überwiegenden Teil auf ausgeschriebenen Rahmenvereinbarungen. Die zentrale Beschaffungsstelle führt die Vergabeverfahren durch.</a:t>
            </a:r>
            <a:endParaRPr dirty="0">
              <a:latin typeface="Aptos" panose="020B0004020202020204" pitchFamily="34" charset="0"/>
            </a:endParaRPr>
          </a:p>
          <a:p>
            <a:pPr marL="0" lvl="0" indent="0" algn="l" rtl="0">
              <a:lnSpc>
                <a:spcPct val="120000"/>
              </a:lnSpc>
              <a:spcBef>
                <a:spcPts val="600"/>
              </a:spcBef>
              <a:spcAft>
                <a:spcPts val="0"/>
              </a:spcAft>
              <a:buSzPct val="142857"/>
              <a:buNone/>
            </a:pPr>
            <a:endParaRPr dirty="0">
              <a:latin typeface="Aptos" panose="020B0004020202020204" pitchFamily="34" charset="0"/>
            </a:endParaRPr>
          </a:p>
          <a:p>
            <a:pPr marL="0" lvl="0" indent="0" algn="l" rtl="0">
              <a:lnSpc>
                <a:spcPct val="120000"/>
              </a:lnSpc>
              <a:spcBef>
                <a:spcPts val="600"/>
              </a:spcBef>
              <a:spcAft>
                <a:spcPts val="0"/>
              </a:spcAft>
              <a:buSzPct val="142857"/>
              <a:buNone/>
            </a:pPr>
            <a:r>
              <a:rPr lang="de-DE" dirty="0">
                <a:latin typeface="Aptos" panose="020B0004020202020204" pitchFamily="34" charset="0"/>
              </a:rPr>
              <a:t>Über die Plattform können:</a:t>
            </a:r>
            <a:endParaRPr dirty="0">
              <a:latin typeface="Aptos" panose="020B0004020202020204" pitchFamily="34" charset="0"/>
            </a:endParaRPr>
          </a:p>
          <a:p>
            <a:pPr marL="800100" lvl="1" indent="-315684" algn="l" rtl="0">
              <a:lnSpc>
                <a:spcPct val="120000"/>
              </a:lnSpc>
              <a:spcBef>
                <a:spcPts val="600"/>
              </a:spcBef>
              <a:spcAft>
                <a:spcPts val="0"/>
              </a:spcAft>
              <a:buSzPct val="142857"/>
              <a:buFont typeface="Arial"/>
              <a:buChar char="•"/>
            </a:pPr>
            <a:r>
              <a:rPr lang="de-DE" dirty="0">
                <a:latin typeface="Aptos" panose="020B0004020202020204" pitchFamily="34" charset="0"/>
              </a:rPr>
              <a:t>Produkte aus Rahmenvereinbarungen direkt bestellt werden</a:t>
            </a:r>
            <a:endParaRPr dirty="0">
              <a:latin typeface="Aptos" panose="020B0004020202020204" pitchFamily="34" charset="0"/>
            </a:endParaRPr>
          </a:p>
          <a:p>
            <a:pPr marL="800100" lvl="1" indent="-315684" algn="l" rtl="0">
              <a:lnSpc>
                <a:spcPct val="120000"/>
              </a:lnSpc>
              <a:spcBef>
                <a:spcPts val="600"/>
              </a:spcBef>
              <a:spcAft>
                <a:spcPts val="0"/>
              </a:spcAft>
              <a:buSzPct val="142857"/>
              <a:buFont typeface="Arial"/>
              <a:buChar char="•"/>
            </a:pPr>
            <a:r>
              <a:rPr lang="de-DE" dirty="0">
                <a:latin typeface="Aptos" panose="020B0004020202020204" pitchFamily="34" charset="0"/>
              </a:rPr>
              <a:t>Direktaufträge bis 5.000 € netto außerhalb der Rahmenvereinbarungen vergeben werden</a:t>
            </a:r>
            <a:endParaRPr dirty="0">
              <a:latin typeface="Aptos" panose="020B0004020202020204" pitchFamily="34" charset="0"/>
            </a:endParaRPr>
          </a:p>
          <a:p>
            <a:pPr marL="800100" lvl="1" indent="-315684" algn="l" rtl="0">
              <a:lnSpc>
                <a:spcPct val="120000"/>
              </a:lnSpc>
              <a:spcBef>
                <a:spcPts val="600"/>
              </a:spcBef>
              <a:spcAft>
                <a:spcPts val="0"/>
              </a:spcAft>
              <a:buSzPct val="142857"/>
              <a:buFont typeface="Arial"/>
              <a:buChar char="•"/>
            </a:pPr>
            <a:r>
              <a:rPr lang="de-DE" dirty="0">
                <a:latin typeface="Aptos" panose="020B0004020202020204" pitchFamily="34" charset="0"/>
              </a:rPr>
              <a:t>Individuelle Bedarfe („Freitextbestellungen“) an die zentrale Beschaffungsstelle gemeldet werden</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ct val="142857"/>
              <a:buFont typeface="Arial"/>
              <a:buNone/>
            </a:pPr>
            <a:endParaRPr dirty="0">
              <a:latin typeface="Aptos" panose="020B0004020202020204" pitchFamily="34" charset="0"/>
            </a:endParaRPr>
          </a:p>
        </p:txBody>
      </p:sp>
      <p:sp>
        <p:nvSpPr>
          <p:cNvPr id="354" name="Google Shape;354;p5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24</a:t>
            </a:fld>
            <a:endParaRPr/>
          </a:p>
        </p:txBody>
      </p:sp>
      <p:pic>
        <p:nvPicPr>
          <p:cNvPr id="355" name="Google Shape;355;p50"/>
          <p:cNvPicPr preferRelativeResize="0"/>
          <p:nvPr/>
        </p:nvPicPr>
        <p:blipFill rotWithShape="1">
          <a:blip r:embed="rId3">
            <a:alphaModFix/>
          </a:blip>
          <a:srcRect l="14476" t="7667" r="15057" b="5736"/>
          <a:stretch/>
        </p:blipFill>
        <p:spPr>
          <a:xfrm>
            <a:off x="7493954" y="1871330"/>
            <a:ext cx="4506660" cy="311534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51"/>
          <p:cNvSpPr txBox="1">
            <a:spLocks noGrp="1"/>
          </p:cNvSpPr>
          <p:nvPr>
            <p:ph type="title"/>
          </p:nvPr>
        </p:nvSpPr>
        <p:spPr>
          <a:xfrm>
            <a:off x="594360" y="373973"/>
            <a:ext cx="8624068"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Die nachhaltige Beschaffung umsetzen: Wichtige Schritte</a:t>
            </a:r>
            <a:endParaRPr dirty="0">
              <a:latin typeface="Aptos Serif" panose="02020604070405020304" pitchFamily="18" charset="0"/>
              <a:cs typeface="Aptos Serif" panose="02020604070405020304" pitchFamily="18" charset="0"/>
            </a:endParaRPr>
          </a:p>
        </p:txBody>
      </p:sp>
      <p:sp>
        <p:nvSpPr>
          <p:cNvPr id="362" name="Google Shape;362;p51"/>
          <p:cNvSpPr txBox="1">
            <a:spLocks noGrp="1"/>
          </p:cNvSpPr>
          <p:nvPr>
            <p:ph type="body" idx="1"/>
          </p:nvPr>
        </p:nvSpPr>
        <p:spPr>
          <a:xfrm>
            <a:off x="625025" y="2216800"/>
            <a:ext cx="10941900" cy="3866100"/>
          </a:xfrm>
          <a:prstGeom prst="rect">
            <a:avLst/>
          </a:prstGeom>
          <a:noFill/>
          <a:ln>
            <a:noFill/>
          </a:ln>
        </p:spPr>
        <p:txBody>
          <a:bodyPr spcFirstLastPara="1" wrap="square" lIns="0" tIns="228600" rIns="0" bIns="0" anchor="t" anchorCtr="0">
            <a:normAutofit/>
          </a:bodyPr>
          <a:lstStyle/>
          <a:p>
            <a:pPr marL="228600" lvl="0" indent="0" algn="l" rtl="0">
              <a:lnSpc>
                <a:spcPct val="80000"/>
              </a:lnSpc>
              <a:spcBef>
                <a:spcPts val="2200"/>
              </a:spcBef>
              <a:spcAft>
                <a:spcPts val="0"/>
              </a:spcAft>
              <a:buSzPts val="2400"/>
              <a:buNone/>
            </a:pPr>
            <a:r>
              <a:rPr lang="de-DE" dirty="0">
                <a:latin typeface="Aptos" panose="020B0004020202020204" pitchFamily="34" charset="0"/>
              </a:rPr>
              <a:t>1.1 Vorbereitende Schritte umsetzen</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1.2 Vier Möglichkeiten zur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1.3 Gütezeichen als wichtige Hilfsmittel</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1.4 Erstellung eines Beschaffungskatalogs</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solidFill>
                  <a:schemeClr val="accent6"/>
                </a:solidFill>
                <a:latin typeface="Aptos" panose="020B0004020202020204" pitchFamily="34" charset="0"/>
              </a:rPr>
              <a:t>1.5 Lokale und regionale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1.6 Kommunikation</a:t>
            </a:r>
            <a:endParaRPr dirty="0">
              <a:latin typeface="Aptos" panose="020B0004020202020204" pitchFamily="34" charset="0"/>
            </a:endParaRPr>
          </a:p>
        </p:txBody>
      </p:sp>
      <p:sp>
        <p:nvSpPr>
          <p:cNvPr id="363" name="Google Shape;363;p51"/>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52"/>
          <p:cNvSpPr txBox="1">
            <a:spLocks noGrp="1"/>
          </p:cNvSpPr>
          <p:nvPr>
            <p:ph type="title"/>
          </p:nvPr>
        </p:nvSpPr>
        <p:spPr>
          <a:xfrm>
            <a:off x="594360" y="437388"/>
            <a:ext cx="6158195"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1.5 Lokale und regionale Beschaffung</a:t>
            </a:r>
            <a:endParaRPr dirty="0">
              <a:latin typeface="Aptos Serif" panose="02020604070405020304" pitchFamily="18" charset="0"/>
              <a:cs typeface="Aptos Serif" panose="02020604070405020304" pitchFamily="18" charset="0"/>
            </a:endParaRPr>
          </a:p>
        </p:txBody>
      </p:sp>
      <p:sp>
        <p:nvSpPr>
          <p:cNvPr id="369" name="Google Shape;369;p52"/>
          <p:cNvSpPr>
            <a:spLocks noGrp="1"/>
          </p:cNvSpPr>
          <p:nvPr>
            <p:ph type="pic" idx="2"/>
          </p:nvPr>
        </p:nvSpPr>
        <p:spPr>
          <a:xfrm flipH="1">
            <a:off x="7030685" y="0"/>
            <a:ext cx="5458495" cy="6858000"/>
          </a:xfrm>
          <a:prstGeom prst="flowChartDelay">
            <a:avLst/>
          </a:prstGeom>
          <a:solidFill>
            <a:srgbClr val="87C3CD"/>
          </a:solidFill>
          <a:ln>
            <a:noFill/>
          </a:ln>
        </p:spPr>
        <p:txBody>
          <a:bodyPr/>
          <a:lstStyle/>
          <a:p>
            <a:endParaRPr lang="de-DE" dirty="0">
              <a:latin typeface="Aptos" panose="020B0004020202020204" pitchFamily="34" charset="0"/>
            </a:endParaRPr>
          </a:p>
        </p:txBody>
      </p:sp>
      <p:sp>
        <p:nvSpPr>
          <p:cNvPr id="370" name="Google Shape;370;p52"/>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26</a:t>
            </a:fld>
            <a:endParaRPr/>
          </a:p>
        </p:txBody>
      </p:sp>
      <p:sp>
        <p:nvSpPr>
          <p:cNvPr id="371" name="Google Shape;371;p52"/>
          <p:cNvSpPr txBox="1"/>
          <p:nvPr/>
        </p:nvSpPr>
        <p:spPr>
          <a:xfrm>
            <a:off x="450815" y="3228801"/>
            <a:ext cx="6671400" cy="327521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de-DE" sz="2000" b="1" i="0" u="none" strike="noStrike" cap="none" dirty="0">
                <a:solidFill>
                  <a:schemeClr val="accent4"/>
                </a:solidFill>
                <a:latin typeface="Aptos" panose="020B0004020202020204" pitchFamily="34" charset="0"/>
                <a:sym typeface="Arial"/>
              </a:rPr>
              <a:t>Anforderungen, die bei Ausschreibungen regionalen und lokalen Anbietern einen Vorteil verschaffen:</a:t>
            </a:r>
            <a:endParaRPr sz="1200" b="0" i="0" u="none" strike="noStrike" cap="none" dirty="0">
              <a:solidFill>
                <a:srgbClr val="000000"/>
              </a:solidFill>
              <a:latin typeface="Aptos" panose="020B0004020202020204" pitchFamily="34" charset="0"/>
              <a:sym typeface="Arial"/>
            </a:endParaRPr>
          </a:p>
          <a:p>
            <a:pPr marL="571500" marR="0" lvl="0" indent="-342900" algn="l" rtl="0">
              <a:lnSpc>
                <a:spcPct val="90000"/>
              </a:lnSpc>
              <a:spcBef>
                <a:spcPts val="2200"/>
              </a:spcBef>
              <a:spcAft>
                <a:spcPts val="0"/>
              </a:spcAft>
              <a:buClr>
                <a:schemeClr val="accent4"/>
              </a:buClr>
              <a:buSzPts val="2400"/>
              <a:buFont typeface="Arial"/>
              <a:buChar char="•"/>
            </a:pPr>
            <a:r>
              <a:rPr lang="de-DE" sz="1700" b="0" i="0" u="none" strike="noStrike" cap="none" dirty="0">
                <a:solidFill>
                  <a:srgbClr val="3F3F3F"/>
                </a:solidFill>
                <a:latin typeface="Aptos" panose="020B0004020202020204" pitchFamily="34" charset="0"/>
                <a:sym typeface="Arial"/>
              </a:rPr>
              <a:t>Geringe </a:t>
            </a:r>
            <a:r>
              <a:rPr lang="de-DE" sz="1700" dirty="0">
                <a:solidFill>
                  <a:srgbClr val="3F3F3F"/>
                </a:solidFill>
                <a:latin typeface="Aptos" panose="020B0004020202020204" pitchFamily="34" charset="0"/>
              </a:rPr>
              <a:t>Emissionen beim Transport</a:t>
            </a:r>
            <a:endParaRPr sz="1400" b="0" i="0" u="none" strike="noStrike" cap="none" dirty="0">
              <a:solidFill>
                <a:srgbClr val="000000"/>
              </a:solidFill>
              <a:latin typeface="Aptos" panose="020B0004020202020204" pitchFamily="34" charset="0"/>
              <a:sym typeface="Arial"/>
            </a:endParaRPr>
          </a:p>
          <a:p>
            <a:pPr marL="571500" marR="0" lvl="0" indent="-342900" algn="l" rtl="0">
              <a:lnSpc>
                <a:spcPct val="90000"/>
              </a:lnSpc>
              <a:spcBef>
                <a:spcPts val="2200"/>
              </a:spcBef>
              <a:spcAft>
                <a:spcPts val="0"/>
              </a:spcAft>
              <a:buClr>
                <a:schemeClr val="accent4"/>
              </a:buClr>
              <a:buSzPts val="2400"/>
              <a:buFont typeface="Arial"/>
              <a:buChar char="•"/>
            </a:pPr>
            <a:r>
              <a:rPr lang="de-DE" sz="1700" b="0" i="0" u="none" strike="noStrike" cap="none" dirty="0">
                <a:solidFill>
                  <a:srgbClr val="3F3F3F"/>
                </a:solidFill>
                <a:latin typeface="Aptos" panose="020B0004020202020204" pitchFamily="34" charset="0"/>
                <a:sym typeface="Arial"/>
              </a:rPr>
              <a:t>Aufteilung größerer Aufträge in kleinere Lose</a:t>
            </a:r>
            <a:endParaRPr sz="1400" b="0" i="0" u="none" strike="noStrike" cap="none" dirty="0">
              <a:solidFill>
                <a:srgbClr val="000000"/>
              </a:solidFill>
              <a:latin typeface="Aptos" panose="020B0004020202020204" pitchFamily="34" charset="0"/>
              <a:sym typeface="Arial"/>
            </a:endParaRPr>
          </a:p>
          <a:p>
            <a:pPr marL="571500" marR="0" lvl="0" indent="-342900" algn="l" rtl="0">
              <a:lnSpc>
                <a:spcPct val="90000"/>
              </a:lnSpc>
              <a:spcBef>
                <a:spcPts val="2200"/>
              </a:spcBef>
              <a:spcAft>
                <a:spcPts val="0"/>
              </a:spcAft>
              <a:buClr>
                <a:schemeClr val="accent4"/>
              </a:buClr>
              <a:buSzPts val="2400"/>
              <a:buFont typeface="Arial"/>
              <a:buChar char="•"/>
            </a:pPr>
            <a:r>
              <a:rPr lang="de-DE" sz="1700" b="0" i="0" u="none" strike="noStrike" cap="none" dirty="0">
                <a:solidFill>
                  <a:srgbClr val="3F3F3F"/>
                </a:solidFill>
                <a:latin typeface="Aptos" panose="020B0004020202020204" pitchFamily="34" charset="0"/>
                <a:sym typeface="Arial"/>
              </a:rPr>
              <a:t>Festlegung kurzer Liefer- oder Reaktionszeiten</a:t>
            </a:r>
            <a:endParaRPr sz="1400" b="0" i="0" u="none" strike="noStrike" cap="none" dirty="0">
              <a:solidFill>
                <a:srgbClr val="000000"/>
              </a:solidFill>
              <a:latin typeface="Aptos" panose="020B0004020202020204" pitchFamily="34" charset="0"/>
              <a:sym typeface="Arial"/>
            </a:endParaRPr>
          </a:p>
          <a:p>
            <a:pPr marL="571500" marR="0" lvl="0" indent="-342900" algn="l" rtl="0">
              <a:lnSpc>
                <a:spcPct val="90000"/>
              </a:lnSpc>
              <a:spcBef>
                <a:spcPts val="2200"/>
              </a:spcBef>
              <a:spcAft>
                <a:spcPts val="0"/>
              </a:spcAft>
              <a:buClr>
                <a:schemeClr val="accent4"/>
              </a:buClr>
              <a:buSzPts val="2400"/>
              <a:buFont typeface="Arial"/>
              <a:buChar char="•"/>
            </a:pPr>
            <a:r>
              <a:rPr lang="de-DE" sz="1700" b="0" i="0" u="none" strike="noStrike" cap="none" dirty="0">
                <a:solidFill>
                  <a:srgbClr val="3F3F3F"/>
                </a:solidFill>
                <a:latin typeface="Aptos" panose="020B0004020202020204" pitchFamily="34" charset="0"/>
                <a:sym typeface="Arial"/>
              </a:rPr>
              <a:t>Festlegung von Qualitätskriterien, die lokale Lieferanten mit großer Wahrscheinlichkeit erfüllen können</a:t>
            </a:r>
            <a:endParaRPr sz="1400" b="0" i="0" u="none" strike="noStrike" cap="none" dirty="0">
              <a:solidFill>
                <a:srgbClr val="000000"/>
              </a:solidFill>
              <a:latin typeface="Aptos" panose="020B0004020202020204" pitchFamily="34" charset="0"/>
              <a:sym typeface="Arial"/>
            </a:endParaRPr>
          </a:p>
          <a:p>
            <a:pPr marL="285750" marR="0" lvl="0" indent="-177800" algn="l" rtl="0">
              <a:lnSpc>
                <a:spcPct val="100000"/>
              </a:lnSpc>
              <a:spcBef>
                <a:spcPts val="0"/>
              </a:spcBef>
              <a:spcAft>
                <a:spcPts val="0"/>
              </a:spcAft>
              <a:buClr>
                <a:srgbClr val="000000"/>
              </a:buClr>
              <a:buSzPts val="1700"/>
              <a:buFont typeface="Arial"/>
              <a:buNone/>
            </a:pPr>
            <a:endParaRPr sz="1700" b="0" i="0" u="none" strike="noStrike" cap="none" dirty="0">
              <a:solidFill>
                <a:srgbClr val="3F3F3F"/>
              </a:solidFill>
              <a:latin typeface="Aptos" panose="020B0004020202020204" pitchFamily="34" charset="0"/>
              <a:sym typeface="Arial"/>
            </a:endParaRPr>
          </a:p>
        </p:txBody>
      </p:sp>
      <p:sp>
        <p:nvSpPr>
          <p:cNvPr id="372" name="Google Shape;372;p52"/>
          <p:cNvSpPr txBox="1"/>
          <p:nvPr/>
        </p:nvSpPr>
        <p:spPr>
          <a:xfrm>
            <a:off x="8287681" y="2027252"/>
            <a:ext cx="3120300" cy="3078300"/>
          </a:xfrm>
          <a:prstGeom prst="rect">
            <a:avLst/>
          </a:prstGeom>
          <a:solidFill>
            <a:srgbClr val="87C3C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de-DE" sz="2000" b="0" i="0" u="none" strike="noStrike" cap="none" dirty="0">
                <a:solidFill>
                  <a:schemeClr val="lt1"/>
                </a:solidFill>
                <a:latin typeface="Arial"/>
                <a:ea typeface="Arial"/>
                <a:cs typeface="Arial"/>
                <a:sym typeface="Arial"/>
              </a:rPr>
              <a:t>Durch die Umsetzung dieser Strategien können die Gemeinden die lokale und regionale Wirtschaft fördern und gleichzeitig sicherstellen, dass die Beschaffung wettbewerbsfähig und rechtskonform bleibt.</a:t>
            </a:r>
            <a:endParaRPr sz="2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53"/>
          <p:cNvSpPr txBox="1">
            <a:spLocks noGrp="1"/>
          </p:cNvSpPr>
          <p:nvPr>
            <p:ph type="title"/>
          </p:nvPr>
        </p:nvSpPr>
        <p:spPr>
          <a:xfrm>
            <a:off x="594360" y="361573"/>
            <a:ext cx="8624068"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Die nachhaltige Beschaffung umsetzen: Wichtige Schritte</a:t>
            </a:r>
            <a:endParaRPr dirty="0">
              <a:latin typeface="Aptos Serif" panose="02020604070405020304" pitchFamily="18" charset="0"/>
              <a:cs typeface="Aptos Serif" panose="02020604070405020304" pitchFamily="18" charset="0"/>
            </a:endParaRPr>
          </a:p>
        </p:txBody>
      </p:sp>
      <p:sp>
        <p:nvSpPr>
          <p:cNvPr id="379" name="Google Shape;379;p53"/>
          <p:cNvSpPr txBox="1">
            <a:spLocks noGrp="1"/>
          </p:cNvSpPr>
          <p:nvPr>
            <p:ph type="body" idx="1"/>
          </p:nvPr>
        </p:nvSpPr>
        <p:spPr>
          <a:xfrm>
            <a:off x="625025" y="2204450"/>
            <a:ext cx="10941900" cy="3878400"/>
          </a:xfrm>
          <a:prstGeom prst="rect">
            <a:avLst/>
          </a:prstGeom>
          <a:noFill/>
          <a:ln>
            <a:noFill/>
          </a:ln>
        </p:spPr>
        <p:txBody>
          <a:bodyPr spcFirstLastPara="1" wrap="square" lIns="0" tIns="228600" rIns="0" bIns="0" anchor="t" anchorCtr="0">
            <a:normAutofit/>
          </a:bodyPr>
          <a:lstStyle/>
          <a:p>
            <a:pPr marL="228600" lvl="0" indent="0" algn="l" rtl="0">
              <a:lnSpc>
                <a:spcPct val="80000"/>
              </a:lnSpc>
              <a:spcBef>
                <a:spcPts val="2200"/>
              </a:spcBef>
              <a:spcAft>
                <a:spcPts val="0"/>
              </a:spcAft>
              <a:buSzPts val="2400"/>
              <a:buNone/>
            </a:pPr>
            <a:r>
              <a:rPr lang="de-DE" dirty="0">
                <a:latin typeface="Aptos" panose="020B0004020202020204" pitchFamily="34" charset="0"/>
              </a:rPr>
              <a:t>1.1 Vorbereitende Schritte umsetzen</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1.2 Vier Möglichkeiten zur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1.3 Gütezeichen als wichtige Hilfsmittel</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1.4 Erstellung eines Beschaffungskatalogs</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1.5 Lokale und Regionale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solidFill>
                  <a:schemeClr val="accent6"/>
                </a:solidFill>
                <a:latin typeface="Aptos" panose="020B0004020202020204" pitchFamily="34" charset="0"/>
              </a:rPr>
              <a:t>1.6 Kommunikation</a:t>
            </a:r>
            <a:endParaRPr dirty="0">
              <a:latin typeface="Aptos" panose="020B0004020202020204" pitchFamily="34" charset="0"/>
            </a:endParaRPr>
          </a:p>
        </p:txBody>
      </p:sp>
      <p:sp>
        <p:nvSpPr>
          <p:cNvPr id="380" name="Google Shape;380;p5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4"/>
          <p:cNvSpPr txBox="1">
            <a:spLocks noGrp="1"/>
          </p:cNvSpPr>
          <p:nvPr>
            <p:ph type="title"/>
          </p:nvPr>
        </p:nvSpPr>
        <p:spPr>
          <a:xfrm>
            <a:off x="594359" y="346626"/>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1.6 Kommunikation</a:t>
            </a:r>
            <a:endParaRPr dirty="0">
              <a:latin typeface="Aptos Serif" panose="02020604070405020304" pitchFamily="18" charset="0"/>
              <a:cs typeface="Aptos Serif" panose="02020604070405020304" pitchFamily="18" charset="0"/>
            </a:endParaRPr>
          </a:p>
        </p:txBody>
      </p:sp>
      <p:sp>
        <p:nvSpPr>
          <p:cNvPr id="386" name="Google Shape;386;p54"/>
          <p:cNvSpPr txBox="1">
            <a:spLocks noGrp="1"/>
          </p:cNvSpPr>
          <p:nvPr>
            <p:ph type="body" idx="1"/>
          </p:nvPr>
        </p:nvSpPr>
        <p:spPr>
          <a:xfrm>
            <a:off x="594359" y="2281918"/>
            <a:ext cx="10891788" cy="3708517"/>
          </a:xfrm>
          <a:prstGeom prst="rect">
            <a:avLst/>
          </a:prstGeom>
          <a:noFill/>
          <a:ln>
            <a:noFill/>
          </a:ln>
        </p:spPr>
        <p:txBody>
          <a:bodyPr spcFirstLastPara="1" wrap="square" lIns="0" tIns="228600" rIns="0" bIns="0" anchor="t" anchorCtr="0">
            <a:normAutofit/>
          </a:bodyPr>
          <a:lstStyle/>
          <a:p>
            <a:pPr marL="457200" lvl="0" indent="0" algn="l" rtl="0">
              <a:lnSpc>
                <a:spcPct val="100000"/>
              </a:lnSpc>
              <a:spcBef>
                <a:spcPts val="2200"/>
              </a:spcBef>
              <a:spcAft>
                <a:spcPts val="0"/>
              </a:spcAft>
              <a:buSzPts val="2400"/>
              <a:buNone/>
            </a:pPr>
            <a:r>
              <a:rPr lang="de-DE" dirty="0">
                <a:latin typeface="Aptos" panose="020B0004020202020204" pitchFamily="34" charset="0"/>
              </a:rPr>
              <a:t>Veränderungen in Organisationen sind ein sozialer Prozess und die Kommunikation darüber ist ein wesentlicher Erfolgsfaktor. </a:t>
            </a:r>
            <a:endParaRPr dirty="0">
              <a:latin typeface="Aptos" panose="020B0004020202020204" pitchFamily="34" charset="0"/>
            </a:endParaRPr>
          </a:p>
          <a:p>
            <a:pPr marL="457200" lvl="0" indent="0" algn="l" rtl="0">
              <a:lnSpc>
                <a:spcPct val="100000"/>
              </a:lnSpc>
              <a:spcBef>
                <a:spcPts val="2200"/>
              </a:spcBef>
              <a:spcAft>
                <a:spcPts val="0"/>
              </a:spcAft>
              <a:buSzPts val="2400"/>
              <a:buNone/>
            </a:pPr>
            <a:r>
              <a:rPr lang="de-DE" dirty="0">
                <a:latin typeface="Aptos" panose="020B0004020202020204" pitchFamily="34" charset="0"/>
              </a:rPr>
              <a:t>Dazu gehört die:</a:t>
            </a:r>
            <a:endParaRPr dirty="0">
              <a:latin typeface="Aptos" panose="020B0004020202020204" pitchFamily="34" charset="0"/>
            </a:endParaRPr>
          </a:p>
          <a:p>
            <a:pPr marL="800100" lvl="0" indent="-342900" algn="l" rtl="0">
              <a:lnSpc>
                <a:spcPct val="100000"/>
              </a:lnSpc>
              <a:spcBef>
                <a:spcPts val="2200"/>
              </a:spcBef>
              <a:spcAft>
                <a:spcPts val="0"/>
              </a:spcAft>
              <a:buSzPts val="2400"/>
              <a:buFont typeface="Arial"/>
              <a:buChar char="•"/>
            </a:pPr>
            <a:r>
              <a:rPr lang="de-DE" dirty="0">
                <a:latin typeface="Aptos" panose="020B0004020202020204" pitchFamily="34" charset="0"/>
              </a:rPr>
              <a:t>Einbindung kommunaler Mitarbeiter</a:t>
            </a:r>
            <a:endParaRPr dirty="0">
              <a:latin typeface="Aptos" panose="020B0004020202020204" pitchFamily="34" charset="0"/>
            </a:endParaRPr>
          </a:p>
          <a:p>
            <a:pPr marL="800100" lvl="0" indent="-342900" algn="l" rtl="0">
              <a:lnSpc>
                <a:spcPct val="100000"/>
              </a:lnSpc>
              <a:spcBef>
                <a:spcPts val="2200"/>
              </a:spcBef>
              <a:spcAft>
                <a:spcPts val="0"/>
              </a:spcAft>
              <a:buSzPts val="2400"/>
              <a:buFont typeface="Arial"/>
              <a:buChar char="•"/>
            </a:pPr>
            <a:r>
              <a:rPr lang="de-DE" dirty="0">
                <a:latin typeface="Aptos" panose="020B0004020202020204" pitchFamily="34" charset="0"/>
              </a:rPr>
              <a:t>Einbindung von Interessensgruppen</a:t>
            </a:r>
            <a:endParaRPr dirty="0">
              <a:latin typeface="Aptos" panose="020B0004020202020204" pitchFamily="34" charset="0"/>
            </a:endParaRPr>
          </a:p>
        </p:txBody>
      </p:sp>
      <p:sp>
        <p:nvSpPr>
          <p:cNvPr id="387" name="Google Shape;387;p5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28</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55"/>
          <p:cNvSpPr txBox="1">
            <a:spLocks noGrp="1"/>
          </p:cNvSpPr>
          <p:nvPr>
            <p:ph type="title"/>
          </p:nvPr>
        </p:nvSpPr>
        <p:spPr>
          <a:xfrm>
            <a:off x="595523" y="287075"/>
            <a:ext cx="8997656"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Einbindung kommunaler Mitarbeiter</a:t>
            </a:r>
            <a:endParaRPr dirty="0">
              <a:latin typeface="Aptos Serif" panose="02020604070405020304" pitchFamily="18" charset="0"/>
              <a:cs typeface="Aptos Serif" panose="02020604070405020304" pitchFamily="18" charset="0"/>
            </a:endParaRPr>
          </a:p>
        </p:txBody>
      </p:sp>
      <p:sp>
        <p:nvSpPr>
          <p:cNvPr id="393" name="Google Shape;393;p55"/>
          <p:cNvSpPr txBox="1">
            <a:spLocks noGrp="1"/>
          </p:cNvSpPr>
          <p:nvPr>
            <p:ph type="body" idx="1"/>
          </p:nvPr>
        </p:nvSpPr>
        <p:spPr>
          <a:xfrm>
            <a:off x="595525" y="2387775"/>
            <a:ext cx="7828385" cy="4045200"/>
          </a:xfrm>
          <a:prstGeom prst="rect">
            <a:avLst/>
          </a:prstGeom>
          <a:noFill/>
          <a:ln>
            <a:noFill/>
          </a:ln>
        </p:spPr>
        <p:txBody>
          <a:bodyPr spcFirstLastPara="1" wrap="square" lIns="0" tIns="45700" rIns="91425" bIns="45700" anchor="t" anchorCtr="0">
            <a:normAutofit/>
          </a:bodyPr>
          <a:lstStyle/>
          <a:p>
            <a:pPr marL="457200" lvl="0" indent="-365887" algn="l" rtl="0">
              <a:lnSpc>
                <a:spcPct val="110000"/>
              </a:lnSpc>
              <a:spcBef>
                <a:spcPts val="1800"/>
              </a:spcBef>
              <a:spcAft>
                <a:spcPts val="0"/>
              </a:spcAft>
              <a:buSzPts val="2162"/>
              <a:buChar char="•"/>
            </a:pPr>
            <a:r>
              <a:rPr lang="de-DE" dirty="0">
                <a:latin typeface="Aptos" panose="020B0004020202020204" pitchFamily="34" charset="0"/>
              </a:rPr>
              <a:t>Interne Workshops mit Nutzern und Nutzerinnen der neuen Produkte (schon bei Begutachtung von Testprodukten)</a:t>
            </a:r>
            <a:endParaRPr dirty="0">
              <a:latin typeface="Aptos" panose="020B0004020202020204" pitchFamily="34" charset="0"/>
            </a:endParaRPr>
          </a:p>
          <a:p>
            <a:pPr marL="457200" lvl="0" indent="-365887" algn="l" rtl="0">
              <a:lnSpc>
                <a:spcPct val="110000"/>
              </a:lnSpc>
              <a:spcBef>
                <a:spcPts val="1800"/>
              </a:spcBef>
              <a:spcAft>
                <a:spcPts val="0"/>
              </a:spcAft>
              <a:buSzPts val="2162"/>
              <a:buChar char="•"/>
            </a:pPr>
            <a:r>
              <a:rPr lang="de-DE" dirty="0">
                <a:latin typeface="Aptos" panose="020B0004020202020204" pitchFamily="34" charset="0"/>
              </a:rPr>
              <a:t>Interne Newsletter und E-Mails, in denen u. a. über die Nachhaltigkeitskriterien für die beschafften Produkte, über Kostenunterschiede und über erfolgreiche Praxisbeispiele aus der Gemeinde berichtet wird</a:t>
            </a:r>
            <a:endParaRPr dirty="0">
              <a:latin typeface="Aptos" panose="020B0004020202020204" pitchFamily="34" charset="0"/>
            </a:endParaRPr>
          </a:p>
          <a:p>
            <a:pPr marL="457200" lvl="0" indent="0" algn="l" rtl="0">
              <a:lnSpc>
                <a:spcPct val="110000"/>
              </a:lnSpc>
              <a:spcBef>
                <a:spcPts val="1800"/>
              </a:spcBef>
              <a:spcAft>
                <a:spcPts val="0"/>
              </a:spcAft>
              <a:buNone/>
            </a:pPr>
            <a:endParaRPr dirty="0">
              <a:latin typeface="Aptos" panose="020B0004020202020204" pitchFamily="34" charset="0"/>
            </a:endParaRPr>
          </a:p>
        </p:txBody>
      </p:sp>
      <p:pic>
        <p:nvPicPr>
          <p:cNvPr id="394" name="Google Shape;394;p55" descr="Ein Bild, das Zeichnung, Clipart, Grafiken, Grafikdesign enthält.&#10;&#10;KI-generierte Inhalte können fehlerhaft sein."/>
          <p:cNvPicPr preferRelativeResize="0"/>
          <p:nvPr/>
        </p:nvPicPr>
        <p:blipFill rotWithShape="1">
          <a:blip r:embed="rId3">
            <a:alphaModFix/>
          </a:blip>
          <a:srcRect/>
          <a:stretch/>
        </p:blipFill>
        <p:spPr>
          <a:xfrm>
            <a:off x="7316198" y="1074233"/>
            <a:ext cx="5937237" cy="5937237"/>
          </a:xfrm>
          <a:prstGeom prst="rect">
            <a:avLst/>
          </a:prstGeom>
          <a:noFill/>
          <a:ln>
            <a:noFill/>
          </a:ln>
        </p:spPr>
      </p:pic>
      <p:sp>
        <p:nvSpPr>
          <p:cNvPr id="395" name="Google Shape;395;p5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29</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8"/>
          <p:cNvSpPr txBox="1">
            <a:spLocks noGrp="1"/>
          </p:cNvSpPr>
          <p:nvPr>
            <p:ph type="ctrTitle"/>
          </p:nvPr>
        </p:nvSpPr>
        <p:spPr>
          <a:xfrm>
            <a:off x="6275070" y="1463040"/>
            <a:ext cx="604647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sz="4800" dirty="0">
                <a:latin typeface="Aptos Serif" panose="02020604070405020304" pitchFamily="18" charset="0"/>
                <a:cs typeface="Aptos Serif" panose="02020604070405020304" pitchFamily="18" charset="0"/>
              </a:rPr>
              <a:t>1. Die nachhaltige Beschaffung umsetzen </a:t>
            </a:r>
            <a:br>
              <a:rPr lang="de-DE" sz="4800" dirty="0">
                <a:latin typeface="Aptos Serif" panose="02020604070405020304" pitchFamily="18" charset="0"/>
                <a:cs typeface="Aptos Serif" panose="02020604070405020304" pitchFamily="18" charset="0"/>
              </a:rPr>
            </a:br>
            <a:br>
              <a:rPr lang="de-DE" sz="4800" dirty="0">
                <a:latin typeface="Aptos Serif" panose="02020604070405020304" pitchFamily="18" charset="0"/>
                <a:cs typeface="Aptos Serif" panose="02020604070405020304" pitchFamily="18" charset="0"/>
              </a:rPr>
            </a:br>
            <a:r>
              <a:rPr lang="de-DE" sz="3200" dirty="0">
                <a:latin typeface="Aptos Serif" panose="02020604070405020304" pitchFamily="18" charset="0"/>
                <a:cs typeface="Aptos Serif" panose="02020604070405020304" pitchFamily="18" charset="0"/>
              </a:rPr>
              <a:t>Wichtige Schritte</a:t>
            </a:r>
            <a:endParaRPr sz="3200" dirty="0">
              <a:latin typeface="Aptos Serif" panose="02020604070405020304" pitchFamily="18" charset="0"/>
              <a:cs typeface="Aptos Serif" panose="0202060407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56"/>
          <p:cNvSpPr txBox="1">
            <a:spLocks noGrp="1"/>
          </p:cNvSpPr>
          <p:nvPr>
            <p:ph type="title"/>
          </p:nvPr>
        </p:nvSpPr>
        <p:spPr>
          <a:xfrm>
            <a:off x="594360" y="1068733"/>
            <a:ext cx="6675120" cy="23541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Praxisbeispiel Einbindung kommunaler Mitarbeiter</a:t>
            </a:r>
            <a:br>
              <a:rPr lang="de-DE" dirty="0">
                <a:latin typeface="Aptos Serif" panose="02020604070405020304" pitchFamily="18" charset="0"/>
                <a:cs typeface="Aptos Serif" panose="02020604070405020304" pitchFamily="18" charset="0"/>
              </a:rPr>
            </a:br>
            <a:br>
              <a:rPr lang="de-DE" dirty="0">
                <a:latin typeface="Aptos Serif" panose="02020604070405020304" pitchFamily="18" charset="0"/>
                <a:cs typeface="Aptos Serif" panose="02020604070405020304" pitchFamily="18" charset="0"/>
              </a:rPr>
            </a:br>
            <a:r>
              <a:rPr lang="de-DE" sz="1800" dirty="0">
                <a:latin typeface="Aptos Serif" panose="02020604070405020304" pitchFamily="18" charset="0"/>
                <a:cs typeface="Aptos Serif" panose="02020604070405020304" pitchFamily="18" charset="0"/>
              </a:rPr>
              <a:t>Ökologisch reinigen in der Gemeinde </a:t>
            </a:r>
            <a:r>
              <a:rPr lang="de-DE" sz="1800" dirty="0" err="1">
                <a:latin typeface="Aptos Serif" panose="02020604070405020304" pitchFamily="18" charset="0"/>
                <a:cs typeface="Aptos Serif" panose="02020604070405020304" pitchFamily="18" charset="0"/>
              </a:rPr>
              <a:t>Payerbach</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402" name="Google Shape;402;p56"/>
          <p:cNvSpPr txBox="1">
            <a:spLocks noGrp="1"/>
          </p:cNvSpPr>
          <p:nvPr>
            <p:ph type="body" idx="1"/>
          </p:nvPr>
        </p:nvSpPr>
        <p:spPr>
          <a:xfrm>
            <a:off x="594360" y="2867545"/>
            <a:ext cx="6320790" cy="3464675"/>
          </a:xfrm>
          <a:prstGeom prst="rect">
            <a:avLst/>
          </a:prstGeom>
          <a:noFill/>
          <a:ln>
            <a:noFill/>
          </a:ln>
        </p:spPr>
        <p:txBody>
          <a:bodyPr spcFirstLastPara="1" wrap="square" lIns="0" tIns="228600" rIns="0" bIns="0" anchor="t" anchorCtr="0">
            <a:normAutofit fontScale="85000" lnSpcReduction="20000"/>
          </a:bodyPr>
          <a:lstStyle/>
          <a:p>
            <a:pPr marL="0" lvl="0" indent="0" algn="l" rtl="0">
              <a:lnSpc>
                <a:spcPct val="120000"/>
              </a:lnSpc>
              <a:spcBef>
                <a:spcPts val="1800"/>
              </a:spcBef>
              <a:spcAft>
                <a:spcPts val="0"/>
              </a:spcAft>
              <a:buSzPct val="129032"/>
              <a:buNone/>
            </a:pPr>
            <a:r>
              <a:rPr lang="de-DE" dirty="0">
                <a:latin typeface="Aptos" panose="020B0004020202020204" pitchFamily="34" charset="0"/>
              </a:rPr>
              <a:t>Die Reinigungskräfte der Gemeinde </a:t>
            </a:r>
            <a:r>
              <a:rPr lang="de-DE" dirty="0" err="1">
                <a:latin typeface="Aptos" panose="020B0004020202020204" pitchFamily="34" charset="0"/>
              </a:rPr>
              <a:t>Payerbach</a:t>
            </a:r>
            <a:r>
              <a:rPr lang="de-DE" dirty="0">
                <a:latin typeface="Aptos" panose="020B0004020202020204" pitchFamily="34" charset="0"/>
              </a:rPr>
              <a:t> (Niederösterreich) absolvierten eine Schulung von „die </a:t>
            </a:r>
            <a:r>
              <a:rPr lang="de-DE" dirty="0" err="1">
                <a:latin typeface="Aptos" panose="020B0004020202020204" pitchFamily="34" charset="0"/>
              </a:rPr>
              <a:t>umweltberatung</a:t>
            </a:r>
            <a:r>
              <a:rPr lang="de-DE" dirty="0">
                <a:latin typeface="Aptos" panose="020B0004020202020204" pitchFamily="34" charset="0"/>
              </a:rPr>
              <a:t>“ zum ökologischen Reinigen. Dabei wurden Inhaltsstoffe, Dosierungen sowie Arbeits- und Hautschutz thematisiert. In der Folge stellte die Gemeinde ihre Reinigungsmethoden und -mittel auf umweltfreundliche Alternativen um.</a:t>
            </a:r>
            <a:endParaRPr dirty="0">
              <a:latin typeface="Aptos" panose="020B0004020202020204" pitchFamily="34" charset="0"/>
            </a:endParaRPr>
          </a:p>
          <a:p>
            <a:pPr marL="0" lvl="0" indent="0" algn="l" rtl="0">
              <a:lnSpc>
                <a:spcPct val="120000"/>
              </a:lnSpc>
              <a:spcBef>
                <a:spcPts val="1800"/>
              </a:spcBef>
              <a:spcAft>
                <a:spcPts val="0"/>
              </a:spcAft>
              <a:buSzPct val="129032"/>
              <a:buNone/>
            </a:pPr>
            <a:r>
              <a:rPr lang="de-DE" dirty="0">
                <a:latin typeface="Aptos" panose="020B0004020202020204" pitchFamily="34" charset="0"/>
              </a:rPr>
              <a:t>Die Schulung führte zu mehr Bewusstsein und Motivation im Team sowie einer deutlichen Reduktion von Reinigungsmitteln. Gleichzeitig konnten die Kosten für Reinigungsmittel gesenkt und ökologische Standards verbessert werden.</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ct val="129032"/>
              <a:buFont typeface="Arial"/>
              <a:buNone/>
            </a:pPr>
            <a:endParaRPr dirty="0">
              <a:latin typeface="Aptos" panose="020B0004020202020204" pitchFamily="34" charset="0"/>
            </a:endParaRPr>
          </a:p>
        </p:txBody>
      </p:sp>
      <p:sp>
        <p:nvSpPr>
          <p:cNvPr id="403" name="Google Shape;403;p5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30</a:t>
            </a:fld>
            <a:endParaRPr/>
          </a:p>
        </p:txBody>
      </p:sp>
      <p:pic>
        <p:nvPicPr>
          <p:cNvPr id="404" name="Google Shape;404;p56" descr="Ein Bild, das Text, Spielzeug, Screenshot, Grafikdesign enthält.&#10;&#10;KI-generierte Inhalte können fehlerhaft sein."/>
          <p:cNvPicPr preferRelativeResize="0"/>
          <p:nvPr/>
        </p:nvPicPr>
        <p:blipFill rotWithShape="1">
          <a:blip r:embed="rId3">
            <a:alphaModFix/>
          </a:blip>
          <a:srcRect l="9152" r="14381"/>
          <a:stretch/>
        </p:blipFill>
        <p:spPr>
          <a:xfrm>
            <a:off x="7178939" y="486909"/>
            <a:ext cx="4868281" cy="4761272"/>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57"/>
          <p:cNvSpPr txBox="1">
            <a:spLocks noGrp="1"/>
          </p:cNvSpPr>
          <p:nvPr>
            <p:ph type="title"/>
          </p:nvPr>
        </p:nvSpPr>
        <p:spPr>
          <a:xfrm>
            <a:off x="594360" y="404148"/>
            <a:ext cx="1068705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Einbindung von Interessensgruppen</a:t>
            </a:r>
            <a:endParaRPr dirty="0">
              <a:latin typeface="Aptos Serif" panose="02020604070405020304" pitchFamily="18" charset="0"/>
              <a:cs typeface="Aptos Serif" panose="02020604070405020304" pitchFamily="18" charset="0"/>
            </a:endParaRPr>
          </a:p>
        </p:txBody>
      </p:sp>
      <p:sp>
        <p:nvSpPr>
          <p:cNvPr id="410" name="Google Shape;410;p57"/>
          <p:cNvSpPr txBox="1">
            <a:spLocks noGrp="1"/>
          </p:cNvSpPr>
          <p:nvPr>
            <p:ph type="body" idx="1"/>
          </p:nvPr>
        </p:nvSpPr>
        <p:spPr>
          <a:xfrm>
            <a:off x="595522" y="2676525"/>
            <a:ext cx="6857999" cy="3597470"/>
          </a:xfrm>
          <a:prstGeom prst="rect">
            <a:avLst/>
          </a:prstGeom>
          <a:noFill/>
          <a:ln>
            <a:noFill/>
          </a:ln>
        </p:spPr>
        <p:txBody>
          <a:bodyPr spcFirstLastPara="1" wrap="square" lIns="0" tIns="45700" rIns="91425" bIns="45700" anchor="t" anchorCtr="0">
            <a:normAutofit/>
          </a:bodyPr>
          <a:lstStyle/>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Lokale Unternehmen einbeziehen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Lieferantenworkshops durchführen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Öffentliche Informationskampagnen durchführen</a:t>
            </a:r>
            <a:endParaRPr dirty="0">
              <a:latin typeface="Aptos" panose="020B0004020202020204" pitchFamily="34" charset="0"/>
            </a:endParaRPr>
          </a:p>
          <a:p>
            <a:pPr marL="571500" lvl="0" indent="-342900" algn="l" rtl="0">
              <a:lnSpc>
                <a:spcPct val="90000"/>
              </a:lnSpc>
              <a:spcBef>
                <a:spcPts val="1800"/>
              </a:spcBef>
              <a:spcAft>
                <a:spcPts val="0"/>
              </a:spcAft>
              <a:buSzPts val="2000"/>
              <a:buFont typeface="Arial"/>
              <a:buChar char="•"/>
            </a:pPr>
            <a:r>
              <a:rPr lang="de-DE" dirty="0">
                <a:latin typeface="Aptos" panose="020B0004020202020204" pitchFamily="34" charset="0"/>
              </a:rPr>
              <a:t>Vernetzung mit anderen Gemeinden</a:t>
            </a:r>
            <a:endParaRPr dirty="0">
              <a:latin typeface="Aptos" panose="020B0004020202020204" pitchFamily="34" charset="0"/>
            </a:endParaRPr>
          </a:p>
          <a:p>
            <a:pPr marL="571500" lvl="0" indent="-342900" algn="l" rtl="0">
              <a:lnSpc>
                <a:spcPct val="90000"/>
              </a:lnSpc>
              <a:spcBef>
                <a:spcPts val="1800"/>
              </a:spcBef>
              <a:spcAft>
                <a:spcPts val="0"/>
              </a:spcAft>
              <a:buSzPts val="2000"/>
              <a:buChar char="•"/>
            </a:pPr>
            <a:r>
              <a:rPr lang="de-DE" dirty="0">
                <a:latin typeface="Aptos" panose="020B0004020202020204" pitchFamily="34" charset="0"/>
              </a:rPr>
              <a:t>Veranstaltungen mit den Bürgern dafür nutzen, um über die nachhaltige Beschaffung in der Gemeinde zu informieren</a:t>
            </a:r>
            <a:endParaRPr dirty="0">
              <a:latin typeface="Aptos" panose="020B0004020202020204" pitchFamily="34" charset="0"/>
            </a:endParaRPr>
          </a:p>
          <a:p>
            <a:pPr marL="457200" lvl="0" indent="0" algn="l" rtl="0">
              <a:lnSpc>
                <a:spcPct val="90000"/>
              </a:lnSpc>
              <a:spcBef>
                <a:spcPts val="1800"/>
              </a:spcBef>
              <a:spcAft>
                <a:spcPts val="0"/>
              </a:spcAft>
              <a:buNone/>
            </a:pPr>
            <a:endParaRPr dirty="0">
              <a:latin typeface="Aptos" panose="020B0004020202020204" pitchFamily="34" charset="0"/>
            </a:endParaRPr>
          </a:p>
        </p:txBody>
      </p:sp>
      <p:pic>
        <p:nvPicPr>
          <p:cNvPr id="411" name="Google Shape;411;p57" descr="Ein Bild, das Zeichnung, Clipart, Grafiken, Grafikdesign enthält.&#10;&#10;KI-generierte Inhalte können fehlerhaft sein."/>
          <p:cNvPicPr preferRelativeResize="0"/>
          <p:nvPr/>
        </p:nvPicPr>
        <p:blipFill rotWithShape="1">
          <a:blip r:embed="rId3">
            <a:alphaModFix/>
          </a:blip>
          <a:srcRect/>
          <a:stretch/>
        </p:blipFill>
        <p:spPr>
          <a:xfrm>
            <a:off x="7415775" y="924657"/>
            <a:ext cx="5874864" cy="5874864"/>
          </a:xfrm>
          <a:prstGeom prst="rect">
            <a:avLst/>
          </a:prstGeom>
          <a:noFill/>
          <a:ln>
            <a:noFill/>
          </a:ln>
        </p:spPr>
      </p:pic>
      <p:sp>
        <p:nvSpPr>
          <p:cNvPr id="412" name="Google Shape;412;p5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31</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58"/>
          <p:cNvSpPr txBox="1">
            <a:spLocks noGrp="1"/>
          </p:cNvSpPr>
          <p:nvPr>
            <p:ph type="title"/>
          </p:nvPr>
        </p:nvSpPr>
        <p:spPr>
          <a:xfrm>
            <a:off x="594360" y="934602"/>
            <a:ext cx="5063490" cy="2354026"/>
          </a:xfrm>
          <a:prstGeom prst="rect">
            <a:avLst/>
          </a:prstGeom>
          <a:noFill/>
          <a:ln>
            <a:noFill/>
          </a:ln>
        </p:spPr>
        <p:txBody>
          <a:bodyPr spcFirstLastPara="1" wrap="square" lIns="0" tIns="0" rIns="0" bIns="0" anchor="b" anchorCtr="0">
            <a:normAutofit fontScale="90000"/>
          </a:bodyPr>
          <a:lstStyle/>
          <a:p>
            <a:pPr marL="0" lvl="0" indent="0" algn="l" rtl="0">
              <a:lnSpc>
                <a:spcPct val="80000"/>
              </a:lnSpc>
              <a:spcBef>
                <a:spcPts val="0"/>
              </a:spcBef>
              <a:spcAft>
                <a:spcPts val="0"/>
              </a:spcAft>
              <a:buClr>
                <a:srgbClr val="3F3F3F"/>
              </a:buClr>
              <a:buSzPts val="4400"/>
              <a:buFont typeface="Play"/>
              <a:buNone/>
            </a:pPr>
            <a:r>
              <a:rPr lang="de-DE" sz="3700" dirty="0">
                <a:latin typeface="Aptos Serif" panose="02020604070405020304" pitchFamily="18" charset="0"/>
                <a:cs typeface="Aptos Serif" panose="02020604070405020304" pitchFamily="18" charset="0"/>
              </a:rPr>
              <a:t>Praxisbeispiel Einbindung von Interessensgruppen</a:t>
            </a:r>
            <a:br>
              <a:rPr lang="de-DE" sz="3700" dirty="0">
                <a:latin typeface="Aptos Serif" panose="02020604070405020304" pitchFamily="18" charset="0"/>
                <a:cs typeface="Aptos Serif" panose="02020604070405020304" pitchFamily="18" charset="0"/>
              </a:rPr>
            </a:br>
            <a:br>
              <a:rPr lang="de-DE" sz="3700" dirty="0">
                <a:latin typeface="Aptos Serif" panose="02020604070405020304" pitchFamily="18" charset="0"/>
                <a:cs typeface="Aptos Serif" panose="02020604070405020304" pitchFamily="18" charset="0"/>
              </a:rPr>
            </a:br>
            <a:r>
              <a:rPr lang="de-DE" sz="1800" dirty="0">
                <a:latin typeface="Aptos Serif" panose="02020604070405020304" pitchFamily="18" charset="0"/>
                <a:cs typeface="Aptos Serif" panose="02020604070405020304" pitchFamily="18" charset="0"/>
              </a:rPr>
              <a:t>Sonnenfest – Gemeinde Mäder, Vorarlberg</a:t>
            </a:r>
            <a:br>
              <a:rPr lang="de-DE" sz="3700" dirty="0">
                <a:latin typeface="Aptos Serif" panose="02020604070405020304" pitchFamily="18" charset="0"/>
                <a:cs typeface="Aptos Serif" panose="02020604070405020304" pitchFamily="18" charset="0"/>
              </a:rPr>
            </a:br>
            <a:endParaRPr sz="3700" dirty="0">
              <a:latin typeface="Aptos Serif" panose="02020604070405020304" pitchFamily="18" charset="0"/>
              <a:cs typeface="Aptos Serif" panose="02020604070405020304" pitchFamily="18" charset="0"/>
            </a:endParaRPr>
          </a:p>
        </p:txBody>
      </p:sp>
      <p:sp>
        <p:nvSpPr>
          <p:cNvPr id="419" name="Google Shape;419;p58"/>
          <p:cNvSpPr txBox="1">
            <a:spLocks noGrp="1"/>
          </p:cNvSpPr>
          <p:nvPr>
            <p:ph type="body" idx="1"/>
          </p:nvPr>
        </p:nvSpPr>
        <p:spPr>
          <a:xfrm>
            <a:off x="594360" y="2984980"/>
            <a:ext cx="5932170" cy="3244370"/>
          </a:xfrm>
          <a:prstGeom prst="rect">
            <a:avLst/>
          </a:prstGeom>
          <a:noFill/>
          <a:ln>
            <a:noFill/>
          </a:ln>
        </p:spPr>
        <p:txBody>
          <a:bodyPr spcFirstLastPara="1" wrap="square" lIns="0" tIns="228600" rIns="0" bIns="0" anchor="t" anchorCtr="0">
            <a:normAutofit/>
          </a:bodyPr>
          <a:lstStyle/>
          <a:p>
            <a:pPr marL="0" lvl="0" indent="0" algn="l" rtl="0">
              <a:lnSpc>
                <a:spcPct val="90000"/>
              </a:lnSpc>
              <a:spcBef>
                <a:spcPts val="1800"/>
              </a:spcBef>
              <a:spcAft>
                <a:spcPts val="0"/>
              </a:spcAft>
              <a:buSzPts val="2000"/>
              <a:buNone/>
            </a:pPr>
            <a:r>
              <a:rPr lang="de-DE" sz="1800" dirty="0">
                <a:latin typeface="Aptos" panose="020B0004020202020204" pitchFamily="34" charset="0"/>
              </a:rPr>
              <a:t>Seit 15 Jahren veranstaltet die Gemeinde Mäder das Sonnenfest und lädt dazu über 1.000 Personen ein, die die Photovoltaikanlage auf dem Dach der ÖKO-Mittel- schule finanziert haben. Das Fest dient der Umweltbildung und wird jährlich von einem anderen </a:t>
            </a:r>
            <a:r>
              <a:rPr lang="de-DE" sz="1800" dirty="0" err="1">
                <a:latin typeface="Aptos" panose="020B0004020202020204" pitchFamily="34" charset="0"/>
              </a:rPr>
              <a:t>Mäderer</a:t>
            </a:r>
            <a:r>
              <a:rPr lang="de-DE" sz="1800" dirty="0">
                <a:latin typeface="Aptos" panose="020B0004020202020204" pitchFamily="34" charset="0"/>
              </a:rPr>
              <a:t> Verein bewirtet – mit biologischen und regionalen Produkten.</a:t>
            </a:r>
            <a:endParaRPr dirty="0">
              <a:latin typeface="Aptos" panose="020B0004020202020204" pitchFamily="34" charset="0"/>
            </a:endParaRPr>
          </a:p>
          <a:p>
            <a:pPr marL="0" lvl="0" indent="0" algn="l" rtl="0">
              <a:lnSpc>
                <a:spcPct val="90000"/>
              </a:lnSpc>
              <a:spcBef>
                <a:spcPts val="1800"/>
              </a:spcBef>
              <a:spcAft>
                <a:spcPts val="0"/>
              </a:spcAft>
              <a:buSzPts val="2000"/>
              <a:buNone/>
            </a:pPr>
            <a:r>
              <a:rPr lang="de-DE" sz="1800" dirty="0">
                <a:latin typeface="Aptos" panose="020B0004020202020204" pitchFamily="34" charset="0"/>
              </a:rPr>
              <a:t>Die Anreise erfolgt i. d. R. zu Fuß, mit dem Fahrrad oder dem öffentlichen Nahverkehr (ÖPNV). Dank kostenloser Fahrradreinigung und Gratis-ÖPNV-Anreise werden nur wenige Kfz-Parkplätze benötigt.</a:t>
            </a:r>
            <a:endParaRPr dirty="0">
              <a:latin typeface="Aptos" panose="020B0004020202020204" pitchFamily="34" charset="0"/>
            </a:endParaRPr>
          </a:p>
        </p:txBody>
      </p:sp>
      <p:sp>
        <p:nvSpPr>
          <p:cNvPr id="420" name="Google Shape;420;p58"/>
          <p:cNvSpPr txBox="1"/>
          <p:nvPr/>
        </p:nvSpPr>
        <p:spPr>
          <a:xfrm>
            <a:off x="10409275" y="6457880"/>
            <a:ext cx="1552354"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de-DE" sz="1000" b="0" i="0" u="none" strike="noStrike" cap="none">
                <a:solidFill>
                  <a:schemeClr val="lt1"/>
                </a:solidFill>
                <a:latin typeface="Arial"/>
                <a:ea typeface="Arial"/>
                <a:cs typeface="Arial"/>
                <a:sym typeface="Arial"/>
              </a:rPr>
              <a:t>Sonnenfest Mäder 2023</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de-DE" sz="1000" b="0" i="0" u="none" strike="noStrike" cap="none">
                <a:solidFill>
                  <a:schemeClr val="lt1"/>
                </a:solidFill>
                <a:latin typeface="Arial"/>
                <a:ea typeface="Arial"/>
                <a:cs typeface="Arial"/>
                <a:sym typeface="Arial"/>
              </a:rPr>
              <a:t>Quelle: vol.at</a:t>
            </a:r>
            <a:endParaRPr sz="1400" b="0" i="0" u="none" strike="noStrike" cap="none">
              <a:solidFill>
                <a:srgbClr val="000000"/>
              </a:solidFill>
              <a:latin typeface="Arial"/>
              <a:ea typeface="Arial"/>
              <a:cs typeface="Arial"/>
              <a:sym typeface="Arial"/>
            </a:endParaRPr>
          </a:p>
        </p:txBody>
      </p:sp>
      <p:sp>
        <p:nvSpPr>
          <p:cNvPr id="421" name="Google Shape;421;p5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32</a:t>
            </a:fld>
            <a:endParaRPr/>
          </a:p>
        </p:txBody>
      </p:sp>
      <p:pic>
        <p:nvPicPr>
          <p:cNvPr id="422" name="Google Shape;422;p58" descr="Ein Bild, das draußen, Himmel, Gebäude, Schuhwerk enthält.&#10;&#10;KI-generierte Inhalte können fehlerhaft sein."/>
          <p:cNvPicPr preferRelativeResize="0"/>
          <p:nvPr/>
        </p:nvPicPr>
        <p:blipFill rotWithShape="1">
          <a:blip r:embed="rId3">
            <a:alphaModFix/>
          </a:blip>
          <a:srcRect l="14216" r="23775"/>
          <a:stretch/>
        </p:blipFill>
        <p:spPr>
          <a:xfrm>
            <a:off x="7063952" y="213005"/>
            <a:ext cx="4897678" cy="560486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59"/>
          <p:cNvSpPr txBox="1">
            <a:spLocks noGrp="1"/>
          </p:cNvSpPr>
          <p:nvPr>
            <p:ph type="ctrTitle"/>
          </p:nvPr>
        </p:nvSpPr>
        <p:spPr>
          <a:xfrm>
            <a:off x="5006340" y="411479"/>
            <a:ext cx="6789964"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dirty="0">
                <a:latin typeface="Aptos Serif" panose="02020604070405020304" pitchFamily="18" charset="0"/>
                <a:cs typeface="Aptos Serif" panose="02020604070405020304" pitchFamily="18" charset="0"/>
              </a:rPr>
              <a:t>2. Gruppenarbeit</a:t>
            </a:r>
            <a:endParaRPr dirty="0">
              <a:latin typeface="Aptos Serif" panose="02020604070405020304" pitchFamily="18" charset="0"/>
              <a:cs typeface="Aptos Serif" panose="0202060407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60"/>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a:latin typeface="Aptos Serif" panose="02020604070405020304" pitchFamily="18" charset="0"/>
                <a:cs typeface="Aptos Serif" panose="02020604070405020304" pitchFamily="18" charset="0"/>
              </a:rPr>
              <a:t>2. Gruppenarbeit</a:t>
            </a:r>
            <a:endParaRPr>
              <a:latin typeface="Aptos Serif" panose="02020604070405020304" pitchFamily="18" charset="0"/>
              <a:cs typeface="Aptos Serif" panose="02020604070405020304" pitchFamily="18" charset="0"/>
            </a:endParaRPr>
          </a:p>
        </p:txBody>
      </p:sp>
      <p:sp>
        <p:nvSpPr>
          <p:cNvPr id="433" name="Google Shape;433;p60"/>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457200" lvl="0" indent="0" algn="l" rtl="0">
              <a:lnSpc>
                <a:spcPct val="100000"/>
              </a:lnSpc>
              <a:spcBef>
                <a:spcPts val="2200"/>
              </a:spcBef>
              <a:spcAft>
                <a:spcPts val="0"/>
              </a:spcAft>
              <a:buSzPts val="2400"/>
              <a:buNone/>
            </a:pPr>
            <a:r>
              <a:rPr lang="de-DE" dirty="0">
                <a:latin typeface="Aptos" panose="020B0004020202020204" pitchFamily="34" charset="0"/>
              </a:rPr>
              <a:t>Erarbeitung eines Plans zur Umsetzung der nachhaltigen Beschaffung in einer fiktiven Gemeinde.</a:t>
            </a:r>
            <a:endParaRPr dirty="0">
              <a:latin typeface="Aptos" panose="020B0004020202020204" pitchFamily="34" charset="0"/>
            </a:endParaRPr>
          </a:p>
        </p:txBody>
      </p:sp>
      <p:sp>
        <p:nvSpPr>
          <p:cNvPr id="434" name="Google Shape;434;p6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34</a:t>
            </a:fld>
            <a:endParaRPr/>
          </a:p>
        </p:txBody>
      </p:sp>
      <p:pic>
        <p:nvPicPr>
          <p:cNvPr id="435" name="Google Shape;435;p60" descr="Ein Bild, das Kreis, Kinderkunst, Zeichnung, Cartoon enthält.&#10;&#10;KI-generierte Inhalte können fehlerhaft sein."/>
          <p:cNvPicPr preferRelativeResize="0"/>
          <p:nvPr/>
        </p:nvPicPr>
        <p:blipFill rotWithShape="1">
          <a:blip r:embed="rId3">
            <a:alphaModFix/>
          </a:blip>
          <a:srcRect/>
          <a:stretch/>
        </p:blipFill>
        <p:spPr>
          <a:xfrm>
            <a:off x="7491678" y="986325"/>
            <a:ext cx="4542605" cy="454260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61"/>
          <p:cNvSpPr txBox="1">
            <a:spLocks noGrp="1"/>
          </p:cNvSpPr>
          <p:nvPr>
            <p:ph type="ctrTitle"/>
          </p:nvPr>
        </p:nvSpPr>
        <p:spPr>
          <a:xfrm>
            <a:off x="4011930" y="422909"/>
            <a:ext cx="80010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dirty="0">
                <a:latin typeface="Aptos Serif" panose="02020604070405020304" pitchFamily="18" charset="0"/>
                <a:cs typeface="Aptos Serif" panose="02020604070405020304" pitchFamily="18" charset="0"/>
              </a:rPr>
              <a:t>3. Risikomanagement bei der nachhaltigen Beschaffung</a:t>
            </a:r>
            <a:endParaRPr dirty="0">
              <a:latin typeface="Aptos Serif" panose="02020604070405020304" pitchFamily="18" charset="0"/>
              <a:cs typeface="Aptos Serif" panose="0202060407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62"/>
          <p:cNvSpPr txBox="1">
            <a:spLocks noGrp="1"/>
          </p:cNvSpPr>
          <p:nvPr>
            <p:ph type="title"/>
          </p:nvPr>
        </p:nvSpPr>
        <p:spPr>
          <a:xfrm>
            <a:off x="594359" y="472439"/>
            <a:ext cx="5729797"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Risikomanagement bei der nachhaltigen Beschaffung</a:t>
            </a:r>
            <a:endParaRPr dirty="0">
              <a:latin typeface="Aptos Serif" panose="02020604070405020304" pitchFamily="18" charset="0"/>
              <a:cs typeface="Aptos Serif" panose="02020604070405020304" pitchFamily="18" charset="0"/>
            </a:endParaRPr>
          </a:p>
        </p:txBody>
      </p:sp>
      <p:sp>
        <p:nvSpPr>
          <p:cNvPr id="447" name="Google Shape;447;p62"/>
          <p:cNvSpPr txBox="1">
            <a:spLocks noGrp="1"/>
          </p:cNvSpPr>
          <p:nvPr>
            <p:ph type="body" idx="1"/>
          </p:nvPr>
        </p:nvSpPr>
        <p:spPr>
          <a:xfrm>
            <a:off x="594359" y="3279579"/>
            <a:ext cx="6401863" cy="3387035"/>
          </a:xfrm>
          <a:prstGeom prst="rect">
            <a:avLst/>
          </a:prstGeom>
          <a:noFill/>
          <a:ln>
            <a:noFill/>
          </a:ln>
        </p:spPr>
        <p:txBody>
          <a:bodyPr spcFirstLastPara="1" wrap="square" lIns="0" tIns="228600" rIns="0" bIns="0" anchor="t" anchorCtr="0">
            <a:normAutofit/>
          </a:bodyPr>
          <a:lstStyle/>
          <a:p>
            <a:pPr marL="457200" lvl="0" indent="0" algn="l" rtl="0">
              <a:lnSpc>
                <a:spcPct val="100000"/>
              </a:lnSpc>
              <a:spcBef>
                <a:spcPts val="1800"/>
              </a:spcBef>
              <a:spcAft>
                <a:spcPts val="0"/>
              </a:spcAft>
              <a:buSzPts val="2000"/>
              <a:buNone/>
            </a:pPr>
            <a:r>
              <a:rPr lang="de-DE" dirty="0">
                <a:latin typeface="Aptos" panose="020B0004020202020204" pitchFamily="34" charset="0"/>
              </a:rPr>
              <a:t>Mögliche Risiken sind:</a:t>
            </a:r>
            <a:endParaRPr dirty="0">
              <a:latin typeface="Aptos" panose="020B0004020202020204" pitchFamily="34" charset="0"/>
            </a:endParaRPr>
          </a:p>
          <a:p>
            <a:pPr marL="800100" lvl="0" indent="-342900" algn="l" rtl="0">
              <a:lnSpc>
                <a:spcPct val="100000"/>
              </a:lnSpc>
              <a:spcBef>
                <a:spcPts val="1800"/>
              </a:spcBef>
              <a:spcAft>
                <a:spcPts val="0"/>
              </a:spcAft>
              <a:buSzPts val="2000"/>
              <a:buFont typeface="Arial"/>
              <a:buChar char="•"/>
            </a:pPr>
            <a:r>
              <a:rPr lang="de-DE" dirty="0">
                <a:latin typeface="Aptos" panose="020B0004020202020204" pitchFamily="34" charset="0"/>
              </a:rPr>
              <a:t>Produkt erfüllt die Erwartungen nicht</a:t>
            </a:r>
            <a:endParaRPr dirty="0">
              <a:latin typeface="Aptos" panose="020B0004020202020204" pitchFamily="34" charset="0"/>
            </a:endParaRPr>
          </a:p>
          <a:p>
            <a:pPr marL="800100" lvl="0" indent="-342900" algn="l" rtl="0">
              <a:lnSpc>
                <a:spcPct val="100000"/>
              </a:lnSpc>
              <a:spcBef>
                <a:spcPts val="1800"/>
              </a:spcBef>
              <a:spcAft>
                <a:spcPts val="0"/>
              </a:spcAft>
              <a:buSzPts val="2000"/>
              <a:buFont typeface="Arial"/>
              <a:buChar char="•"/>
            </a:pPr>
            <a:r>
              <a:rPr lang="de-DE" dirty="0">
                <a:latin typeface="Aptos" panose="020B0004020202020204" pitchFamily="34" charset="0"/>
              </a:rPr>
              <a:t>Begrenzte Budgets der Gemeinde</a:t>
            </a:r>
            <a:endParaRPr dirty="0">
              <a:latin typeface="Aptos" panose="020B0004020202020204" pitchFamily="34" charset="0"/>
            </a:endParaRPr>
          </a:p>
          <a:p>
            <a:pPr marL="800100" lvl="0" indent="-342900" algn="l" rtl="0">
              <a:lnSpc>
                <a:spcPct val="100000"/>
              </a:lnSpc>
              <a:spcBef>
                <a:spcPts val="1800"/>
              </a:spcBef>
              <a:spcAft>
                <a:spcPts val="0"/>
              </a:spcAft>
              <a:buSzPts val="2000"/>
              <a:buFont typeface="Arial"/>
              <a:buChar char="•"/>
            </a:pPr>
            <a:r>
              <a:rPr lang="de-DE" dirty="0">
                <a:latin typeface="Aptos" panose="020B0004020202020204" pitchFamily="34" charset="0"/>
              </a:rPr>
              <a:t>Begrenzte Verfügbarkeit nachhaltiger Produkte, Dienst- und Bauleistungen</a:t>
            </a:r>
            <a:endParaRPr dirty="0">
              <a:latin typeface="Aptos" panose="020B0004020202020204" pitchFamily="34" charset="0"/>
            </a:endParaRPr>
          </a:p>
        </p:txBody>
      </p:sp>
      <p:sp>
        <p:nvSpPr>
          <p:cNvPr id="448" name="Google Shape;448;p62"/>
          <p:cNvSpPr>
            <a:spLocks noGrp="1"/>
          </p:cNvSpPr>
          <p:nvPr>
            <p:ph type="pic" idx="2"/>
          </p:nvPr>
        </p:nvSpPr>
        <p:spPr>
          <a:xfrm flipH="1">
            <a:off x="7147557" y="0"/>
            <a:ext cx="5044442" cy="6858000"/>
          </a:xfrm>
          <a:prstGeom prst="flowChartDelay">
            <a:avLst/>
          </a:prstGeom>
          <a:solidFill>
            <a:srgbClr val="87C3CD"/>
          </a:solidFill>
          <a:ln>
            <a:noFill/>
          </a:ln>
        </p:spPr>
        <p:txBody>
          <a:bodyPr/>
          <a:lstStyle/>
          <a:p>
            <a:endParaRPr lang="de-DE"/>
          </a:p>
        </p:txBody>
      </p:sp>
      <p:sp>
        <p:nvSpPr>
          <p:cNvPr id="449" name="Google Shape;449;p62"/>
          <p:cNvSpPr txBox="1"/>
          <p:nvPr/>
        </p:nvSpPr>
        <p:spPr>
          <a:xfrm>
            <a:off x="7838673" y="2305615"/>
            <a:ext cx="4104167" cy="2246769"/>
          </a:xfrm>
          <a:prstGeom prst="rect">
            <a:avLst/>
          </a:prstGeom>
          <a:solidFill>
            <a:srgbClr val="87C3C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de-DE" sz="2800" b="0" i="0" u="none" strike="noStrike" cap="none" dirty="0">
                <a:solidFill>
                  <a:schemeClr val="lt1"/>
                </a:solidFill>
                <a:latin typeface="Aptos" panose="020B0004020202020204" pitchFamily="34" charset="0"/>
                <a:sym typeface="Arial"/>
              </a:rPr>
              <a:t>Bei nachhaltiger Beschaffung ist es wichtig, potenzielle Risiken im Blick zu behalten</a:t>
            </a:r>
            <a:endParaRPr sz="1400" b="0" i="0" u="none" strike="noStrike" cap="none" dirty="0">
              <a:solidFill>
                <a:srgbClr val="000000"/>
              </a:solidFill>
              <a:latin typeface="Aptos" panose="020B0004020202020204" pitchFamily="34" charset="0"/>
              <a:sym typeface="Arial"/>
            </a:endParaRPr>
          </a:p>
        </p:txBody>
      </p:sp>
      <p:sp>
        <p:nvSpPr>
          <p:cNvPr id="450" name="Google Shape;450;p62"/>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36</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63"/>
          <p:cNvSpPr txBox="1">
            <a:spLocks noGrp="1"/>
          </p:cNvSpPr>
          <p:nvPr>
            <p:ph type="title"/>
          </p:nvPr>
        </p:nvSpPr>
        <p:spPr>
          <a:xfrm>
            <a:off x="594359" y="349060"/>
            <a:ext cx="8411418"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Risiko: Produkt erfüllt die Erwartung nicht</a:t>
            </a:r>
            <a:endParaRPr dirty="0">
              <a:latin typeface="Aptos Serif" panose="02020604070405020304" pitchFamily="18" charset="0"/>
              <a:cs typeface="Aptos Serif" panose="02020604070405020304" pitchFamily="18" charset="0"/>
            </a:endParaRPr>
          </a:p>
        </p:txBody>
      </p:sp>
      <p:sp>
        <p:nvSpPr>
          <p:cNvPr id="457" name="Google Shape;457;p63"/>
          <p:cNvSpPr txBox="1">
            <a:spLocks noGrp="1"/>
          </p:cNvSpPr>
          <p:nvPr>
            <p:ph type="body" idx="1"/>
          </p:nvPr>
        </p:nvSpPr>
        <p:spPr>
          <a:xfrm>
            <a:off x="594359" y="2281918"/>
            <a:ext cx="5501641" cy="4227022"/>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sz="2000" b="0" dirty="0">
                <a:solidFill>
                  <a:srgbClr val="3F3F3F"/>
                </a:solidFill>
                <a:latin typeface="Aptos" panose="020B0004020202020204" pitchFamily="34" charset="0"/>
              </a:rPr>
              <a:t>Beispiele:</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rPr>
              <a:t>Kleidung geht schnell kaputt</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rPr>
              <a:t>Kaffee schmeckt nicht gut</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sz="2000" b="0" dirty="0">
                <a:solidFill>
                  <a:srgbClr val="3F3F3F"/>
                </a:solidFill>
                <a:latin typeface="Aptos" panose="020B0004020202020204" pitchFamily="34" charset="0"/>
              </a:rPr>
              <a:t>Zu hohe Wartungskosten für E-Fahrzeuge</a:t>
            </a:r>
            <a:endParaRPr dirty="0">
              <a:latin typeface="Aptos" panose="020B0004020202020204" pitchFamily="34" charset="0"/>
            </a:endParaRPr>
          </a:p>
        </p:txBody>
      </p:sp>
      <p:sp>
        <p:nvSpPr>
          <p:cNvPr id="458" name="Google Shape;458;p63"/>
          <p:cNvSpPr txBox="1"/>
          <p:nvPr/>
        </p:nvSpPr>
        <p:spPr>
          <a:xfrm>
            <a:off x="6096000" y="2281918"/>
            <a:ext cx="5501641" cy="4227022"/>
          </a:xfrm>
          <a:prstGeom prst="rect">
            <a:avLst/>
          </a:prstGeom>
          <a:noFill/>
          <a:ln>
            <a:noFill/>
          </a:ln>
        </p:spPr>
        <p:txBody>
          <a:bodyPr spcFirstLastPara="1" wrap="square" lIns="0" tIns="228600" rIns="0" bIns="0" anchor="t" anchorCtr="0">
            <a:normAutofit/>
          </a:bodyPr>
          <a:lstStyle/>
          <a:p>
            <a:pPr marL="457200" marR="0" lvl="0" indent="-228600" algn="l" rtl="0">
              <a:lnSpc>
                <a:spcPct val="80000"/>
              </a:lnSpc>
              <a:spcBef>
                <a:spcPts val="2200"/>
              </a:spcBef>
              <a:spcAft>
                <a:spcPts val="0"/>
              </a:spcAft>
              <a:buClr>
                <a:schemeClr val="accent4"/>
              </a:buClr>
              <a:buSzPts val="2400"/>
              <a:buFont typeface="Arial"/>
              <a:buNone/>
            </a:pPr>
            <a:r>
              <a:rPr lang="de-DE" sz="2000" b="0" i="0" u="none" strike="noStrike" cap="none" dirty="0">
                <a:solidFill>
                  <a:srgbClr val="3F3F3F"/>
                </a:solidFill>
                <a:latin typeface="Aptos" panose="020B0004020202020204" pitchFamily="34" charset="0"/>
                <a:sym typeface="Arial"/>
              </a:rPr>
              <a:t>Mögliche Lösungen sind:</a:t>
            </a:r>
            <a:endParaRPr sz="1400" b="0" i="0" u="none" strike="noStrike" cap="none" dirty="0">
              <a:solidFill>
                <a:srgbClr val="000000"/>
              </a:solidFill>
              <a:latin typeface="Aptos" panose="020B0004020202020204" pitchFamily="34" charset="0"/>
              <a:sym typeface="Arial"/>
            </a:endParaRPr>
          </a:p>
          <a:p>
            <a:pPr marL="571500" marR="0" lvl="0" indent="-342900" algn="l" rtl="0">
              <a:lnSpc>
                <a:spcPct val="80000"/>
              </a:lnSpc>
              <a:spcBef>
                <a:spcPts val="2200"/>
              </a:spcBef>
              <a:spcAft>
                <a:spcPts val="0"/>
              </a:spcAft>
              <a:buClr>
                <a:schemeClr val="accent4"/>
              </a:buClr>
              <a:buSzPts val="2400"/>
              <a:buFont typeface="Arial"/>
              <a:buChar char="•"/>
            </a:pPr>
            <a:r>
              <a:rPr lang="de-DE" sz="2000" b="0" i="0" u="none" strike="noStrike" cap="none" dirty="0">
                <a:solidFill>
                  <a:srgbClr val="3F3F3F"/>
                </a:solidFill>
                <a:latin typeface="Aptos" panose="020B0004020202020204" pitchFamily="34" charset="0"/>
                <a:sym typeface="Arial"/>
              </a:rPr>
              <a:t>Vor dem Kauf möglichst viele Informationen über das Produkt sammeln (Reviews etc.)</a:t>
            </a:r>
            <a:endParaRPr sz="1400" b="0" i="0" u="none" strike="noStrike" cap="none" dirty="0">
              <a:solidFill>
                <a:srgbClr val="000000"/>
              </a:solidFill>
              <a:latin typeface="Aptos" panose="020B0004020202020204" pitchFamily="34" charset="0"/>
              <a:sym typeface="Arial"/>
            </a:endParaRPr>
          </a:p>
          <a:p>
            <a:pPr marL="571500" marR="0" lvl="0" indent="-342900" algn="l" rtl="0">
              <a:lnSpc>
                <a:spcPct val="80000"/>
              </a:lnSpc>
              <a:spcBef>
                <a:spcPts val="2200"/>
              </a:spcBef>
              <a:spcAft>
                <a:spcPts val="0"/>
              </a:spcAft>
              <a:buClr>
                <a:schemeClr val="accent4"/>
              </a:buClr>
              <a:buSzPts val="2400"/>
              <a:buFont typeface="Arial"/>
              <a:buChar char="•"/>
            </a:pPr>
            <a:r>
              <a:rPr lang="de-DE" sz="2000" b="0" i="0" u="none" strike="noStrike" cap="none" dirty="0">
                <a:solidFill>
                  <a:srgbClr val="3F3F3F"/>
                </a:solidFill>
                <a:latin typeface="Aptos" panose="020B0004020202020204" pitchFamily="34" charset="0"/>
                <a:sym typeface="Arial"/>
              </a:rPr>
              <a:t>Testung des Produkts unter realen Bedingungen</a:t>
            </a:r>
            <a:endParaRPr sz="1400" b="0" i="0" u="none" strike="noStrike" cap="none" dirty="0">
              <a:solidFill>
                <a:srgbClr val="000000"/>
              </a:solidFill>
              <a:latin typeface="Aptos" panose="020B0004020202020204" pitchFamily="34" charset="0"/>
              <a:sym typeface="Arial"/>
            </a:endParaRPr>
          </a:p>
          <a:p>
            <a:pPr marL="571500" marR="0" lvl="0" indent="-342900" algn="l" rtl="0">
              <a:lnSpc>
                <a:spcPct val="80000"/>
              </a:lnSpc>
              <a:spcBef>
                <a:spcPts val="2200"/>
              </a:spcBef>
              <a:spcAft>
                <a:spcPts val="0"/>
              </a:spcAft>
              <a:buClr>
                <a:schemeClr val="accent4"/>
              </a:buClr>
              <a:buSzPts val="2400"/>
              <a:buFont typeface="Arial"/>
              <a:buChar char="•"/>
            </a:pPr>
            <a:r>
              <a:rPr lang="de-DE" sz="2000" b="0" i="0" u="none" strike="noStrike" cap="none" dirty="0">
                <a:solidFill>
                  <a:srgbClr val="3F3F3F"/>
                </a:solidFill>
                <a:latin typeface="Aptos" panose="020B0004020202020204" pitchFamily="34" charset="0"/>
                <a:sym typeface="Arial"/>
              </a:rPr>
              <a:t>Erste Bestellung mit kleinen Mengen</a:t>
            </a:r>
            <a:endParaRPr sz="1400" b="0" i="0" u="none" strike="noStrike" cap="none" dirty="0">
              <a:solidFill>
                <a:srgbClr val="000000"/>
              </a:solidFill>
              <a:latin typeface="Aptos" panose="020B0004020202020204" pitchFamily="34" charset="0"/>
              <a:sym typeface="Arial"/>
            </a:endParaRPr>
          </a:p>
        </p:txBody>
      </p:sp>
      <p:sp>
        <p:nvSpPr>
          <p:cNvPr id="459" name="Google Shape;459;p6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37</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64"/>
          <p:cNvSpPr txBox="1">
            <a:spLocks noGrp="1"/>
          </p:cNvSpPr>
          <p:nvPr>
            <p:ph type="title"/>
          </p:nvPr>
        </p:nvSpPr>
        <p:spPr>
          <a:xfrm>
            <a:off x="594348" y="349050"/>
            <a:ext cx="113325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Praxisbeispiel Risiko:</a:t>
            </a:r>
            <a:br>
              <a:rPr lang="de-DE" sz="4000" dirty="0">
                <a:latin typeface="Aptos Serif" panose="02020604070405020304" pitchFamily="18" charset="0"/>
                <a:cs typeface="Aptos Serif" panose="02020604070405020304" pitchFamily="18" charset="0"/>
              </a:rPr>
            </a:br>
            <a:r>
              <a:rPr lang="de-DE" sz="4000" dirty="0">
                <a:latin typeface="Aptos Serif" panose="02020604070405020304" pitchFamily="18" charset="0"/>
                <a:cs typeface="Aptos Serif" panose="02020604070405020304" pitchFamily="18" charset="0"/>
              </a:rPr>
              <a:t>Lange Ladezeiten E-Fahrzeuge, Polizei </a:t>
            </a:r>
            <a:r>
              <a:rPr lang="de-DE" sz="4000" dirty="0">
                <a:latin typeface="Aptos Serif" panose="02020604070405020304" pitchFamily="18" charset="0"/>
                <a:cs typeface="Aptos Serif" panose="02020604070405020304" pitchFamily="18"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Berlin</a:t>
            </a:r>
            <a:endParaRPr dirty="0">
              <a:latin typeface="Aptos Serif" panose="02020604070405020304" pitchFamily="18" charset="0"/>
              <a:cs typeface="Aptos Serif" panose="02020604070405020304" pitchFamily="18" charset="0"/>
            </a:endParaRPr>
          </a:p>
        </p:txBody>
      </p:sp>
      <p:sp>
        <p:nvSpPr>
          <p:cNvPr id="466" name="Google Shape;466;p64"/>
          <p:cNvSpPr txBox="1">
            <a:spLocks noGrp="1"/>
          </p:cNvSpPr>
          <p:nvPr>
            <p:ph type="body" idx="1"/>
          </p:nvPr>
        </p:nvSpPr>
        <p:spPr>
          <a:xfrm>
            <a:off x="594359" y="2281918"/>
            <a:ext cx="6622800" cy="4050300"/>
          </a:xfrm>
          <a:prstGeom prst="rect">
            <a:avLst/>
          </a:prstGeom>
          <a:noFill/>
          <a:ln>
            <a:noFill/>
          </a:ln>
        </p:spPr>
        <p:txBody>
          <a:bodyPr spcFirstLastPara="1" wrap="square" lIns="0" tIns="228600" rIns="0" bIns="0" anchor="t" anchorCtr="0">
            <a:normAutofit/>
          </a:bodyPr>
          <a:lstStyle/>
          <a:p>
            <a:pPr marL="0" lvl="0" indent="0" algn="l" rtl="0">
              <a:lnSpc>
                <a:spcPct val="100000"/>
              </a:lnSpc>
              <a:spcBef>
                <a:spcPts val="2200"/>
              </a:spcBef>
              <a:spcAft>
                <a:spcPts val="0"/>
              </a:spcAft>
              <a:buSzPts val="2400"/>
              <a:buNone/>
            </a:pPr>
            <a:r>
              <a:rPr lang="de-DE" sz="2000" b="0" dirty="0">
                <a:solidFill>
                  <a:srgbClr val="3F3F3F"/>
                </a:solidFill>
                <a:latin typeface="Aptos" panose="020B0004020202020204" pitchFamily="34" charset="0"/>
              </a:rPr>
              <a:t>Funkstreifenwagen der Polizei müssen Tag und Nacht jederzeit einsatzbereit sein. Lange Ladezeiten von E-Fahrzeugen erfordern einen hohen logistischen Aufwand, um die Einsatzbereitschaft zu gewährleisten. </a:t>
            </a:r>
            <a:endParaRPr dirty="0">
              <a:latin typeface="Aptos" panose="020B0004020202020204" pitchFamily="34" charset="0"/>
            </a:endParaRPr>
          </a:p>
          <a:p>
            <a:pPr marL="0" lvl="0" indent="0" algn="l" rtl="0">
              <a:lnSpc>
                <a:spcPct val="100000"/>
              </a:lnSpc>
              <a:spcBef>
                <a:spcPts val="2200"/>
              </a:spcBef>
              <a:spcAft>
                <a:spcPts val="0"/>
              </a:spcAft>
              <a:buSzPts val="2400"/>
              <a:buNone/>
            </a:pPr>
            <a:endParaRPr dirty="0">
              <a:latin typeface="Aptos" panose="020B0004020202020204" pitchFamily="34" charset="0"/>
            </a:endParaRPr>
          </a:p>
          <a:p>
            <a:pPr marL="0" lvl="0" indent="0" algn="l" rtl="0">
              <a:lnSpc>
                <a:spcPct val="100000"/>
              </a:lnSpc>
              <a:spcBef>
                <a:spcPts val="2200"/>
              </a:spcBef>
              <a:spcAft>
                <a:spcPts val="0"/>
              </a:spcAft>
              <a:buSzPts val="2400"/>
              <a:buNone/>
            </a:pPr>
            <a:endParaRPr sz="2000" b="0" dirty="0">
              <a:solidFill>
                <a:srgbClr val="3F3F3F"/>
              </a:solidFill>
              <a:latin typeface="Aptos" panose="020B0004020202020204" pitchFamily="34" charset="0"/>
            </a:endParaRPr>
          </a:p>
        </p:txBody>
      </p:sp>
      <p:sp>
        <p:nvSpPr>
          <p:cNvPr id="467" name="Google Shape;467;p64"/>
          <p:cNvSpPr txBox="1">
            <a:spLocks noGrp="1"/>
          </p:cNvSpPr>
          <p:nvPr>
            <p:ph type="sldNum" idx="12"/>
          </p:nvPr>
        </p:nvSpPr>
        <p:spPr>
          <a:xfrm>
            <a:off x="594360" y="6332220"/>
            <a:ext cx="523200" cy="2478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38</a:t>
            </a:fld>
            <a:endParaRPr/>
          </a:p>
        </p:txBody>
      </p:sp>
      <p:pic>
        <p:nvPicPr>
          <p:cNvPr id="468" name="Google Shape;468;p64" descr="Ein Bild, das Landfahrzeug, Fahrzeug, Transport, Rad enthält.&#10;&#10;KI-generierte Inhalte können fehlerhaft sein."/>
          <p:cNvPicPr preferRelativeResize="0"/>
          <p:nvPr/>
        </p:nvPicPr>
        <p:blipFill rotWithShape="1">
          <a:blip r:embed="rId3">
            <a:alphaModFix/>
          </a:blip>
          <a:srcRect/>
          <a:stretch/>
        </p:blipFill>
        <p:spPr>
          <a:xfrm>
            <a:off x="7474876" y="2088823"/>
            <a:ext cx="4451912" cy="2826611"/>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65"/>
          <p:cNvSpPr txBox="1">
            <a:spLocks noGrp="1"/>
          </p:cNvSpPr>
          <p:nvPr>
            <p:ph type="title"/>
          </p:nvPr>
        </p:nvSpPr>
        <p:spPr>
          <a:xfrm>
            <a:off x="594359" y="346626"/>
            <a:ext cx="7463791"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Risiko: Begrenzte Budgets der Gemeinde</a:t>
            </a:r>
            <a:endParaRPr dirty="0">
              <a:latin typeface="Aptos Serif" panose="02020604070405020304" pitchFamily="18" charset="0"/>
              <a:cs typeface="Aptos Serif" panose="02020604070405020304" pitchFamily="18" charset="0"/>
            </a:endParaRPr>
          </a:p>
        </p:txBody>
      </p:sp>
      <p:sp>
        <p:nvSpPr>
          <p:cNvPr id="474" name="Google Shape;474;p65"/>
          <p:cNvSpPr txBox="1">
            <a:spLocks noGrp="1"/>
          </p:cNvSpPr>
          <p:nvPr>
            <p:ph type="body" idx="1"/>
          </p:nvPr>
        </p:nvSpPr>
        <p:spPr>
          <a:xfrm>
            <a:off x="594359" y="2281918"/>
            <a:ext cx="9783018" cy="3708517"/>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b="0" dirty="0">
                <a:solidFill>
                  <a:srgbClr val="3F3F3F"/>
                </a:solidFill>
                <a:latin typeface="Aptos" panose="020B0004020202020204" pitchFamily="34" charset="0"/>
              </a:rPr>
              <a:t>Mögliche Lösungen sind:</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Transparenz </a:t>
            </a:r>
            <a:r>
              <a:rPr lang="de-DE" b="0" dirty="0">
                <a:solidFill>
                  <a:srgbClr val="3F3F3F"/>
                </a:solidFill>
                <a:latin typeface="Aptos" panose="020B0004020202020204" pitchFamily="34" charset="0"/>
              </a:rPr>
              <a:t>der Lebenszykluskosten</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rPr>
              <a:t>Beschaffungsbedarf reduzieren</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rPr>
              <a:t>Bessere Preise durch die Nutzung zentraler Beschaffungsstellen</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rPr>
              <a:t>Bessere Preise durch gemeinsame Beschaffung</a:t>
            </a:r>
            <a:endParaRPr dirty="0">
              <a:latin typeface="Aptos" panose="020B0004020202020204" pitchFamily="34" charset="0"/>
            </a:endParaRPr>
          </a:p>
          <a:p>
            <a:pPr marL="571500" lvl="0" indent="-190500" algn="l" rtl="0">
              <a:lnSpc>
                <a:spcPct val="80000"/>
              </a:lnSpc>
              <a:spcBef>
                <a:spcPts val="2200"/>
              </a:spcBef>
              <a:spcAft>
                <a:spcPts val="0"/>
              </a:spcAft>
              <a:buSzPts val="2400"/>
              <a:buFont typeface="Arial"/>
              <a:buNone/>
            </a:pPr>
            <a:endParaRPr dirty="0">
              <a:latin typeface="Aptos" panose="020B0004020202020204" pitchFamily="34" charset="0"/>
            </a:endParaRPr>
          </a:p>
        </p:txBody>
      </p:sp>
      <p:sp>
        <p:nvSpPr>
          <p:cNvPr id="475" name="Google Shape;475;p6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39</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30"/>
          <p:cNvSpPr txBox="1">
            <a:spLocks noGrp="1"/>
          </p:cNvSpPr>
          <p:nvPr>
            <p:ph type="title"/>
          </p:nvPr>
        </p:nvSpPr>
        <p:spPr>
          <a:xfrm>
            <a:off x="594360" y="383882"/>
            <a:ext cx="8624068"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Die nachhaltige Beschaffung umsetzen: Wichtige Schritte</a:t>
            </a:r>
            <a:endParaRPr dirty="0">
              <a:latin typeface="Aptos Serif" panose="02020604070405020304" pitchFamily="18" charset="0"/>
              <a:cs typeface="Aptos Serif" panose="02020604070405020304" pitchFamily="18" charset="0"/>
            </a:endParaRPr>
          </a:p>
        </p:txBody>
      </p:sp>
      <p:sp>
        <p:nvSpPr>
          <p:cNvPr id="135" name="Google Shape;135;p30"/>
          <p:cNvSpPr txBox="1">
            <a:spLocks noGrp="1"/>
          </p:cNvSpPr>
          <p:nvPr>
            <p:ph type="body" idx="1"/>
          </p:nvPr>
        </p:nvSpPr>
        <p:spPr>
          <a:xfrm>
            <a:off x="625016" y="2180773"/>
            <a:ext cx="10941900" cy="4050300"/>
          </a:xfrm>
          <a:prstGeom prst="rect">
            <a:avLst/>
          </a:prstGeom>
          <a:noFill/>
          <a:ln>
            <a:noFill/>
          </a:ln>
        </p:spPr>
        <p:txBody>
          <a:bodyPr spcFirstLastPara="1" wrap="square" lIns="0" tIns="228600" rIns="0" bIns="0" anchor="t" anchorCtr="0">
            <a:normAutofit/>
          </a:bodyPr>
          <a:lstStyle/>
          <a:p>
            <a:pPr marL="228600" lvl="0" indent="0" algn="l" rtl="0">
              <a:lnSpc>
                <a:spcPct val="80000"/>
              </a:lnSpc>
              <a:spcBef>
                <a:spcPts val="2200"/>
              </a:spcBef>
              <a:spcAft>
                <a:spcPts val="0"/>
              </a:spcAft>
              <a:buSzPts val="2400"/>
              <a:buNone/>
            </a:pPr>
            <a:r>
              <a:rPr lang="de-DE" dirty="0">
                <a:solidFill>
                  <a:schemeClr val="accent6"/>
                </a:solidFill>
                <a:latin typeface="Aptos" panose="020B0004020202020204" pitchFamily="34" charset="0"/>
              </a:rPr>
              <a:t>1.1 Vorbereitende Schritte </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1.2 Vier Möglichkeiten zur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1.3 Gütezeichen als wichtige Hilfsmittel</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1.4 Erstellung eines Beschaffungskatalogs</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1.5 Lokale und regionale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1.6 Kommunikation</a:t>
            </a:r>
            <a:endParaRPr dirty="0">
              <a:latin typeface="Aptos" panose="020B0004020202020204" pitchFamily="34" charset="0"/>
            </a:endParaRPr>
          </a:p>
        </p:txBody>
      </p:sp>
      <p:sp>
        <p:nvSpPr>
          <p:cNvPr id="136" name="Google Shape;136;p3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4</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66"/>
          <p:cNvSpPr txBox="1">
            <a:spLocks noGrp="1"/>
          </p:cNvSpPr>
          <p:nvPr>
            <p:ph type="title"/>
          </p:nvPr>
        </p:nvSpPr>
        <p:spPr>
          <a:xfrm>
            <a:off x="594359" y="437508"/>
            <a:ext cx="8411418"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sz="4000" dirty="0">
                <a:latin typeface="Aptos Serif" panose="02020604070405020304" pitchFamily="18" charset="0"/>
                <a:cs typeface="Aptos Serif" panose="02020604070405020304" pitchFamily="18" charset="0"/>
              </a:rPr>
              <a:t>Risiko: Begrenzte Verfügbarkeit nachhaltiger Produkte,  Dienst- und Bauleistungen</a:t>
            </a:r>
            <a:endParaRPr dirty="0">
              <a:latin typeface="Aptos Serif" panose="02020604070405020304" pitchFamily="18" charset="0"/>
              <a:cs typeface="Aptos Serif" panose="02020604070405020304" pitchFamily="18" charset="0"/>
            </a:endParaRPr>
          </a:p>
        </p:txBody>
      </p:sp>
      <p:sp>
        <p:nvSpPr>
          <p:cNvPr id="481" name="Google Shape;481;p66"/>
          <p:cNvSpPr txBox="1">
            <a:spLocks noGrp="1"/>
          </p:cNvSpPr>
          <p:nvPr>
            <p:ph type="body" idx="1"/>
          </p:nvPr>
        </p:nvSpPr>
        <p:spPr>
          <a:xfrm>
            <a:off x="594359" y="2281918"/>
            <a:ext cx="9783018" cy="3708517"/>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b="0" dirty="0">
                <a:solidFill>
                  <a:srgbClr val="3F3F3F"/>
                </a:solidFill>
                <a:latin typeface="Aptos" panose="020B0004020202020204" pitchFamily="34" charset="0"/>
              </a:rPr>
              <a:t>Mögliche Lösungen sind:</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Zusammenarbeit mit anderen Gemeinden (größere Marktmacht)</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rPr>
              <a:t>Zusammenarbeit mit Lieferanten</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rPr>
              <a:t>Schrittweiser Übergang und schrittweise Umsetzung</a:t>
            </a:r>
            <a:endParaRPr b="0" dirty="0">
              <a:solidFill>
                <a:srgbClr val="3F3F3F"/>
              </a:solidFill>
              <a:latin typeface="Aptos" panose="020B0004020202020204" pitchFamily="34" charset="0"/>
            </a:endParaRPr>
          </a:p>
          <a:p>
            <a:pPr marL="571500" lvl="0" indent="-342900" algn="l" rtl="0">
              <a:lnSpc>
                <a:spcPct val="80000"/>
              </a:lnSpc>
              <a:spcBef>
                <a:spcPts val="2200"/>
              </a:spcBef>
              <a:spcAft>
                <a:spcPts val="0"/>
              </a:spcAft>
              <a:buClr>
                <a:srgbClr val="3F3F3F"/>
              </a:buClr>
              <a:buSzPts val="2400"/>
              <a:buChar char="•"/>
            </a:pPr>
            <a:r>
              <a:rPr lang="de-DE" b="0" dirty="0">
                <a:solidFill>
                  <a:srgbClr val="3F3F3F"/>
                </a:solidFill>
                <a:latin typeface="Aptos" panose="020B0004020202020204" pitchFamily="34" charset="0"/>
              </a:rPr>
              <a:t>Wahl entsprechender Vergabeverfahren</a:t>
            </a:r>
            <a:endParaRPr b="0" dirty="0">
              <a:solidFill>
                <a:srgbClr val="3F3F3F"/>
              </a:solidFill>
              <a:latin typeface="Aptos" panose="020B0004020202020204" pitchFamily="34" charset="0"/>
            </a:endParaRPr>
          </a:p>
        </p:txBody>
      </p:sp>
      <p:sp>
        <p:nvSpPr>
          <p:cNvPr id="482" name="Google Shape;482;p6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40</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67"/>
          <p:cNvSpPr txBox="1">
            <a:spLocks noGrp="1"/>
          </p:cNvSpPr>
          <p:nvPr>
            <p:ph type="ctrTitle"/>
          </p:nvPr>
        </p:nvSpPr>
        <p:spPr>
          <a:xfrm>
            <a:off x="6309904" y="445769"/>
            <a:ext cx="548640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dirty="0">
                <a:latin typeface="Aptos Serif" panose="02020604070405020304" pitchFamily="18" charset="0"/>
                <a:cs typeface="Aptos Serif" panose="02020604070405020304" pitchFamily="18" charset="0"/>
              </a:rPr>
              <a:t>4. Monitoring</a:t>
            </a:r>
            <a:endParaRPr dirty="0">
              <a:latin typeface="Aptos Serif" panose="02020604070405020304" pitchFamily="18" charset="0"/>
              <a:cs typeface="Aptos Serif" panose="0202060407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p68"/>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4. Monitoring</a:t>
            </a:r>
            <a:endParaRPr dirty="0">
              <a:latin typeface="Aptos Serif" panose="02020604070405020304" pitchFamily="18" charset="0"/>
              <a:cs typeface="Aptos Serif" panose="02020604070405020304" pitchFamily="18" charset="0"/>
            </a:endParaRPr>
          </a:p>
        </p:txBody>
      </p:sp>
      <p:sp>
        <p:nvSpPr>
          <p:cNvPr id="493" name="Google Shape;493;p68"/>
          <p:cNvSpPr txBox="1">
            <a:spLocks noGrp="1"/>
          </p:cNvSpPr>
          <p:nvPr>
            <p:ph type="body" idx="1"/>
          </p:nvPr>
        </p:nvSpPr>
        <p:spPr>
          <a:xfrm>
            <a:off x="594360" y="3279579"/>
            <a:ext cx="6614514" cy="2994415"/>
          </a:xfrm>
          <a:prstGeom prst="rect">
            <a:avLst/>
          </a:prstGeom>
          <a:noFill/>
          <a:ln>
            <a:noFill/>
          </a:ln>
        </p:spPr>
        <p:txBody>
          <a:bodyPr spcFirstLastPara="1" wrap="square" lIns="0" tIns="228600" rIns="0" bIns="0" anchor="t" anchorCtr="0">
            <a:normAutofit/>
          </a:bodyPr>
          <a:lstStyle/>
          <a:p>
            <a:pPr marL="457200" lvl="0" indent="0" algn="l" rtl="0">
              <a:lnSpc>
                <a:spcPct val="100000"/>
              </a:lnSpc>
              <a:spcBef>
                <a:spcPts val="1800"/>
              </a:spcBef>
              <a:spcAft>
                <a:spcPts val="0"/>
              </a:spcAft>
              <a:buSzPts val="2000"/>
              <a:buNone/>
            </a:pPr>
            <a:r>
              <a:rPr lang="de-DE" sz="2200" b="1" dirty="0">
                <a:solidFill>
                  <a:schemeClr val="accent4"/>
                </a:solidFill>
                <a:latin typeface="Aptos" panose="020B0004020202020204" pitchFamily="34" charset="0"/>
              </a:rPr>
              <a:t>Monitoring ist das Überwachen der Fortschritte, indem regelmäßig Daten erhoben und analysiert werden.</a:t>
            </a:r>
            <a:endParaRPr dirty="0">
              <a:latin typeface="Aptos" panose="020B0004020202020204" pitchFamily="34" charset="0"/>
            </a:endParaRPr>
          </a:p>
        </p:txBody>
      </p:sp>
      <p:pic>
        <p:nvPicPr>
          <p:cNvPr id="494" name="Google Shape;494;p68" descr="Ein Bild, das Screenshot enthält.&#10;&#10;KI-generierte Inhalte können fehlerhaft sein."/>
          <p:cNvPicPr preferRelativeResize="0"/>
          <p:nvPr/>
        </p:nvPicPr>
        <p:blipFill rotWithShape="1">
          <a:blip r:embed="rId3">
            <a:alphaModFix/>
          </a:blip>
          <a:srcRect l="9218" r="11188" b="-2"/>
          <a:stretch/>
        </p:blipFill>
        <p:spPr>
          <a:xfrm>
            <a:off x="6733505" y="10"/>
            <a:ext cx="5458495" cy="6857990"/>
          </a:xfrm>
          <a:prstGeom prst="flowChartDelay">
            <a:avLst/>
          </a:prstGeom>
          <a:noFill/>
          <a:ln>
            <a:noFill/>
          </a:ln>
        </p:spPr>
      </p:pic>
      <p:sp>
        <p:nvSpPr>
          <p:cNvPr id="495" name="Google Shape;495;p6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42</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69"/>
          <p:cNvSpPr txBox="1">
            <a:spLocks noGrp="1"/>
          </p:cNvSpPr>
          <p:nvPr>
            <p:ph type="title"/>
          </p:nvPr>
        </p:nvSpPr>
        <p:spPr>
          <a:xfrm>
            <a:off x="594350" y="3310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Aufbau eines Monitoringsystems</a:t>
            </a:r>
            <a:endParaRPr dirty="0">
              <a:latin typeface="Aptos Serif" panose="02020604070405020304" pitchFamily="18" charset="0"/>
              <a:cs typeface="Aptos Serif" panose="02020604070405020304" pitchFamily="18" charset="0"/>
            </a:endParaRPr>
          </a:p>
        </p:txBody>
      </p:sp>
      <p:sp>
        <p:nvSpPr>
          <p:cNvPr id="501" name="Google Shape;501;p69"/>
          <p:cNvSpPr txBox="1">
            <a:spLocks noGrp="1"/>
          </p:cNvSpPr>
          <p:nvPr>
            <p:ph type="body" idx="1"/>
          </p:nvPr>
        </p:nvSpPr>
        <p:spPr>
          <a:xfrm>
            <a:off x="594350" y="2167375"/>
            <a:ext cx="11011200" cy="4169700"/>
          </a:xfrm>
          <a:prstGeom prst="rect">
            <a:avLst/>
          </a:prstGeom>
          <a:noFill/>
          <a:ln>
            <a:noFill/>
          </a:ln>
        </p:spPr>
        <p:txBody>
          <a:bodyPr spcFirstLastPara="1" wrap="square" lIns="0" tIns="228600" rIns="0" bIns="0" anchor="t" anchorCtr="0">
            <a:normAutofit fontScale="92500" lnSpcReduction="20000"/>
          </a:bodyPr>
          <a:lstStyle/>
          <a:p>
            <a:pPr marL="457200" lvl="0" indent="0" algn="l" rtl="0">
              <a:lnSpc>
                <a:spcPct val="100000"/>
              </a:lnSpc>
              <a:spcBef>
                <a:spcPts val="2200"/>
              </a:spcBef>
              <a:spcAft>
                <a:spcPts val="0"/>
              </a:spcAft>
              <a:buSzPct val="108125"/>
              <a:buNone/>
            </a:pPr>
            <a:r>
              <a:rPr lang="de-DE" dirty="0">
                <a:latin typeface="Aptos" panose="020B0004020202020204" pitchFamily="34" charset="0"/>
              </a:rPr>
              <a:t>Schritt 1: Sichtung der Daten, die von der Gemeinde ohnehin erhoben werden</a:t>
            </a:r>
            <a:endParaRPr dirty="0">
              <a:latin typeface="Aptos" panose="020B0004020202020204" pitchFamily="34" charset="0"/>
            </a:endParaRPr>
          </a:p>
          <a:p>
            <a:pPr marL="457200" lvl="0" indent="0" algn="l" rtl="0">
              <a:lnSpc>
                <a:spcPct val="100000"/>
              </a:lnSpc>
              <a:spcBef>
                <a:spcPts val="2200"/>
              </a:spcBef>
              <a:spcAft>
                <a:spcPts val="0"/>
              </a:spcAft>
              <a:buSzPct val="108125"/>
              <a:buNone/>
            </a:pPr>
            <a:r>
              <a:rPr lang="de-DE" dirty="0">
                <a:latin typeface="Aptos" panose="020B0004020202020204" pitchFamily="34" charset="0"/>
              </a:rPr>
              <a:t>Schritt 2: Entwicklung von Schlüsselindikatoren auf Grundlage 				vorhandener Daten</a:t>
            </a:r>
            <a:endParaRPr dirty="0">
              <a:latin typeface="Aptos" panose="020B0004020202020204" pitchFamily="34" charset="0"/>
            </a:endParaRPr>
          </a:p>
          <a:p>
            <a:pPr marL="457200" lvl="0" indent="0" algn="l" rtl="0">
              <a:lnSpc>
                <a:spcPct val="100000"/>
              </a:lnSpc>
              <a:spcBef>
                <a:spcPts val="2200"/>
              </a:spcBef>
              <a:spcAft>
                <a:spcPts val="0"/>
              </a:spcAft>
              <a:buSzPct val="108125"/>
              <a:buNone/>
            </a:pPr>
            <a:r>
              <a:rPr lang="de-DE" dirty="0">
                <a:latin typeface="Aptos" panose="020B0004020202020204" pitchFamily="34" charset="0"/>
              </a:rPr>
              <a:t>Schritt 3: Entwicklung von zusätzlichen Schlüsselindikatoren</a:t>
            </a:r>
            <a:endParaRPr dirty="0">
              <a:latin typeface="Aptos" panose="020B0004020202020204" pitchFamily="34" charset="0"/>
            </a:endParaRPr>
          </a:p>
          <a:p>
            <a:pPr marL="457200" lvl="0" indent="0" algn="l" rtl="0">
              <a:lnSpc>
                <a:spcPct val="100000"/>
              </a:lnSpc>
              <a:spcBef>
                <a:spcPts val="2200"/>
              </a:spcBef>
              <a:spcAft>
                <a:spcPts val="0"/>
              </a:spcAft>
              <a:buSzPct val="108125"/>
              <a:buNone/>
            </a:pPr>
            <a:r>
              <a:rPr lang="de-DE" dirty="0">
                <a:latin typeface="Aptos" panose="020B0004020202020204" pitchFamily="34" charset="0"/>
              </a:rPr>
              <a:t>Schritt 4: Entwicklung eines Systems zur Gewährleistung einer 				regelmäßigen Datenlieferung</a:t>
            </a:r>
            <a:endParaRPr dirty="0">
              <a:latin typeface="Aptos" panose="020B0004020202020204" pitchFamily="34" charset="0"/>
            </a:endParaRPr>
          </a:p>
          <a:p>
            <a:pPr marL="457200" lvl="0" indent="0" algn="l" rtl="0">
              <a:lnSpc>
                <a:spcPct val="100000"/>
              </a:lnSpc>
              <a:spcBef>
                <a:spcPts val="2200"/>
              </a:spcBef>
              <a:spcAft>
                <a:spcPts val="0"/>
              </a:spcAft>
              <a:buSzPct val="108125"/>
              <a:buNone/>
            </a:pPr>
            <a:r>
              <a:rPr lang="de-DE" dirty="0">
                <a:latin typeface="Aptos" panose="020B0004020202020204" pitchFamily="34" charset="0"/>
              </a:rPr>
              <a:t>Schritt 5: Regelmäßige Analyse der Daten</a:t>
            </a:r>
            <a:endParaRPr dirty="0">
              <a:latin typeface="Aptos" panose="020B0004020202020204" pitchFamily="34" charset="0"/>
            </a:endParaRPr>
          </a:p>
          <a:p>
            <a:pPr marL="457200" lvl="0" indent="0" algn="l" rtl="0">
              <a:lnSpc>
                <a:spcPct val="100000"/>
              </a:lnSpc>
              <a:spcBef>
                <a:spcPts val="2200"/>
              </a:spcBef>
              <a:spcAft>
                <a:spcPts val="0"/>
              </a:spcAft>
              <a:buSzPct val="108125"/>
              <a:buNone/>
            </a:pPr>
            <a:r>
              <a:rPr lang="de-DE" dirty="0">
                <a:latin typeface="Aptos" panose="020B0004020202020204" pitchFamily="34" charset="0"/>
              </a:rPr>
              <a:t>Schritt 6: Diskussion und Berichterstattung</a:t>
            </a:r>
            <a:endParaRPr dirty="0">
              <a:latin typeface="Aptos" panose="020B0004020202020204" pitchFamily="34" charset="0"/>
            </a:endParaRPr>
          </a:p>
        </p:txBody>
      </p:sp>
      <p:sp>
        <p:nvSpPr>
          <p:cNvPr id="502" name="Google Shape;502;p69"/>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43</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70"/>
          <p:cNvSpPr txBox="1">
            <a:spLocks noGrp="1"/>
          </p:cNvSpPr>
          <p:nvPr>
            <p:ph type="title"/>
          </p:nvPr>
        </p:nvSpPr>
        <p:spPr>
          <a:xfrm>
            <a:off x="594360" y="356719"/>
            <a:ext cx="7145383"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Rückblick auf das Modul 5</a:t>
            </a:r>
            <a:endParaRPr dirty="0">
              <a:latin typeface="Aptos Serif" panose="02020604070405020304" pitchFamily="18" charset="0"/>
              <a:cs typeface="Aptos Serif" panose="02020604070405020304" pitchFamily="18" charset="0"/>
            </a:endParaRPr>
          </a:p>
        </p:txBody>
      </p:sp>
      <p:sp>
        <p:nvSpPr>
          <p:cNvPr id="508" name="Google Shape;508;p7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44</a:t>
            </a:fld>
            <a:endParaRPr/>
          </a:p>
        </p:txBody>
      </p:sp>
      <p:grpSp>
        <p:nvGrpSpPr>
          <p:cNvPr id="509" name="Google Shape;509;p70"/>
          <p:cNvGrpSpPr/>
          <p:nvPr/>
        </p:nvGrpSpPr>
        <p:grpSpPr>
          <a:xfrm>
            <a:off x="594360" y="2307266"/>
            <a:ext cx="10793110" cy="3623577"/>
            <a:chOff x="0" y="0"/>
            <a:chExt cx="10793110" cy="3623577"/>
          </a:xfrm>
        </p:grpSpPr>
        <p:sp>
          <p:nvSpPr>
            <p:cNvPr id="510" name="Google Shape;510;p70"/>
            <p:cNvSpPr/>
            <p:nvPr/>
          </p:nvSpPr>
          <p:spPr>
            <a:xfrm>
              <a:off x="0" y="0"/>
              <a:ext cx="10793110" cy="842692"/>
            </a:xfrm>
            <a:prstGeom prst="roundRect">
              <a:avLst>
                <a:gd name="adj" fmla="val 10000"/>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511" name="Google Shape;511;p70"/>
            <p:cNvSpPr txBox="1"/>
            <p:nvPr/>
          </p:nvSpPr>
          <p:spPr>
            <a:xfrm>
              <a:off x="2242891" y="0"/>
              <a:ext cx="8550218" cy="842692"/>
            </a:xfrm>
            <a:prstGeom prst="rect">
              <a:avLst/>
            </a:prstGeom>
            <a:noFill/>
            <a:ln>
              <a:noFill/>
            </a:ln>
          </p:spPr>
          <p:txBody>
            <a:bodyPr spcFirstLastPara="1" wrap="square" lIns="140950" tIns="140950" rIns="140950" bIns="140950" anchor="ctr" anchorCtr="0">
              <a:noAutofit/>
            </a:bodyPr>
            <a:lstStyle/>
            <a:p>
              <a:pPr marL="0" marR="0" lvl="0" indent="0" algn="l" rtl="0">
                <a:lnSpc>
                  <a:spcPct val="90000"/>
                </a:lnSpc>
                <a:spcBef>
                  <a:spcPts val="0"/>
                </a:spcBef>
                <a:spcAft>
                  <a:spcPts val="0"/>
                </a:spcAft>
                <a:buClr>
                  <a:srgbClr val="000000"/>
                </a:buClr>
                <a:buSzPts val="3700"/>
                <a:buFont typeface="Arial"/>
                <a:buNone/>
              </a:pPr>
              <a:r>
                <a:rPr lang="de-DE" sz="3700" b="0" i="0" u="none" strike="noStrike" cap="none">
                  <a:solidFill>
                    <a:schemeClr val="lt1"/>
                  </a:solidFill>
                  <a:latin typeface="Aptos" panose="020B0004020202020204" pitchFamily="34" charset="0"/>
                  <a:sym typeface="Arial"/>
                </a:rPr>
                <a:t>Die nachhaltige Beschaffung umsetzen</a:t>
              </a:r>
              <a:endParaRPr sz="1400" b="0" i="0" u="none" strike="noStrike" cap="none">
                <a:solidFill>
                  <a:srgbClr val="000000"/>
                </a:solidFill>
                <a:latin typeface="Aptos" panose="020B0004020202020204" pitchFamily="34" charset="0"/>
                <a:sym typeface="Arial"/>
              </a:endParaRPr>
            </a:p>
          </p:txBody>
        </p:sp>
        <p:sp>
          <p:nvSpPr>
            <p:cNvPr id="512" name="Google Shape;512;p70"/>
            <p:cNvSpPr/>
            <p:nvPr/>
          </p:nvSpPr>
          <p:spPr>
            <a:xfrm>
              <a:off x="84269" y="84269"/>
              <a:ext cx="2158622" cy="674153"/>
            </a:xfrm>
            <a:prstGeom prst="roundRect">
              <a:avLst>
                <a:gd name="adj" fmla="val 10000"/>
              </a:avLst>
            </a:prstGeom>
            <a:solidFill>
              <a:srgbClr val="D7EBE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513" name="Google Shape;513;p70"/>
            <p:cNvSpPr/>
            <p:nvPr/>
          </p:nvSpPr>
          <p:spPr>
            <a:xfrm>
              <a:off x="0" y="926961"/>
              <a:ext cx="10793110" cy="842692"/>
            </a:xfrm>
            <a:prstGeom prst="roundRect">
              <a:avLst>
                <a:gd name="adj" fmla="val 10000"/>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514" name="Google Shape;514;p70"/>
            <p:cNvSpPr txBox="1"/>
            <p:nvPr/>
          </p:nvSpPr>
          <p:spPr>
            <a:xfrm>
              <a:off x="2242891" y="926961"/>
              <a:ext cx="8550218" cy="842692"/>
            </a:xfrm>
            <a:prstGeom prst="rect">
              <a:avLst/>
            </a:prstGeom>
            <a:noFill/>
            <a:ln>
              <a:noFill/>
            </a:ln>
          </p:spPr>
          <p:txBody>
            <a:bodyPr spcFirstLastPara="1" wrap="square" lIns="140950" tIns="140950" rIns="140950" bIns="140950" anchor="ctr" anchorCtr="0">
              <a:noAutofit/>
            </a:bodyPr>
            <a:lstStyle/>
            <a:p>
              <a:pPr marL="0" marR="0" lvl="0" indent="0" algn="l" rtl="0">
                <a:lnSpc>
                  <a:spcPct val="90000"/>
                </a:lnSpc>
                <a:spcBef>
                  <a:spcPts val="0"/>
                </a:spcBef>
                <a:spcAft>
                  <a:spcPts val="0"/>
                </a:spcAft>
                <a:buClr>
                  <a:srgbClr val="000000"/>
                </a:buClr>
                <a:buSzPts val="3700"/>
                <a:buFont typeface="Arial"/>
                <a:buNone/>
              </a:pPr>
              <a:r>
                <a:rPr lang="de-DE" sz="3700" b="0" i="0" u="none" strike="noStrike" cap="none">
                  <a:solidFill>
                    <a:schemeClr val="lt1"/>
                  </a:solidFill>
                  <a:latin typeface="Aptos" panose="020B0004020202020204" pitchFamily="34" charset="0"/>
                  <a:sym typeface="Arial"/>
                </a:rPr>
                <a:t>Gruppenarbeit</a:t>
              </a:r>
              <a:endParaRPr sz="1400" b="0" i="0" u="none" strike="noStrike" cap="none">
                <a:solidFill>
                  <a:srgbClr val="000000"/>
                </a:solidFill>
                <a:latin typeface="Aptos" panose="020B0004020202020204" pitchFamily="34" charset="0"/>
                <a:sym typeface="Arial"/>
              </a:endParaRPr>
            </a:p>
          </p:txBody>
        </p:sp>
        <p:sp>
          <p:nvSpPr>
            <p:cNvPr id="515" name="Google Shape;515;p70"/>
            <p:cNvSpPr/>
            <p:nvPr/>
          </p:nvSpPr>
          <p:spPr>
            <a:xfrm>
              <a:off x="84269" y="1011230"/>
              <a:ext cx="2158622" cy="674153"/>
            </a:xfrm>
            <a:prstGeom prst="roundRect">
              <a:avLst>
                <a:gd name="adj" fmla="val 10000"/>
              </a:avLst>
            </a:prstGeom>
            <a:solidFill>
              <a:srgbClr val="D7EBE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516" name="Google Shape;516;p70"/>
            <p:cNvSpPr/>
            <p:nvPr/>
          </p:nvSpPr>
          <p:spPr>
            <a:xfrm>
              <a:off x="0" y="1853923"/>
              <a:ext cx="10793110" cy="842692"/>
            </a:xfrm>
            <a:prstGeom prst="roundRect">
              <a:avLst>
                <a:gd name="adj" fmla="val 10000"/>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517" name="Google Shape;517;p70"/>
            <p:cNvSpPr txBox="1"/>
            <p:nvPr/>
          </p:nvSpPr>
          <p:spPr>
            <a:xfrm>
              <a:off x="2242891" y="1853923"/>
              <a:ext cx="8550218" cy="842692"/>
            </a:xfrm>
            <a:prstGeom prst="rect">
              <a:avLst/>
            </a:prstGeom>
            <a:noFill/>
            <a:ln>
              <a:noFill/>
            </a:ln>
          </p:spPr>
          <p:txBody>
            <a:bodyPr spcFirstLastPara="1" wrap="square" lIns="140950" tIns="140950" rIns="140950" bIns="140950" anchor="ctr" anchorCtr="0">
              <a:noAutofit/>
            </a:bodyPr>
            <a:lstStyle/>
            <a:p>
              <a:pPr marL="0" marR="0" lvl="0" indent="0" algn="l" rtl="0">
                <a:lnSpc>
                  <a:spcPct val="90000"/>
                </a:lnSpc>
                <a:spcBef>
                  <a:spcPts val="0"/>
                </a:spcBef>
                <a:spcAft>
                  <a:spcPts val="0"/>
                </a:spcAft>
                <a:buClr>
                  <a:srgbClr val="000000"/>
                </a:buClr>
                <a:buSzPts val="3700"/>
                <a:buFont typeface="Arial"/>
                <a:buNone/>
              </a:pPr>
              <a:r>
                <a:rPr lang="de-DE" sz="3700" b="0" i="0" u="none" strike="noStrike" cap="none">
                  <a:solidFill>
                    <a:schemeClr val="lt1"/>
                  </a:solidFill>
                  <a:latin typeface="Aptos" panose="020B0004020202020204" pitchFamily="34" charset="0"/>
                  <a:sym typeface="Arial"/>
                </a:rPr>
                <a:t>Risikomanagement</a:t>
              </a:r>
              <a:endParaRPr sz="1400" b="0" i="0" u="none" strike="noStrike" cap="none">
                <a:solidFill>
                  <a:srgbClr val="000000"/>
                </a:solidFill>
                <a:latin typeface="Aptos" panose="020B0004020202020204" pitchFamily="34" charset="0"/>
                <a:sym typeface="Arial"/>
              </a:endParaRPr>
            </a:p>
          </p:txBody>
        </p:sp>
        <p:sp>
          <p:nvSpPr>
            <p:cNvPr id="518" name="Google Shape;518;p70"/>
            <p:cNvSpPr/>
            <p:nvPr/>
          </p:nvSpPr>
          <p:spPr>
            <a:xfrm>
              <a:off x="84269" y="1938192"/>
              <a:ext cx="2158622" cy="674153"/>
            </a:xfrm>
            <a:prstGeom prst="roundRect">
              <a:avLst>
                <a:gd name="adj" fmla="val 10000"/>
              </a:avLst>
            </a:prstGeom>
            <a:solidFill>
              <a:srgbClr val="D7EBE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519" name="Google Shape;519;p70"/>
            <p:cNvSpPr/>
            <p:nvPr/>
          </p:nvSpPr>
          <p:spPr>
            <a:xfrm>
              <a:off x="0" y="2780885"/>
              <a:ext cx="10793110" cy="842692"/>
            </a:xfrm>
            <a:prstGeom prst="roundRect">
              <a:avLst>
                <a:gd name="adj" fmla="val 10000"/>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520" name="Google Shape;520;p70"/>
            <p:cNvSpPr txBox="1"/>
            <p:nvPr/>
          </p:nvSpPr>
          <p:spPr>
            <a:xfrm>
              <a:off x="2242891" y="2780885"/>
              <a:ext cx="8550218" cy="842692"/>
            </a:xfrm>
            <a:prstGeom prst="rect">
              <a:avLst/>
            </a:prstGeom>
            <a:noFill/>
            <a:ln>
              <a:noFill/>
            </a:ln>
          </p:spPr>
          <p:txBody>
            <a:bodyPr spcFirstLastPara="1" wrap="square" lIns="140950" tIns="140950" rIns="140950" bIns="140950" anchor="ctr" anchorCtr="0">
              <a:noAutofit/>
            </a:bodyPr>
            <a:lstStyle/>
            <a:p>
              <a:pPr marL="0" marR="0" lvl="0" indent="0" algn="l" rtl="0">
                <a:lnSpc>
                  <a:spcPct val="90000"/>
                </a:lnSpc>
                <a:spcBef>
                  <a:spcPts val="0"/>
                </a:spcBef>
                <a:spcAft>
                  <a:spcPts val="0"/>
                </a:spcAft>
                <a:buClr>
                  <a:srgbClr val="000000"/>
                </a:buClr>
                <a:buSzPts val="3700"/>
                <a:buFont typeface="Arial"/>
                <a:buNone/>
              </a:pPr>
              <a:r>
                <a:rPr lang="de-DE" sz="3700" b="0" i="0" u="none" strike="noStrike" cap="none">
                  <a:solidFill>
                    <a:schemeClr val="lt1"/>
                  </a:solidFill>
                  <a:latin typeface="Aptos" panose="020B0004020202020204" pitchFamily="34" charset="0"/>
                  <a:sym typeface="Arial"/>
                </a:rPr>
                <a:t>Monitoring</a:t>
              </a:r>
              <a:endParaRPr sz="1400" b="0" i="0" u="none" strike="noStrike" cap="none">
                <a:solidFill>
                  <a:srgbClr val="000000"/>
                </a:solidFill>
                <a:latin typeface="Aptos" panose="020B0004020202020204" pitchFamily="34" charset="0"/>
                <a:sym typeface="Arial"/>
              </a:endParaRPr>
            </a:p>
          </p:txBody>
        </p:sp>
        <p:sp>
          <p:nvSpPr>
            <p:cNvPr id="521" name="Google Shape;521;p70"/>
            <p:cNvSpPr/>
            <p:nvPr/>
          </p:nvSpPr>
          <p:spPr>
            <a:xfrm>
              <a:off x="84269" y="2865154"/>
              <a:ext cx="2158622" cy="674153"/>
            </a:xfrm>
            <a:prstGeom prst="roundRect">
              <a:avLst>
                <a:gd name="adj" fmla="val 10000"/>
              </a:avLst>
            </a:prstGeom>
            <a:solidFill>
              <a:srgbClr val="D7EBE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grpSp>
      <p:pic>
        <p:nvPicPr>
          <p:cNvPr id="522" name="Google Shape;522;p70" descr="Ein Bild, das Zeichnung, Clipart, Grafiken, Grafikdesign enthält.&#10;&#10;KI-generierte Inhalte können fehlerhaft sein."/>
          <p:cNvPicPr preferRelativeResize="0"/>
          <p:nvPr/>
        </p:nvPicPr>
        <p:blipFill rotWithShape="1">
          <a:blip r:embed="rId3">
            <a:alphaModFix/>
          </a:blip>
          <a:srcRect/>
          <a:stretch/>
        </p:blipFill>
        <p:spPr>
          <a:xfrm>
            <a:off x="1117600" y="2103970"/>
            <a:ext cx="1285849" cy="1285849"/>
          </a:xfrm>
          <a:prstGeom prst="rect">
            <a:avLst/>
          </a:prstGeom>
          <a:noFill/>
          <a:ln>
            <a:noFill/>
          </a:ln>
        </p:spPr>
      </p:pic>
      <p:pic>
        <p:nvPicPr>
          <p:cNvPr id="523" name="Google Shape;523;p70" descr="Ein Bild, das Screenshot enthält.&#10;&#10;KI-generierte Inhalte können fehlerhaft sein."/>
          <p:cNvPicPr preferRelativeResize="0"/>
          <p:nvPr/>
        </p:nvPicPr>
        <p:blipFill rotWithShape="1">
          <a:blip r:embed="rId4">
            <a:alphaModFix/>
          </a:blip>
          <a:srcRect/>
          <a:stretch/>
        </p:blipFill>
        <p:spPr>
          <a:xfrm>
            <a:off x="1166585" y="4843061"/>
            <a:ext cx="1187877" cy="1187877"/>
          </a:xfrm>
          <a:prstGeom prst="rect">
            <a:avLst/>
          </a:prstGeom>
          <a:noFill/>
          <a:ln>
            <a:noFill/>
          </a:ln>
        </p:spPr>
      </p:pic>
      <p:pic>
        <p:nvPicPr>
          <p:cNvPr id="524" name="Google Shape;524;p70" descr="Ein Bild, das Kreis, Kinderkunst, Zeichnung, Cartoon enthält.&#10;&#10;KI-generierte Inhalte können fehlerhaft sein."/>
          <p:cNvPicPr preferRelativeResize="0"/>
          <p:nvPr/>
        </p:nvPicPr>
        <p:blipFill rotWithShape="1">
          <a:blip r:embed="rId5">
            <a:alphaModFix/>
          </a:blip>
          <a:srcRect/>
          <a:stretch/>
        </p:blipFill>
        <p:spPr>
          <a:xfrm>
            <a:off x="1068613" y="3017113"/>
            <a:ext cx="1285849" cy="1285849"/>
          </a:xfrm>
          <a:prstGeom prst="rect">
            <a:avLst/>
          </a:prstGeom>
          <a:noFill/>
          <a:ln>
            <a:noFill/>
          </a:ln>
        </p:spPr>
      </p:pic>
      <p:pic>
        <p:nvPicPr>
          <p:cNvPr id="525" name="Google Shape;525;p70" descr="Ein Bild, das Uhr, Kreis enthält.&#10;&#10;KI-generierte Inhalte können fehlerhaft sein."/>
          <p:cNvPicPr preferRelativeResize="0"/>
          <p:nvPr/>
        </p:nvPicPr>
        <p:blipFill rotWithShape="1">
          <a:blip r:embed="rId6">
            <a:alphaModFix/>
          </a:blip>
          <a:srcRect/>
          <a:stretch/>
        </p:blipFill>
        <p:spPr>
          <a:xfrm>
            <a:off x="1068613" y="3930087"/>
            <a:ext cx="1187877" cy="1187877"/>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Google Shape;531;p15"/>
          <p:cNvSpPr txBox="1">
            <a:spLocks noGrp="1"/>
          </p:cNvSpPr>
          <p:nvPr>
            <p:ph type="ctrTitle"/>
          </p:nvPr>
        </p:nvSpPr>
        <p:spPr>
          <a:xfrm>
            <a:off x="594360" y="411479"/>
            <a:ext cx="901954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5400"/>
              <a:buNone/>
            </a:pPr>
            <a:r>
              <a:rPr lang="de-DE" sz="5400" dirty="0">
                <a:latin typeface="Aptos Serif" panose="02020604070405020304" pitchFamily="18" charset="0"/>
                <a:cs typeface="Aptos Serif" panose="02020604070405020304" pitchFamily="18" charset="0"/>
              </a:rPr>
              <a:t>Vielen Dank für die Aufmerksamkeit!</a:t>
            </a:r>
            <a:endParaRPr dirty="0">
              <a:latin typeface="Aptos Serif" panose="02020604070405020304" pitchFamily="18" charset="0"/>
              <a:cs typeface="Aptos Serif" panose="02020604070405020304" pitchFamily="18" charset="0"/>
            </a:endParaRPr>
          </a:p>
        </p:txBody>
      </p:sp>
      <p:pic>
        <p:nvPicPr>
          <p:cNvPr id="532" name="Google Shape;532;p15" descr="Ein Bild, das Text, Schrift, Screenshot, Grafiken enthält.&#10;&#10;Automatisch generierte Beschreibung"/>
          <p:cNvPicPr preferRelativeResize="0"/>
          <p:nvPr/>
        </p:nvPicPr>
        <p:blipFill rotWithShape="1">
          <a:blip r:embed="rId3">
            <a:alphaModFix/>
          </a:blip>
          <a:srcRect/>
          <a:stretch/>
        </p:blipFill>
        <p:spPr>
          <a:xfrm>
            <a:off x="6741497" y="4953703"/>
            <a:ext cx="5273749" cy="1904297"/>
          </a:xfrm>
          <a:prstGeom prst="rect">
            <a:avLst/>
          </a:prstGeom>
          <a:noFill/>
          <a:ln>
            <a:noFill/>
          </a:ln>
        </p:spPr>
      </p:pic>
      <p:pic>
        <p:nvPicPr>
          <p:cNvPr id="2" name="Grafik 1">
            <a:extLst>
              <a:ext uri="{FF2B5EF4-FFF2-40B4-BE49-F238E27FC236}">
                <a16:creationId xmlns:a16="http://schemas.microsoft.com/office/drawing/2014/main" id="{1D82D9D8-B0FE-8306-9984-AE71C5B2110C}"/>
              </a:ext>
            </a:extLst>
          </p:cNvPr>
          <p:cNvPicPr>
            <a:picLocks noChangeAspect="1"/>
          </p:cNvPicPr>
          <p:nvPr/>
        </p:nvPicPr>
        <p:blipFill>
          <a:blip r:embed="rId4"/>
          <a:stretch>
            <a:fillRect/>
          </a:stretch>
        </p:blipFill>
        <p:spPr>
          <a:xfrm>
            <a:off x="133350" y="5111887"/>
            <a:ext cx="4072890" cy="1629156"/>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Google Shape;539;p71"/>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Quellen Texte</a:t>
            </a:r>
            <a:endParaRPr dirty="0">
              <a:latin typeface="Aptos Serif" panose="02020604070405020304" pitchFamily="18" charset="0"/>
              <a:cs typeface="Aptos Serif" panose="02020604070405020304" pitchFamily="18" charset="0"/>
            </a:endParaRPr>
          </a:p>
        </p:txBody>
      </p:sp>
      <p:sp>
        <p:nvSpPr>
          <p:cNvPr id="540" name="Google Shape;540;p71"/>
          <p:cNvSpPr txBox="1">
            <a:spLocks noGrp="1"/>
          </p:cNvSpPr>
          <p:nvPr>
            <p:ph type="body" idx="1"/>
          </p:nvPr>
        </p:nvSpPr>
        <p:spPr>
          <a:xfrm>
            <a:off x="603025" y="2086775"/>
            <a:ext cx="11303400" cy="4390500"/>
          </a:xfrm>
          <a:prstGeom prst="rect">
            <a:avLst/>
          </a:prstGeom>
          <a:noFill/>
          <a:ln>
            <a:noFill/>
          </a:ln>
        </p:spPr>
        <p:txBody>
          <a:bodyPr spcFirstLastPara="1" wrap="square" lIns="0" tIns="228600" rIns="0" bIns="0" anchor="t" anchorCtr="0">
            <a:noAutofit/>
          </a:bodyPr>
          <a:lstStyle/>
          <a:p>
            <a:pPr marL="571500" lvl="0" indent="-292100" algn="l" rtl="0">
              <a:lnSpc>
                <a:spcPct val="100000"/>
              </a:lnSpc>
              <a:spcBef>
                <a:spcPts val="600"/>
              </a:spcBef>
              <a:spcAft>
                <a:spcPts val="0"/>
              </a:spcAft>
              <a:buSzPts val="1600"/>
              <a:buFont typeface="Arial"/>
              <a:buChar char="•"/>
            </a:pPr>
            <a:r>
              <a:rPr lang="de-DE" sz="1600" dirty="0">
                <a:latin typeface="Aptos" panose="020B0004020202020204" pitchFamily="34" charset="0"/>
              </a:rPr>
              <a:t>Handbuch „Kleine Schritte, große Wirkung“ aus dem Projekt </a:t>
            </a:r>
            <a:r>
              <a:rPr lang="de-DE" sz="1600" dirty="0" err="1">
                <a:latin typeface="Aptos" panose="020B0004020202020204" pitchFamily="34" charset="0"/>
              </a:rPr>
              <a:t>proCURE</a:t>
            </a:r>
            <a:r>
              <a:rPr lang="de-DE" sz="1600" dirty="0">
                <a:latin typeface="Aptos" panose="020B0004020202020204" pitchFamily="34" charset="0"/>
              </a:rPr>
              <a:t>, Hrsg. Gemeindenetzwerk Allianz in den Alpen e.V. als Koordinator des Projekts </a:t>
            </a:r>
            <a:r>
              <a:rPr lang="de-DE" sz="1600" dirty="0" err="1">
                <a:latin typeface="Aptos" panose="020B0004020202020204" pitchFamily="34" charset="0"/>
              </a:rPr>
              <a:t>proCURE</a:t>
            </a:r>
            <a:endParaRPr sz="1600" dirty="0">
              <a:latin typeface="Aptos" panose="020B0004020202020204" pitchFamily="34" charset="0"/>
            </a:endParaRPr>
          </a:p>
          <a:p>
            <a:pPr marL="571500" lvl="0" indent="-292100" algn="l" rtl="0">
              <a:lnSpc>
                <a:spcPct val="100000"/>
              </a:lnSpc>
              <a:spcBef>
                <a:spcPts val="600"/>
              </a:spcBef>
              <a:spcAft>
                <a:spcPts val="0"/>
              </a:spcAft>
              <a:buSzPts val="1600"/>
              <a:buFont typeface="Arial"/>
              <a:buChar char="•"/>
            </a:pPr>
            <a:r>
              <a:rPr lang="de-DE" sz="1600" dirty="0">
                <a:latin typeface="Aptos" panose="020B0004020202020204" pitchFamily="34" charset="0"/>
              </a:rPr>
              <a:t>„Kommunen und Eine Welt – Handreichung für kommunale Eine Welt-Arbeit in Bayern“ Dr. Alexander Fonari, Vivien Führ und Norbert Stamm für Eine Welt Netzwerk Bayern e.V. 6. Auflage, Augsburg 2024. S. 36</a:t>
            </a:r>
            <a:endParaRPr sz="1600" dirty="0">
              <a:latin typeface="Aptos" panose="020B0004020202020204" pitchFamily="34" charset="0"/>
            </a:endParaRPr>
          </a:p>
          <a:p>
            <a:pPr marL="571500" lvl="0" indent="-292100" algn="l" rtl="0">
              <a:lnSpc>
                <a:spcPct val="100000"/>
              </a:lnSpc>
              <a:spcBef>
                <a:spcPts val="600"/>
              </a:spcBef>
              <a:spcAft>
                <a:spcPts val="0"/>
              </a:spcAft>
              <a:buSzPts val="1600"/>
              <a:buFont typeface="Arial"/>
              <a:buChar char="•"/>
            </a:pPr>
            <a:r>
              <a:rPr lang="de-DE" sz="1600" dirty="0">
                <a:latin typeface="Aptos" panose="020B0004020202020204" pitchFamily="34" charset="0"/>
              </a:rPr>
              <a:t>Kompass Nachhaltigkeit „Nürnberg - Elektronisches Einkaufssystem zur Steuerung nachhaltiger Beschaffung (2023)“. Online verfügbar: </a:t>
            </a:r>
            <a:r>
              <a:rPr lang="de-DE" sz="1600" u="sng" dirty="0">
                <a:solidFill>
                  <a:schemeClr val="hlink"/>
                </a:solidFill>
                <a:latin typeface="Aptos" panose="020B0004020202020204" pitchFamily="34" charset="0"/>
                <a:hlinkClick r:id="rId3"/>
              </a:rPr>
              <a:t>https://www.kompass-nachhaltigkeit.de/kommunaler-kompass/bayern/rahmenbedingungen-nutzen#c42191036</a:t>
            </a:r>
            <a:endParaRPr sz="1600" dirty="0">
              <a:latin typeface="Aptos" panose="020B0004020202020204" pitchFamily="34" charset="0"/>
            </a:endParaRPr>
          </a:p>
          <a:p>
            <a:pPr marL="571500" lvl="0" indent="-292100" algn="l" rtl="0">
              <a:lnSpc>
                <a:spcPct val="100000"/>
              </a:lnSpc>
              <a:spcBef>
                <a:spcPts val="600"/>
              </a:spcBef>
              <a:spcAft>
                <a:spcPts val="0"/>
              </a:spcAft>
              <a:buSzPts val="1600"/>
              <a:buFont typeface="Arial"/>
              <a:buChar char="•"/>
            </a:pPr>
            <a:r>
              <a:rPr lang="de-DE" sz="1600" dirty="0">
                <a:latin typeface="Aptos" panose="020B0004020202020204" pitchFamily="34" charset="0"/>
              </a:rPr>
              <a:t>Kompass Nachhaltigkeit, Film „Einblicke in die Beschaffungspraxis“. Online verfügbar: </a:t>
            </a:r>
            <a:r>
              <a:rPr lang="de-DE" sz="1600" u="sng" dirty="0">
                <a:solidFill>
                  <a:schemeClr val="hlink"/>
                </a:solidFill>
                <a:latin typeface="Aptos" panose="020B0004020202020204" pitchFamily="34" charset="0"/>
                <a:hlinkClick r:id="rId4"/>
              </a:rPr>
              <a:t>https://www.kompass-nachhaltigkeit.de/grundlagenwissen/einblick-in-die-beschaffungspraxis</a:t>
            </a:r>
            <a:r>
              <a:rPr lang="de-DE" sz="1600" dirty="0">
                <a:latin typeface="Aptos" panose="020B0004020202020204" pitchFamily="34" charset="0"/>
              </a:rPr>
              <a:t> </a:t>
            </a:r>
            <a:endParaRPr sz="1600" dirty="0">
              <a:latin typeface="Aptos" panose="020B0004020202020204" pitchFamily="34" charset="0"/>
            </a:endParaRPr>
          </a:p>
          <a:p>
            <a:pPr marL="571500" lvl="0" indent="-292100" algn="l" rtl="0">
              <a:lnSpc>
                <a:spcPct val="100000"/>
              </a:lnSpc>
              <a:spcBef>
                <a:spcPts val="600"/>
              </a:spcBef>
              <a:spcAft>
                <a:spcPts val="0"/>
              </a:spcAft>
              <a:buSzPts val="1600"/>
              <a:buFont typeface="Arial"/>
              <a:buChar char="•"/>
            </a:pPr>
            <a:r>
              <a:rPr lang="de-DE" sz="1600" dirty="0">
                <a:latin typeface="Aptos" panose="020B0004020202020204" pitchFamily="34" charset="0"/>
              </a:rPr>
              <a:t>Leitfaden „Klimaschutz in Gemeinden“, Kapitel „Nachhaltige Beschaffung für Gemeinden“, 2016. Herausgeber und Vertrieb: Klimabündnis Österreich GmbH</a:t>
            </a:r>
            <a:endParaRPr sz="1600" dirty="0">
              <a:latin typeface="Aptos" panose="020B0004020202020204" pitchFamily="34" charset="0"/>
            </a:endParaRPr>
          </a:p>
          <a:p>
            <a:pPr marL="571500" lvl="0" indent="-292100" algn="l" rtl="0">
              <a:lnSpc>
                <a:spcPct val="100000"/>
              </a:lnSpc>
              <a:spcBef>
                <a:spcPts val="600"/>
              </a:spcBef>
              <a:spcAft>
                <a:spcPts val="0"/>
              </a:spcAft>
              <a:buSzPts val="1600"/>
              <a:buFont typeface="Arial"/>
              <a:buChar char="•"/>
            </a:pPr>
            <a:r>
              <a:rPr lang="de-DE" sz="1600" dirty="0">
                <a:latin typeface="Aptos" panose="020B0004020202020204" pitchFamily="34" charset="0"/>
              </a:rPr>
              <a:t>Maßnahmenkatalog „ Ressourceneffiziente Gemeinde“ 2016, Hrsg. Ressourcen Management Agentur (RMA).S. 41 – 42. Online verfügbar: </a:t>
            </a:r>
            <a:r>
              <a:rPr lang="de-DE" sz="1600" u="sng" dirty="0">
                <a:solidFill>
                  <a:schemeClr val="hlink"/>
                </a:solidFill>
                <a:latin typeface="Aptos" panose="020B0004020202020204" pitchFamily="34" charset="0"/>
                <a:hlinkClick r:id="rId5"/>
              </a:rPr>
              <a:t>https://gemeindebund.at/images/uploads/downloads/2017/Projekte/Ressourceneffiziente_Gemeinde/Projekt_Ressourceneffiziente_Gemeinde_Massnahmenkatalog.pdf</a:t>
            </a:r>
            <a:r>
              <a:rPr lang="de-DE" sz="1600" dirty="0">
                <a:latin typeface="Aptos" panose="020B0004020202020204" pitchFamily="34" charset="0"/>
              </a:rPr>
              <a:t> </a:t>
            </a:r>
            <a:endParaRPr sz="1600" dirty="0">
              <a:latin typeface="Aptos" panose="020B0004020202020204" pitchFamily="34" charset="0"/>
            </a:endParaRPr>
          </a:p>
        </p:txBody>
      </p:sp>
      <p:sp>
        <p:nvSpPr>
          <p:cNvPr id="541" name="Google Shape;541;p71"/>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46</a:t>
            </a:fld>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546" name="Google Shape;546;p72"/>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Quellen Bilder</a:t>
            </a:r>
            <a:endParaRPr dirty="0">
              <a:latin typeface="Aptos Serif" panose="02020604070405020304" pitchFamily="18" charset="0"/>
              <a:cs typeface="Aptos Serif" panose="02020604070405020304" pitchFamily="18" charset="0"/>
            </a:endParaRPr>
          </a:p>
        </p:txBody>
      </p:sp>
      <p:sp>
        <p:nvSpPr>
          <p:cNvPr id="547" name="Google Shape;547;p72"/>
          <p:cNvSpPr txBox="1">
            <a:spLocks noGrp="1"/>
          </p:cNvSpPr>
          <p:nvPr>
            <p:ph type="body" idx="1"/>
          </p:nvPr>
        </p:nvSpPr>
        <p:spPr>
          <a:xfrm>
            <a:off x="594350" y="2115238"/>
            <a:ext cx="11303400" cy="3875100"/>
          </a:xfrm>
          <a:prstGeom prst="rect">
            <a:avLst/>
          </a:prstGeom>
          <a:noFill/>
          <a:ln>
            <a:noFill/>
          </a:ln>
        </p:spPr>
        <p:txBody>
          <a:bodyPr spcFirstLastPara="1" wrap="square" lIns="0" tIns="228600" rIns="0" bIns="0" anchor="t" anchorCtr="0">
            <a:normAutofit/>
          </a:bodyPr>
          <a:lstStyle/>
          <a:p>
            <a:pPr marL="571500" lvl="0" indent="-304800" algn="l" rtl="0">
              <a:lnSpc>
                <a:spcPct val="100000"/>
              </a:lnSpc>
              <a:spcBef>
                <a:spcPts val="1200"/>
              </a:spcBef>
              <a:spcAft>
                <a:spcPts val="0"/>
              </a:spcAft>
              <a:buSzPts val="1800"/>
              <a:buFont typeface="Arial"/>
              <a:buChar char="•"/>
            </a:pPr>
            <a:r>
              <a:rPr lang="de-DE" sz="1800" dirty="0">
                <a:latin typeface="Aptos" panose="020B0004020202020204" pitchFamily="34" charset="0"/>
              </a:rPr>
              <a:t>Die Umweltberatung „Ökologisch und effizient reinigen“. Online verfügbar: </a:t>
            </a:r>
            <a:r>
              <a:rPr lang="de-DE" sz="1800" u="sng" dirty="0">
                <a:solidFill>
                  <a:schemeClr val="hlink"/>
                </a:solidFill>
                <a:latin typeface="Aptos" panose="020B0004020202020204" pitchFamily="34" charset="0"/>
                <a:hlinkClick r:id="rId3"/>
              </a:rPr>
              <a:t>https://www.umweltberatung.at/img/1400/4409.jpg</a:t>
            </a:r>
            <a:endParaRPr sz="1800" dirty="0">
              <a:latin typeface="Aptos" panose="020B0004020202020204" pitchFamily="34" charset="0"/>
            </a:endParaRPr>
          </a:p>
          <a:p>
            <a:pPr marL="571500" lvl="0" indent="-304800" algn="l" rtl="0">
              <a:lnSpc>
                <a:spcPct val="100000"/>
              </a:lnSpc>
              <a:spcBef>
                <a:spcPts val="1200"/>
              </a:spcBef>
              <a:spcAft>
                <a:spcPts val="0"/>
              </a:spcAft>
              <a:buSzPts val="1800"/>
              <a:buFont typeface="Arial"/>
              <a:buChar char="•"/>
            </a:pPr>
            <a:r>
              <a:rPr lang="de-DE" sz="1800" dirty="0" err="1">
                <a:latin typeface="Aptos" panose="020B0004020202020204" pitchFamily="34" charset="0"/>
              </a:rPr>
              <a:t>Nuernberg.de</a:t>
            </a:r>
            <a:r>
              <a:rPr lang="de-DE" sz="1800" dirty="0">
                <a:latin typeface="Aptos" panose="020B0004020202020204" pitchFamily="34" charset="0"/>
              </a:rPr>
              <a:t> „</a:t>
            </a:r>
            <a:r>
              <a:rPr lang="de-DE" sz="1800" dirty="0" err="1">
                <a:latin typeface="Aptos" panose="020B0004020202020204" pitchFamily="34" charset="0"/>
              </a:rPr>
              <a:t>e</a:t>
            </a:r>
            <a:r>
              <a:rPr lang="de-DE" sz="1800" dirty="0">
                <a:latin typeface="Aptos" panose="020B0004020202020204" pitchFamily="34" charset="0"/>
              </a:rPr>
              <a:t>-Shop Stadt Nürnberg“. Online verfügbar: </a:t>
            </a:r>
            <a:r>
              <a:rPr lang="de-DE" sz="1800" u="sng" dirty="0">
                <a:solidFill>
                  <a:schemeClr val="hlink"/>
                </a:solidFill>
                <a:latin typeface="Aptos" panose="020B0004020202020204" pitchFamily="34" charset="0"/>
                <a:hlinkClick r:id="rId4"/>
              </a:rPr>
              <a:t>https://www.nuernberg.de/internet/beschaffung/ekv_shop.html#_0_3</a:t>
            </a:r>
            <a:r>
              <a:rPr lang="de-DE" sz="1800" dirty="0">
                <a:latin typeface="Aptos" panose="020B0004020202020204" pitchFamily="34" charset="0"/>
              </a:rPr>
              <a:t> </a:t>
            </a:r>
            <a:endParaRPr sz="1800" dirty="0">
              <a:latin typeface="Aptos" panose="020B0004020202020204" pitchFamily="34" charset="0"/>
            </a:endParaRPr>
          </a:p>
          <a:p>
            <a:pPr marL="571500" lvl="0" indent="-304800" algn="l" rtl="0">
              <a:lnSpc>
                <a:spcPct val="100000"/>
              </a:lnSpc>
              <a:spcBef>
                <a:spcPts val="1200"/>
              </a:spcBef>
              <a:spcAft>
                <a:spcPts val="0"/>
              </a:spcAft>
              <a:buSzPts val="1800"/>
              <a:buFont typeface="Arial"/>
              <a:buChar char="•"/>
            </a:pPr>
            <a:r>
              <a:rPr lang="de-DE" sz="1800" dirty="0" err="1">
                <a:latin typeface="Aptos" panose="020B0004020202020204" pitchFamily="34" charset="0"/>
              </a:rPr>
              <a:t>Fairtrade.net</a:t>
            </a:r>
            <a:r>
              <a:rPr lang="de-DE" sz="1800" dirty="0">
                <a:latin typeface="Aptos" panose="020B0004020202020204" pitchFamily="34" charset="0"/>
              </a:rPr>
              <a:t> „Fairtrade-Sportbälle“. Online verfügbar: </a:t>
            </a:r>
            <a:r>
              <a:rPr lang="de-DE" sz="1800" u="sng" dirty="0">
                <a:solidFill>
                  <a:schemeClr val="hlink"/>
                </a:solidFill>
                <a:latin typeface="Aptos" panose="020B0004020202020204" pitchFamily="34" charset="0"/>
                <a:hlinkClick r:id="rId5"/>
              </a:rPr>
              <a:t>https://www.fairtrade.net/de-de/produkte/fairtrade_produkte/sportbaelle.html</a:t>
            </a:r>
            <a:r>
              <a:rPr lang="de-DE" sz="1800" dirty="0">
                <a:latin typeface="Aptos" panose="020B0004020202020204" pitchFamily="34" charset="0"/>
              </a:rPr>
              <a:t> </a:t>
            </a:r>
            <a:endParaRPr sz="1800" dirty="0">
              <a:latin typeface="Aptos" panose="020B0004020202020204" pitchFamily="34" charset="0"/>
            </a:endParaRPr>
          </a:p>
          <a:p>
            <a:pPr marL="571500" lvl="0" indent="-304800" algn="l" rtl="0">
              <a:lnSpc>
                <a:spcPct val="100000"/>
              </a:lnSpc>
              <a:spcBef>
                <a:spcPts val="1200"/>
              </a:spcBef>
              <a:spcAft>
                <a:spcPts val="0"/>
              </a:spcAft>
              <a:buSzPts val="1800"/>
              <a:buFont typeface="Arial"/>
              <a:buChar char="•"/>
            </a:pPr>
            <a:r>
              <a:rPr lang="de-DE" sz="1800" dirty="0" err="1">
                <a:latin typeface="Aptos" panose="020B0004020202020204" pitchFamily="34" charset="0"/>
              </a:rPr>
              <a:t>Polizeibericht.net</a:t>
            </a:r>
            <a:r>
              <a:rPr lang="de-DE" sz="1800" dirty="0">
                <a:latin typeface="Aptos" panose="020B0004020202020204" pitchFamily="34" charset="0"/>
              </a:rPr>
              <a:t> „Polizeibericht 2021 – Fahrzeuge“. Online verfügbar: </a:t>
            </a:r>
            <a:r>
              <a:rPr lang="de-DE" sz="1800" u="sng" dirty="0">
                <a:solidFill>
                  <a:schemeClr val="hlink"/>
                </a:solidFill>
                <a:latin typeface="Aptos" panose="020B0004020202020204" pitchFamily="34" charset="0"/>
                <a:hlinkClick r:id="rId6"/>
              </a:rPr>
              <a:t>https://polizeibericht.info/ausruestung/fuhrpark/</a:t>
            </a:r>
            <a:r>
              <a:rPr lang="de-DE" sz="1800" dirty="0">
                <a:latin typeface="Aptos" panose="020B0004020202020204" pitchFamily="34" charset="0"/>
              </a:rPr>
              <a:t> </a:t>
            </a:r>
            <a:endParaRPr sz="1800" dirty="0">
              <a:latin typeface="Aptos" panose="020B0004020202020204" pitchFamily="34" charset="0"/>
            </a:endParaRPr>
          </a:p>
          <a:p>
            <a:pPr marL="571500" lvl="0" indent="-304800" algn="l" rtl="0">
              <a:lnSpc>
                <a:spcPct val="100000"/>
              </a:lnSpc>
              <a:spcBef>
                <a:spcPts val="1200"/>
              </a:spcBef>
              <a:spcAft>
                <a:spcPts val="0"/>
              </a:spcAft>
              <a:buSzPts val="1800"/>
              <a:buFont typeface="Arial"/>
              <a:buChar char="•"/>
            </a:pPr>
            <a:r>
              <a:rPr lang="de-DE" sz="1800" dirty="0" err="1">
                <a:latin typeface="Aptos" panose="020B0004020202020204" pitchFamily="34" charset="0"/>
              </a:rPr>
              <a:t>Vol.at</a:t>
            </a:r>
            <a:r>
              <a:rPr lang="de-DE" sz="1800" dirty="0">
                <a:latin typeface="Aptos" panose="020B0004020202020204" pitchFamily="34" charset="0"/>
              </a:rPr>
              <a:t> „Mäder feiert Sonnenfest“. Online verfügbar: </a:t>
            </a:r>
            <a:r>
              <a:rPr lang="de-DE" sz="1800" u="sng" dirty="0">
                <a:solidFill>
                  <a:schemeClr val="hlink"/>
                </a:solidFill>
                <a:latin typeface="Aptos" panose="020B0004020202020204" pitchFamily="34" charset="0"/>
                <a:hlinkClick r:id="rId7"/>
              </a:rPr>
              <a:t>https://www.vol.at/maeder-feiert-sonnenfest/8131894</a:t>
            </a:r>
            <a:endParaRPr sz="1800" dirty="0">
              <a:latin typeface="Aptos" panose="020B0004020202020204" pitchFamily="34" charset="0"/>
            </a:endParaRPr>
          </a:p>
        </p:txBody>
      </p:sp>
      <p:sp>
        <p:nvSpPr>
          <p:cNvPr id="548" name="Google Shape;548;p72"/>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47</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31"/>
          <p:cNvSpPr txBox="1">
            <a:spLocks noGrp="1"/>
          </p:cNvSpPr>
          <p:nvPr>
            <p:ph type="title"/>
          </p:nvPr>
        </p:nvSpPr>
        <p:spPr>
          <a:xfrm>
            <a:off x="594349" y="189575"/>
            <a:ext cx="76734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1.1 Vorbereitende Schritte</a:t>
            </a:r>
            <a:endParaRPr dirty="0">
              <a:latin typeface="Aptos Serif" panose="02020604070405020304" pitchFamily="18" charset="0"/>
              <a:cs typeface="Aptos Serif" panose="02020604070405020304" pitchFamily="18" charset="0"/>
            </a:endParaRPr>
          </a:p>
        </p:txBody>
      </p:sp>
      <p:grpSp>
        <p:nvGrpSpPr>
          <p:cNvPr id="143" name="Google Shape;143;p31"/>
          <p:cNvGrpSpPr/>
          <p:nvPr/>
        </p:nvGrpSpPr>
        <p:grpSpPr>
          <a:xfrm>
            <a:off x="859730" y="1261191"/>
            <a:ext cx="11099352" cy="5418667"/>
            <a:chOff x="0" y="0"/>
            <a:chExt cx="11099352" cy="5418667"/>
          </a:xfrm>
        </p:grpSpPr>
        <p:sp>
          <p:nvSpPr>
            <p:cNvPr id="144" name="Google Shape;144;p31"/>
            <p:cNvSpPr/>
            <p:nvPr/>
          </p:nvSpPr>
          <p:spPr>
            <a:xfrm>
              <a:off x="0" y="0"/>
              <a:ext cx="9444595"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45" name="Google Shape;145;p31"/>
            <p:cNvSpPr/>
            <p:nvPr/>
          </p:nvSpPr>
          <p:spPr>
            <a:xfrm>
              <a:off x="11935" y="1625600"/>
              <a:ext cx="3576446"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46" name="Google Shape;146;p31"/>
            <p:cNvSpPr txBox="1"/>
            <p:nvPr/>
          </p:nvSpPr>
          <p:spPr>
            <a:xfrm>
              <a:off x="117742" y="1731407"/>
              <a:ext cx="3364832" cy="1955852"/>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de-DE" sz="2000" b="0" i="0" u="none" strike="noStrike" cap="none">
                  <a:solidFill>
                    <a:schemeClr val="lt1"/>
                  </a:solidFill>
                  <a:latin typeface="Aptos" panose="020B0004020202020204" pitchFamily="34" charset="0"/>
                  <a:sym typeface="Arial"/>
                </a:rPr>
                <a:t>Teamaufbau und Sondierung möglicher Unterstützung</a:t>
              </a:r>
              <a:endParaRPr sz="2000" b="0" i="0" u="none" strike="noStrike" cap="none">
                <a:solidFill>
                  <a:srgbClr val="000000"/>
                </a:solidFill>
                <a:latin typeface="Aptos" panose="020B0004020202020204" pitchFamily="34" charset="0"/>
                <a:sym typeface="Arial"/>
              </a:endParaRPr>
            </a:p>
          </p:txBody>
        </p:sp>
        <p:sp>
          <p:nvSpPr>
            <p:cNvPr id="147" name="Google Shape;147;p31"/>
            <p:cNvSpPr/>
            <p:nvPr/>
          </p:nvSpPr>
          <p:spPr>
            <a:xfrm>
              <a:off x="3767421" y="1625600"/>
              <a:ext cx="3576446"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48" name="Google Shape;148;p31"/>
            <p:cNvSpPr txBox="1"/>
            <p:nvPr/>
          </p:nvSpPr>
          <p:spPr>
            <a:xfrm>
              <a:off x="3873228" y="1731407"/>
              <a:ext cx="3364832" cy="1955852"/>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de-DE" sz="2000" b="0" i="0" u="none" strike="noStrike" cap="none">
                  <a:solidFill>
                    <a:schemeClr val="lt1"/>
                  </a:solidFill>
                  <a:latin typeface="Aptos" panose="020B0004020202020204" pitchFamily="34" charset="0"/>
                  <a:sym typeface="Arial"/>
                </a:rPr>
                <a:t>Bestandsaufnahme durchführen</a:t>
              </a:r>
              <a:endParaRPr sz="2000" b="0" i="0" u="none" strike="noStrike" cap="none">
                <a:solidFill>
                  <a:srgbClr val="000000"/>
                </a:solidFill>
                <a:latin typeface="Aptos" panose="020B0004020202020204" pitchFamily="34" charset="0"/>
                <a:sym typeface="Arial"/>
              </a:endParaRPr>
            </a:p>
          </p:txBody>
        </p:sp>
        <p:sp>
          <p:nvSpPr>
            <p:cNvPr id="149" name="Google Shape;149;p31"/>
            <p:cNvSpPr/>
            <p:nvPr/>
          </p:nvSpPr>
          <p:spPr>
            <a:xfrm>
              <a:off x="7522906" y="1625600"/>
              <a:ext cx="3576446"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50" name="Google Shape;150;p31"/>
            <p:cNvSpPr txBox="1"/>
            <p:nvPr/>
          </p:nvSpPr>
          <p:spPr>
            <a:xfrm>
              <a:off x="7628713" y="1731407"/>
              <a:ext cx="3364832" cy="1955852"/>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Clr>
                  <a:srgbClr val="000000"/>
                </a:buClr>
                <a:buSzPts val="2800"/>
                <a:buFont typeface="Arial"/>
                <a:buNone/>
              </a:pPr>
              <a:r>
                <a:rPr lang="de-DE" sz="2000" b="0" i="0" u="none" strike="noStrike" cap="none">
                  <a:solidFill>
                    <a:schemeClr val="lt1"/>
                  </a:solidFill>
                  <a:latin typeface="Aptos" panose="020B0004020202020204" pitchFamily="34" charset="0"/>
                  <a:sym typeface="Arial"/>
                </a:rPr>
                <a:t>Ziele umsetzen und Umfang festlegen</a:t>
              </a:r>
              <a:endParaRPr sz="2000" b="0" i="0" u="none" strike="noStrike" cap="none">
                <a:solidFill>
                  <a:srgbClr val="000000"/>
                </a:solidFill>
                <a:latin typeface="Aptos" panose="020B0004020202020204" pitchFamily="34" charset="0"/>
                <a:sym typeface="Arial"/>
              </a:endParaRPr>
            </a:p>
          </p:txBody>
        </p:sp>
      </p:grpSp>
      <p:sp>
        <p:nvSpPr>
          <p:cNvPr id="151" name="Google Shape;151;p31"/>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2"/>
          <p:cNvSpPr txBox="1">
            <a:spLocks noGrp="1"/>
          </p:cNvSpPr>
          <p:nvPr>
            <p:ph type="title"/>
          </p:nvPr>
        </p:nvSpPr>
        <p:spPr>
          <a:xfrm>
            <a:off x="594360" y="681062"/>
            <a:ext cx="7975482" cy="188377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Teamaufbau und Sondierung möglicher Unterstützung</a:t>
            </a:r>
            <a:br>
              <a:rPr lang="de-DE" dirty="0">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157" name="Google Shape;157;p32"/>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6</a:t>
            </a:fld>
            <a:endParaRPr/>
          </a:p>
        </p:txBody>
      </p:sp>
      <p:grpSp>
        <p:nvGrpSpPr>
          <p:cNvPr id="158" name="Google Shape;158;p32"/>
          <p:cNvGrpSpPr/>
          <p:nvPr/>
        </p:nvGrpSpPr>
        <p:grpSpPr>
          <a:xfrm>
            <a:off x="599977" y="1439333"/>
            <a:ext cx="11213024" cy="5418667"/>
            <a:chOff x="5617" y="0"/>
            <a:chExt cx="11213024" cy="5418667"/>
          </a:xfrm>
        </p:grpSpPr>
        <p:sp>
          <p:nvSpPr>
            <p:cNvPr id="159" name="Google Shape;159;p32"/>
            <p:cNvSpPr/>
            <p:nvPr/>
          </p:nvSpPr>
          <p:spPr>
            <a:xfrm>
              <a:off x="841819" y="0"/>
              <a:ext cx="9540621"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60" name="Google Shape;160;p32"/>
            <p:cNvSpPr/>
            <p:nvPr/>
          </p:nvSpPr>
          <p:spPr>
            <a:xfrm>
              <a:off x="5617" y="1625600"/>
              <a:ext cx="2701933"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61" name="Google Shape;161;p32"/>
            <p:cNvSpPr txBox="1"/>
            <p:nvPr/>
          </p:nvSpPr>
          <p:spPr>
            <a:xfrm>
              <a:off x="111424" y="1731407"/>
              <a:ext cx="2490319"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Clr>
                  <a:srgbClr val="000000"/>
                </a:buClr>
                <a:buSzPts val="2600"/>
                <a:buFont typeface="Arial"/>
                <a:buNone/>
              </a:pPr>
              <a:r>
                <a:rPr lang="de-DE" sz="2000" b="0" i="0" u="none" strike="noStrike" cap="none">
                  <a:solidFill>
                    <a:schemeClr val="lt1"/>
                  </a:solidFill>
                  <a:latin typeface="Aptos" panose="020B0004020202020204" pitchFamily="34" charset="0"/>
                  <a:sym typeface="Arial"/>
                </a:rPr>
                <a:t>Ernennung eines Koordinators</a:t>
              </a:r>
              <a:endParaRPr sz="2000" b="0" i="0" u="none" strike="noStrike" cap="none">
                <a:solidFill>
                  <a:srgbClr val="000000"/>
                </a:solidFill>
                <a:latin typeface="Aptos" panose="020B0004020202020204" pitchFamily="34" charset="0"/>
                <a:sym typeface="Arial"/>
              </a:endParaRPr>
            </a:p>
          </p:txBody>
        </p:sp>
        <p:sp>
          <p:nvSpPr>
            <p:cNvPr id="162" name="Google Shape;162;p32"/>
            <p:cNvSpPr/>
            <p:nvPr/>
          </p:nvSpPr>
          <p:spPr>
            <a:xfrm>
              <a:off x="2842647" y="1625600"/>
              <a:ext cx="2701933"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63" name="Google Shape;163;p32"/>
            <p:cNvSpPr txBox="1"/>
            <p:nvPr/>
          </p:nvSpPr>
          <p:spPr>
            <a:xfrm>
              <a:off x="2948454" y="1731407"/>
              <a:ext cx="2490319"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Clr>
                  <a:srgbClr val="000000"/>
                </a:buClr>
                <a:buSzPts val="2600"/>
                <a:buFont typeface="Arial"/>
                <a:buNone/>
              </a:pPr>
              <a:r>
                <a:rPr lang="de-DE" sz="2000" b="0" i="0" u="none" strike="noStrike" cap="none">
                  <a:solidFill>
                    <a:schemeClr val="lt1"/>
                  </a:solidFill>
                  <a:latin typeface="Aptos" panose="020B0004020202020204" pitchFamily="34" charset="0"/>
                  <a:sym typeface="Arial"/>
                </a:rPr>
                <a:t>Bildung einer Arbeitsgruppe aus verschiedenen Abteilungen</a:t>
              </a:r>
              <a:endParaRPr sz="2000" b="0" i="0" u="none" strike="noStrike" cap="none">
                <a:solidFill>
                  <a:srgbClr val="000000"/>
                </a:solidFill>
                <a:latin typeface="Aptos" panose="020B0004020202020204" pitchFamily="34" charset="0"/>
                <a:sym typeface="Arial"/>
              </a:endParaRPr>
            </a:p>
          </p:txBody>
        </p:sp>
        <p:sp>
          <p:nvSpPr>
            <p:cNvPr id="164" name="Google Shape;164;p32"/>
            <p:cNvSpPr/>
            <p:nvPr/>
          </p:nvSpPr>
          <p:spPr>
            <a:xfrm>
              <a:off x="5679678" y="1625600"/>
              <a:ext cx="2701933"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65" name="Google Shape;165;p32"/>
            <p:cNvSpPr txBox="1"/>
            <p:nvPr/>
          </p:nvSpPr>
          <p:spPr>
            <a:xfrm>
              <a:off x="5785485" y="1731407"/>
              <a:ext cx="2490319"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Clr>
                  <a:srgbClr val="000000"/>
                </a:buClr>
                <a:buSzPts val="2600"/>
                <a:buFont typeface="Arial"/>
                <a:buNone/>
              </a:pPr>
              <a:r>
                <a:rPr lang="de-DE" sz="2000" b="0" i="0" u="none" strike="noStrike" cap="none">
                  <a:solidFill>
                    <a:schemeClr val="lt1"/>
                  </a:solidFill>
                  <a:latin typeface="Aptos" panose="020B0004020202020204" pitchFamily="34" charset="0"/>
                  <a:sym typeface="Arial"/>
                </a:rPr>
                <a:t>Einbindung von zusätzlichem Fachwissen</a:t>
              </a:r>
              <a:endParaRPr sz="2000" b="0" i="0" u="none" strike="noStrike" cap="none">
                <a:solidFill>
                  <a:srgbClr val="000000"/>
                </a:solidFill>
                <a:latin typeface="Aptos" panose="020B0004020202020204" pitchFamily="34" charset="0"/>
                <a:sym typeface="Arial"/>
              </a:endParaRPr>
            </a:p>
          </p:txBody>
        </p:sp>
        <p:sp>
          <p:nvSpPr>
            <p:cNvPr id="166" name="Google Shape;166;p32"/>
            <p:cNvSpPr/>
            <p:nvPr/>
          </p:nvSpPr>
          <p:spPr>
            <a:xfrm>
              <a:off x="8516708" y="1625600"/>
              <a:ext cx="2701933"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67" name="Google Shape;167;p32"/>
            <p:cNvSpPr txBox="1"/>
            <p:nvPr/>
          </p:nvSpPr>
          <p:spPr>
            <a:xfrm>
              <a:off x="8622515" y="1731407"/>
              <a:ext cx="2490319"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Clr>
                  <a:srgbClr val="000000"/>
                </a:buClr>
                <a:buSzPts val="2600"/>
                <a:buFont typeface="Arial"/>
                <a:buNone/>
              </a:pPr>
              <a:r>
                <a:rPr lang="de-DE" sz="2000" b="0" i="0" u="none" strike="noStrike" cap="none">
                  <a:solidFill>
                    <a:schemeClr val="lt1"/>
                  </a:solidFill>
                  <a:latin typeface="Aptos" panose="020B0004020202020204" pitchFamily="34" charset="0"/>
                  <a:sym typeface="Arial"/>
                </a:rPr>
                <a:t>Nutzung verfügbarer Instrumente und Informationen</a:t>
              </a:r>
              <a:endParaRPr sz="2000"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3"/>
          <p:cNvSpPr txBox="1">
            <a:spLocks noGrp="1"/>
          </p:cNvSpPr>
          <p:nvPr>
            <p:ph type="title"/>
          </p:nvPr>
        </p:nvSpPr>
        <p:spPr>
          <a:xfrm>
            <a:off x="594360" y="37245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Bestandsaufnahme </a:t>
            </a:r>
            <a:endParaRPr dirty="0">
              <a:latin typeface="Aptos Serif" panose="02020604070405020304" pitchFamily="18" charset="0"/>
              <a:cs typeface="Aptos Serif" panose="02020604070405020304" pitchFamily="18" charset="0"/>
            </a:endParaRPr>
          </a:p>
        </p:txBody>
      </p:sp>
      <p:sp>
        <p:nvSpPr>
          <p:cNvPr id="173" name="Google Shape;173;p3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7</a:t>
            </a:fld>
            <a:endParaRPr/>
          </a:p>
        </p:txBody>
      </p:sp>
      <p:grpSp>
        <p:nvGrpSpPr>
          <p:cNvPr id="174" name="Google Shape;174;p33"/>
          <p:cNvGrpSpPr/>
          <p:nvPr/>
        </p:nvGrpSpPr>
        <p:grpSpPr>
          <a:xfrm>
            <a:off x="606179" y="1531620"/>
            <a:ext cx="10979640" cy="5418667"/>
            <a:chOff x="11819" y="0"/>
            <a:chExt cx="10979640" cy="5418667"/>
          </a:xfrm>
        </p:grpSpPr>
        <p:sp>
          <p:nvSpPr>
            <p:cNvPr id="175" name="Google Shape;175;p33"/>
            <p:cNvSpPr/>
            <p:nvPr/>
          </p:nvSpPr>
          <p:spPr>
            <a:xfrm>
              <a:off x="825245" y="0"/>
              <a:ext cx="9352788"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76" name="Google Shape;176;p33"/>
            <p:cNvSpPr/>
            <p:nvPr/>
          </p:nvSpPr>
          <p:spPr>
            <a:xfrm>
              <a:off x="11819" y="1625600"/>
              <a:ext cx="3541680"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77" name="Google Shape;177;p33"/>
            <p:cNvSpPr txBox="1"/>
            <p:nvPr/>
          </p:nvSpPr>
          <p:spPr>
            <a:xfrm>
              <a:off x="117626" y="1731407"/>
              <a:ext cx="3330066" cy="1955852"/>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0" i="0" u="none" strike="noStrike" cap="none">
                  <a:solidFill>
                    <a:schemeClr val="lt1"/>
                  </a:solidFill>
                  <a:latin typeface="Aptos" panose="020B0004020202020204" pitchFamily="34" charset="0"/>
                  <a:sym typeface="Arial"/>
                </a:rPr>
                <a:t>Ermittlung der Kolleginnen und Kollegen, die beschaffen</a:t>
              </a:r>
              <a:endParaRPr sz="2000" b="0" i="0" u="none" strike="noStrike" cap="none">
                <a:solidFill>
                  <a:srgbClr val="000000"/>
                </a:solidFill>
                <a:latin typeface="Aptos" panose="020B0004020202020204" pitchFamily="34" charset="0"/>
                <a:sym typeface="Arial"/>
              </a:endParaRPr>
            </a:p>
          </p:txBody>
        </p:sp>
        <p:sp>
          <p:nvSpPr>
            <p:cNvPr id="178" name="Google Shape;178;p33"/>
            <p:cNvSpPr/>
            <p:nvPr/>
          </p:nvSpPr>
          <p:spPr>
            <a:xfrm>
              <a:off x="3730799" y="1625600"/>
              <a:ext cx="3541680"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79" name="Google Shape;179;p33"/>
            <p:cNvSpPr txBox="1"/>
            <p:nvPr/>
          </p:nvSpPr>
          <p:spPr>
            <a:xfrm>
              <a:off x="3836606" y="1731407"/>
              <a:ext cx="3330066" cy="1955852"/>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0" i="0" u="none" strike="noStrike" cap="none">
                  <a:solidFill>
                    <a:schemeClr val="lt1"/>
                  </a:solidFill>
                  <a:latin typeface="Aptos" panose="020B0004020202020204" pitchFamily="34" charset="0"/>
                  <a:sym typeface="Arial"/>
                </a:rPr>
                <a:t>Sammeln von Daten zur Beschaffung</a:t>
              </a:r>
              <a:endParaRPr sz="2000" b="0" i="0" u="none" strike="noStrike" cap="none">
                <a:solidFill>
                  <a:srgbClr val="000000"/>
                </a:solidFill>
                <a:latin typeface="Aptos" panose="020B0004020202020204" pitchFamily="34" charset="0"/>
                <a:sym typeface="Arial"/>
              </a:endParaRPr>
            </a:p>
          </p:txBody>
        </p:sp>
        <p:sp>
          <p:nvSpPr>
            <p:cNvPr id="180" name="Google Shape;180;p33"/>
            <p:cNvSpPr/>
            <p:nvPr/>
          </p:nvSpPr>
          <p:spPr>
            <a:xfrm>
              <a:off x="7449779" y="1625600"/>
              <a:ext cx="3541680"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81" name="Google Shape;181;p33"/>
            <p:cNvSpPr txBox="1"/>
            <p:nvPr/>
          </p:nvSpPr>
          <p:spPr>
            <a:xfrm>
              <a:off x="7555586" y="1731407"/>
              <a:ext cx="3330066" cy="1955852"/>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de-DE" sz="2000" b="0" i="0" u="none" strike="noStrike" cap="none">
                  <a:solidFill>
                    <a:schemeClr val="lt1"/>
                  </a:solidFill>
                  <a:latin typeface="Aptos" panose="020B0004020202020204" pitchFamily="34" charset="0"/>
                  <a:sym typeface="Arial"/>
                </a:rPr>
                <a:t>Verarbeitung der Informationen und Erstellung einer Übersicht</a:t>
              </a:r>
              <a:endParaRPr sz="2000"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4"/>
          <p:cNvSpPr txBox="1">
            <a:spLocks noGrp="1"/>
          </p:cNvSpPr>
          <p:nvPr>
            <p:ph type="title"/>
          </p:nvPr>
        </p:nvSpPr>
        <p:spPr>
          <a:xfrm>
            <a:off x="594360" y="371605"/>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Ziele setzen und Umfang festlegen</a:t>
            </a:r>
            <a:endParaRPr dirty="0">
              <a:latin typeface="Aptos Serif" panose="02020604070405020304" pitchFamily="18" charset="0"/>
              <a:cs typeface="Aptos Serif" panose="02020604070405020304" pitchFamily="18" charset="0"/>
            </a:endParaRPr>
          </a:p>
        </p:txBody>
      </p:sp>
      <p:sp>
        <p:nvSpPr>
          <p:cNvPr id="188" name="Google Shape;188;p3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8</a:t>
            </a:fld>
            <a:endParaRPr/>
          </a:p>
        </p:txBody>
      </p:sp>
      <p:grpSp>
        <p:nvGrpSpPr>
          <p:cNvPr id="189" name="Google Shape;189;p34"/>
          <p:cNvGrpSpPr/>
          <p:nvPr/>
        </p:nvGrpSpPr>
        <p:grpSpPr>
          <a:xfrm>
            <a:off x="599983" y="1439333"/>
            <a:ext cx="11224443" cy="5418667"/>
            <a:chOff x="5623" y="0"/>
            <a:chExt cx="11224443" cy="5418667"/>
          </a:xfrm>
        </p:grpSpPr>
        <p:sp>
          <p:nvSpPr>
            <p:cNvPr id="190" name="Google Shape;190;p34"/>
            <p:cNvSpPr/>
            <p:nvPr/>
          </p:nvSpPr>
          <p:spPr>
            <a:xfrm>
              <a:off x="842676" y="0"/>
              <a:ext cx="9550336"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91" name="Google Shape;191;p34"/>
            <p:cNvSpPr/>
            <p:nvPr/>
          </p:nvSpPr>
          <p:spPr>
            <a:xfrm>
              <a:off x="5623" y="1625600"/>
              <a:ext cx="2704685"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92" name="Google Shape;192;p34"/>
            <p:cNvSpPr txBox="1"/>
            <p:nvPr/>
          </p:nvSpPr>
          <p:spPr>
            <a:xfrm>
              <a:off x="111430" y="1731407"/>
              <a:ext cx="2493071" cy="1955852"/>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Clr>
                  <a:srgbClr val="000000"/>
                </a:buClr>
                <a:buSzPts val="1700"/>
                <a:buFont typeface="Arial"/>
                <a:buNone/>
              </a:pPr>
              <a:r>
                <a:rPr lang="de-DE" sz="2000" b="0" i="0" u="none" strike="noStrike" cap="none">
                  <a:solidFill>
                    <a:schemeClr val="lt1"/>
                  </a:solidFill>
                  <a:latin typeface="Aptos" panose="020B0004020202020204" pitchFamily="34" charset="0"/>
                  <a:sym typeface="Arial"/>
                </a:rPr>
                <a:t>Entwicklung von SMART-Zielen</a:t>
              </a:r>
              <a:endParaRPr sz="2000" b="0" i="0" u="none" strike="noStrike" cap="none">
                <a:solidFill>
                  <a:srgbClr val="000000"/>
                </a:solidFill>
                <a:latin typeface="Aptos" panose="020B0004020202020204" pitchFamily="34" charset="0"/>
                <a:sym typeface="Arial"/>
              </a:endParaRPr>
            </a:p>
          </p:txBody>
        </p:sp>
        <p:sp>
          <p:nvSpPr>
            <p:cNvPr id="193" name="Google Shape;193;p34"/>
            <p:cNvSpPr/>
            <p:nvPr/>
          </p:nvSpPr>
          <p:spPr>
            <a:xfrm>
              <a:off x="2845542" y="1625600"/>
              <a:ext cx="2704685"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94" name="Google Shape;194;p34"/>
            <p:cNvSpPr txBox="1"/>
            <p:nvPr/>
          </p:nvSpPr>
          <p:spPr>
            <a:xfrm>
              <a:off x="2951349" y="1731407"/>
              <a:ext cx="2493071" cy="1955852"/>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Clr>
                  <a:srgbClr val="000000"/>
                </a:buClr>
                <a:buSzPts val="1700"/>
                <a:buFont typeface="Arial"/>
                <a:buNone/>
              </a:pPr>
              <a:r>
                <a:rPr lang="de-DE" sz="2000" b="0" i="0" u="none" strike="noStrike" cap="none">
                  <a:solidFill>
                    <a:schemeClr val="lt1"/>
                  </a:solidFill>
                  <a:latin typeface="Aptos" panose="020B0004020202020204" pitchFamily="34" charset="0"/>
                  <a:sym typeface="Arial"/>
                </a:rPr>
                <a:t>Auswahl von Produkten und Dienstleistungen</a:t>
              </a:r>
              <a:endParaRPr sz="1700" b="0" i="0" u="none" strike="noStrike" cap="none">
                <a:solidFill>
                  <a:srgbClr val="000000"/>
                </a:solidFill>
                <a:latin typeface="Aptos" panose="020B0004020202020204" pitchFamily="34" charset="0"/>
                <a:sym typeface="Arial"/>
              </a:endParaRPr>
            </a:p>
          </p:txBody>
        </p:sp>
        <p:sp>
          <p:nvSpPr>
            <p:cNvPr id="195" name="Google Shape;195;p34"/>
            <p:cNvSpPr/>
            <p:nvPr/>
          </p:nvSpPr>
          <p:spPr>
            <a:xfrm>
              <a:off x="5685462" y="1625600"/>
              <a:ext cx="2704685"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96" name="Google Shape;196;p34"/>
            <p:cNvSpPr txBox="1"/>
            <p:nvPr/>
          </p:nvSpPr>
          <p:spPr>
            <a:xfrm>
              <a:off x="5791269" y="1731407"/>
              <a:ext cx="2493071" cy="1955852"/>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Clr>
                  <a:srgbClr val="000000"/>
                </a:buClr>
                <a:buSzPts val="1700"/>
                <a:buFont typeface="Arial"/>
                <a:buNone/>
              </a:pPr>
              <a:r>
                <a:rPr lang="de-DE" sz="2200" b="0" i="0" u="none" strike="noStrike" cap="none">
                  <a:solidFill>
                    <a:schemeClr val="lt1"/>
                  </a:solidFill>
                  <a:latin typeface="Aptos" panose="020B0004020202020204" pitchFamily="34" charset="0"/>
                  <a:sym typeface="Arial"/>
                </a:rPr>
                <a:t>Auswahl von Nachhaltigkeits-</a:t>
              </a:r>
              <a:br>
                <a:rPr lang="de-DE" sz="2200" b="0" i="0" u="none" strike="noStrike" cap="none">
                  <a:solidFill>
                    <a:schemeClr val="lt1"/>
                  </a:solidFill>
                  <a:latin typeface="Aptos" panose="020B0004020202020204" pitchFamily="34" charset="0"/>
                  <a:sym typeface="Arial"/>
                </a:rPr>
              </a:br>
              <a:r>
                <a:rPr lang="de-DE" sz="2200" b="0" i="0" u="none" strike="noStrike" cap="none">
                  <a:solidFill>
                    <a:schemeClr val="lt1"/>
                  </a:solidFill>
                  <a:latin typeface="Aptos" panose="020B0004020202020204" pitchFamily="34" charset="0"/>
                  <a:sym typeface="Arial"/>
                </a:rPr>
                <a:t>kriterien</a:t>
              </a:r>
              <a:endParaRPr sz="1900" b="0" i="0" u="none" strike="noStrike" cap="none">
                <a:solidFill>
                  <a:srgbClr val="000000"/>
                </a:solidFill>
                <a:latin typeface="Aptos" panose="020B0004020202020204" pitchFamily="34" charset="0"/>
                <a:sym typeface="Arial"/>
              </a:endParaRPr>
            </a:p>
          </p:txBody>
        </p:sp>
        <p:sp>
          <p:nvSpPr>
            <p:cNvPr id="197" name="Google Shape;197;p34"/>
            <p:cNvSpPr/>
            <p:nvPr/>
          </p:nvSpPr>
          <p:spPr>
            <a:xfrm>
              <a:off x="8525381" y="1625600"/>
              <a:ext cx="2704685" cy="2167466"/>
            </a:xfrm>
            <a:prstGeom prst="roundRect">
              <a:avLst>
                <a:gd name="adj" fmla="val 16667"/>
              </a:avLst>
            </a:prstGeom>
            <a:solidFill>
              <a:srgbClr val="A7D3D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198" name="Google Shape;198;p34"/>
            <p:cNvSpPr txBox="1"/>
            <p:nvPr/>
          </p:nvSpPr>
          <p:spPr>
            <a:xfrm>
              <a:off x="8631188" y="1731407"/>
              <a:ext cx="2493071" cy="1955852"/>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Clr>
                  <a:srgbClr val="000000"/>
                </a:buClr>
                <a:buSzPts val="1700"/>
                <a:buFont typeface="Arial"/>
                <a:buNone/>
              </a:pPr>
              <a:r>
                <a:rPr lang="de-DE" sz="2000" b="0" i="0" u="none" strike="noStrike" cap="none">
                  <a:solidFill>
                    <a:schemeClr val="lt1"/>
                  </a:solidFill>
                  <a:latin typeface="Aptos" panose="020B0004020202020204" pitchFamily="34" charset="0"/>
                  <a:sym typeface="Arial"/>
                </a:rPr>
                <a:t>Zuständigkeiten für die Umsetzung der Kriterien festlegen</a:t>
              </a:r>
              <a:endParaRPr sz="1700" b="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5"/>
          <p:cNvSpPr txBox="1">
            <a:spLocks noGrp="1"/>
          </p:cNvSpPr>
          <p:nvPr>
            <p:ph type="title"/>
          </p:nvPr>
        </p:nvSpPr>
        <p:spPr>
          <a:xfrm>
            <a:off x="594360" y="361573"/>
            <a:ext cx="8624068"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1. Die nachhaltige Beschaffung umsetzen: Wichtige Schritte</a:t>
            </a:r>
            <a:endParaRPr dirty="0">
              <a:latin typeface="Aptos Serif" panose="02020604070405020304" pitchFamily="18" charset="0"/>
              <a:cs typeface="Aptos Serif" panose="02020604070405020304" pitchFamily="18" charset="0"/>
            </a:endParaRPr>
          </a:p>
        </p:txBody>
      </p:sp>
      <p:sp>
        <p:nvSpPr>
          <p:cNvPr id="205" name="Google Shape;205;p35"/>
          <p:cNvSpPr txBox="1">
            <a:spLocks noGrp="1"/>
          </p:cNvSpPr>
          <p:nvPr>
            <p:ph type="body" idx="1"/>
          </p:nvPr>
        </p:nvSpPr>
        <p:spPr>
          <a:xfrm>
            <a:off x="625025" y="2204450"/>
            <a:ext cx="10941900" cy="3878400"/>
          </a:xfrm>
          <a:prstGeom prst="rect">
            <a:avLst/>
          </a:prstGeom>
          <a:noFill/>
          <a:ln>
            <a:noFill/>
          </a:ln>
        </p:spPr>
        <p:txBody>
          <a:bodyPr spcFirstLastPara="1" wrap="square" lIns="0" tIns="228600" rIns="0" bIns="0" anchor="t" anchorCtr="0">
            <a:normAutofit/>
          </a:bodyPr>
          <a:lstStyle/>
          <a:p>
            <a:pPr marL="228600" lvl="0" indent="0" algn="l" rtl="0">
              <a:lnSpc>
                <a:spcPct val="80000"/>
              </a:lnSpc>
              <a:spcBef>
                <a:spcPts val="2200"/>
              </a:spcBef>
              <a:spcAft>
                <a:spcPts val="0"/>
              </a:spcAft>
              <a:buSzPts val="2400"/>
              <a:buNone/>
            </a:pPr>
            <a:r>
              <a:rPr lang="de-DE" dirty="0">
                <a:latin typeface="Aptos" panose="020B0004020202020204" pitchFamily="34" charset="0"/>
              </a:rPr>
              <a:t>1.1 Vorbereitende Schritte umsetzen</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solidFill>
                  <a:schemeClr val="accent6"/>
                </a:solidFill>
                <a:latin typeface="Aptos" panose="020B0004020202020204" pitchFamily="34" charset="0"/>
              </a:rPr>
              <a:t>1.2 Vier Möglichkeiten zur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1.3 Gütezeichen als wichtige Hilfsmittel</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1.4 Erstellung eines Beschaffungskatalogs</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1.5 Lokale und regionale Beschaffung</a:t>
            </a:r>
            <a:endParaRPr dirty="0">
              <a:latin typeface="Aptos" panose="020B0004020202020204" pitchFamily="34" charset="0"/>
            </a:endParaRPr>
          </a:p>
          <a:p>
            <a:pPr marL="228600" lvl="0" indent="0" algn="l" rtl="0">
              <a:lnSpc>
                <a:spcPct val="80000"/>
              </a:lnSpc>
              <a:spcBef>
                <a:spcPts val="2200"/>
              </a:spcBef>
              <a:spcAft>
                <a:spcPts val="0"/>
              </a:spcAft>
              <a:buSzPts val="2400"/>
              <a:buNone/>
            </a:pPr>
            <a:r>
              <a:rPr lang="de-DE" dirty="0">
                <a:latin typeface="Aptos" panose="020B0004020202020204" pitchFamily="34" charset="0"/>
              </a:rPr>
              <a:t>1.6 Kommunikation</a:t>
            </a:r>
            <a:endParaRPr dirty="0">
              <a:latin typeface="Aptos" panose="020B0004020202020204" pitchFamily="34" charset="0"/>
            </a:endParaRPr>
          </a:p>
        </p:txBody>
      </p:sp>
      <p:sp>
        <p:nvSpPr>
          <p:cNvPr id="206" name="Google Shape;206;p3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9</a:t>
            </a:fld>
            <a:endParaRPr/>
          </a:p>
        </p:txBody>
      </p:sp>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4966</Words>
  <Application>Microsoft Macintosh PowerPoint</Application>
  <PresentationFormat>Breitbild</PresentationFormat>
  <Paragraphs>419</Paragraphs>
  <Slides>47</Slides>
  <Notes>47</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47</vt:i4>
      </vt:variant>
    </vt:vector>
  </HeadingPairs>
  <TitlesOfParts>
    <vt:vector size="53" baseType="lpstr">
      <vt:lpstr>Aptos Serif</vt:lpstr>
      <vt:lpstr>Play</vt:lpstr>
      <vt:lpstr>Arial</vt:lpstr>
      <vt:lpstr>Aptos</vt:lpstr>
      <vt:lpstr>Calibri</vt:lpstr>
      <vt:lpstr>Benutzerdefiniert</vt:lpstr>
      <vt:lpstr>PowerPoint-Präsentation</vt:lpstr>
      <vt:lpstr>Agenda</vt:lpstr>
      <vt:lpstr>1. Die nachhaltige Beschaffung umsetzen   Wichtige Schritte</vt:lpstr>
      <vt:lpstr>1. Die nachhaltige Beschaffung umsetzen: Wichtige Schritte</vt:lpstr>
      <vt:lpstr>1.1 Vorbereitende Schritte</vt:lpstr>
      <vt:lpstr>Teamaufbau und Sondierung möglicher Unterstützung </vt:lpstr>
      <vt:lpstr>Bestandsaufnahme </vt:lpstr>
      <vt:lpstr>Ziele setzen und Umfang festlegen</vt:lpstr>
      <vt:lpstr>1. Die nachhaltige Beschaffung umsetzen: Wichtige Schritte</vt:lpstr>
      <vt:lpstr>1.2 Vier Möglichkeiten zur Beschaffung</vt:lpstr>
      <vt:lpstr>Beschaffung unterhalb der Schwelle für nationale Ausschreibungen</vt:lpstr>
      <vt:lpstr>Durchführung einer Ausschreibung</vt:lpstr>
      <vt:lpstr>Beschaffung über eine zentrale Beschaffungsstelle</vt:lpstr>
      <vt:lpstr>Gemeinsame Beschaffung</vt:lpstr>
      <vt:lpstr>1. Die nachhaltige Beschaffung umsetzen: Wichtige Schritte</vt:lpstr>
      <vt:lpstr>1.3 Gütezeichen als wichtige Hilfsmittel</vt:lpstr>
      <vt:lpstr>Praxisbeispiel Gütezeichen als Hilfsmittel  Faire Bälle an Schulen, München </vt:lpstr>
      <vt:lpstr>1. Die nachhaltige Beschaffung umsetzen: Wichtige Schritte</vt:lpstr>
      <vt:lpstr>1.4 Erstellung eines Beschaffungskatalog </vt:lpstr>
      <vt:lpstr>Erstellung eines Beschaffungskatalogs</vt:lpstr>
      <vt:lpstr>Die Struktur eines Beschaffungskatalogs</vt:lpstr>
      <vt:lpstr>Identifizierung und Bewertung von Lieferanten</vt:lpstr>
      <vt:lpstr>Regelmäßige Überprüfung und Aktualisierung </vt:lpstr>
      <vt:lpstr>Praxisbeispiel Beschaffungskatalog  Beschaffungskatalog als E-Shop, Nürnberg </vt:lpstr>
      <vt:lpstr>1. Die nachhaltige Beschaffung umsetzen: Wichtige Schritte</vt:lpstr>
      <vt:lpstr>1.5 Lokale und regionale Beschaffung</vt:lpstr>
      <vt:lpstr>1. Die nachhaltige Beschaffung umsetzen: Wichtige Schritte</vt:lpstr>
      <vt:lpstr>1.6 Kommunikation</vt:lpstr>
      <vt:lpstr>Einbindung kommunaler Mitarbeiter</vt:lpstr>
      <vt:lpstr>Praxisbeispiel Einbindung kommunaler Mitarbeiter  Ökologisch reinigen in der Gemeinde Payerbach </vt:lpstr>
      <vt:lpstr>Einbindung von Interessensgruppen</vt:lpstr>
      <vt:lpstr>Praxisbeispiel Einbindung von Interessensgruppen  Sonnenfest – Gemeinde Mäder, Vorarlberg </vt:lpstr>
      <vt:lpstr>2. Gruppenarbeit</vt:lpstr>
      <vt:lpstr>2. Gruppenarbeit</vt:lpstr>
      <vt:lpstr>3. Risikomanagement bei der nachhaltigen Beschaffung</vt:lpstr>
      <vt:lpstr>3. Risikomanagement bei der nachhaltigen Beschaffung</vt:lpstr>
      <vt:lpstr>Risiko: Produkt erfüllt die Erwartung nicht</vt:lpstr>
      <vt:lpstr>Praxisbeispiel Risiko: Lange Ladezeiten E-Fahrzeuge, Polizei Berlin</vt:lpstr>
      <vt:lpstr>Risiko: Begrenzte Budgets der Gemeinde</vt:lpstr>
      <vt:lpstr>Risiko: Begrenzte Verfügbarkeit nachhaltiger Produkte,  Dienst- und Bauleistungen</vt:lpstr>
      <vt:lpstr>4. Monitoring</vt:lpstr>
      <vt:lpstr>4. Monitoring</vt:lpstr>
      <vt:lpstr>Aufbau eines Monitoringsystems</vt:lpstr>
      <vt:lpstr>Rückblick auf das Modul 5</vt:lpstr>
      <vt:lpstr>Vielen Dank für die Aufmerksamkeit!</vt:lpstr>
      <vt:lpstr>Quellen Texte</vt:lpstr>
      <vt:lpstr>Quellen Bilder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Henrieta Winklhofer</cp:lastModifiedBy>
  <cp:revision>1</cp:revision>
  <dcterms:created xsi:type="dcterms:W3CDTF">2024-09-16T10:50:40Z</dcterms:created>
  <dcterms:modified xsi:type="dcterms:W3CDTF">2026-04-30T08:44:07Z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