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20"/>
  </p:notesMasterIdLst>
  <p:sldIdLst>
    <p:sldId id="274" r:id="rId2"/>
    <p:sldId id="257" r:id="rId3"/>
    <p:sldId id="258" r:id="rId4"/>
    <p:sldId id="259" r:id="rId5"/>
    <p:sldId id="260" r:id="rId6"/>
    <p:sldId id="261" r:id="rId7"/>
    <p:sldId id="262" r:id="rId8"/>
    <p:sldId id="275"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embeddedFontLst>
    <p:embeddedFont>
      <p:font typeface="Aptos Serif" panose="02020604070405020304" pitchFamily="18" charset="0"/>
      <p:regular r:id="rId21"/>
      <p:bold r:id="rId22"/>
      <p:italic r:id="rId23"/>
      <p:boldItalic r:id="rId24"/>
    </p:embeddedFont>
    <p:embeddedFont>
      <p:font typeface="Play" pitchFamily="2" charset="0"/>
      <p:regular r:id="rId25"/>
      <p:bold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7" roundtripDataSignature="AMtx7mjdl6cO3AwiDvQDiVy6q+Z4UAWz3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64"/>
    <p:restoredTop sz="94654"/>
  </p:normalViewPr>
  <p:slideViewPr>
    <p:cSldViewPr snapToGrid="0">
      <p:cViewPr varScale="1">
        <p:scale>
          <a:sx n="104" d="100"/>
          <a:sy n="104" d="100"/>
        </p:scale>
        <p:origin x="80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vol.at/maeder-feiert-sonnenfest/8131894"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114" name="Google Shape;11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Quelle Text: https://gemeindebund.at/images/uploads/downloads/2017/Projekte/Ressourceneffiziente_Gemeinde/Projekt_Ressourceneffiziente_Gemeinde_Massnahmenkatalog.pdf S. 41-42</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Quelle Bild: https://www.umweltberatung.at/img/1400/4409.jpg</a:t>
            </a:r>
            <a:endParaRPr/>
          </a:p>
        </p:txBody>
      </p:sp>
      <p:sp>
        <p:nvSpPr>
          <p:cNvPr id="188" name="Google Shape;188;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6" name="Google Shape;196;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Quelle Text: https://www.klimabuendnis.at/wp-content/uploads/2024/03/6_kbu_lf_beschaffung.pdf </a:t>
            </a:r>
            <a:endParaRPr/>
          </a:p>
          <a:p>
            <a:pPr marL="457200" marR="0" lvl="0" indent="-228600" algn="l" rtl="0">
              <a:lnSpc>
                <a:spcPct val="100000"/>
              </a:lnSpc>
              <a:spcBef>
                <a:spcPts val="0"/>
              </a:spcBef>
              <a:spcAft>
                <a:spcPts val="0"/>
              </a:spcAft>
              <a:buSzPts val="1400"/>
              <a:buNone/>
            </a:pPr>
            <a:r>
              <a:rPr lang="de-DE"/>
              <a:t>Quelle Bild: </a:t>
            </a:r>
            <a:r>
              <a:rPr lang="de-DE" sz="1200" u="sng">
                <a:solidFill>
                  <a:schemeClr val="hlink"/>
                </a:solidFill>
                <a:hlinkClick r:id="rId3"/>
              </a:rPr>
              <a:t>https://www.vol.at/maeder-feiert-sonnenfest/8131894</a:t>
            </a:r>
            <a:r>
              <a:rPr lang="de-DE" sz="1200"/>
              <a:t> Sonnenfest Mäder 2023</a:t>
            </a:r>
            <a:endParaRPr/>
          </a:p>
        </p:txBody>
      </p:sp>
      <p:sp>
        <p:nvSpPr>
          <p:cNvPr id="204" name="Google Shape;204;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3" name="Google Shape;213;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0" algn="l" rtl="0">
              <a:spcBef>
                <a:spcPts val="0"/>
              </a:spcBef>
              <a:spcAft>
                <a:spcPts val="0"/>
              </a:spcAft>
              <a:buClr>
                <a:schemeClr val="dk1"/>
              </a:buClr>
              <a:buSzPts val="1400"/>
              <a:buFont typeface="Arial"/>
              <a:buNone/>
            </a:pPr>
            <a:r>
              <a:rPr lang="de-DE"/>
              <a:t>Quelle Text: Film auf dieser Webseite (ab min. 18:15): https://www.kompass-nachhaltigkeit.de/grundlagenwissen/einblick-in-die-beschaffungspraxis</a:t>
            </a:r>
            <a:endParaRPr/>
          </a:p>
          <a:p>
            <a:pPr marL="457200" lvl="0" indent="-228600" algn="l" rtl="0">
              <a:spcBef>
                <a:spcPts val="0"/>
              </a:spcBef>
              <a:spcAft>
                <a:spcPts val="0"/>
              </a:spcAft>
              <a:buClr>
                <a:schemeClr val="dk1"/>
              </a:buClr>
              <a:buSzPts val="1400"/>
              <a:buFont typeface="Arial"/>
              <a:buNone/>
            </a:pPr>
            <a:r>
              <a:rPr lang="de-DE"/>
              <a:t>Quelle Bild: https://polizeibericht.info/ausruestung/fuhrpark/</a:t>
            </a:r>
            <a:endParaRPr/>
          </a:p>
          <a:p>
            <a:pPr marL="457200" lvl="0" indent="-228600" algn="l" rtl="0">
              <a:spcBef>
                <a:spcPts val="0"/>
              </a:spcBef>
              <a:spcAft>
                <a:spcPts val="0"/>
              </a:spcAft>
              <a:buClr>
                <a:schemeClr val="dk1"/>
              </a:buClr>
              <a:buSzPts val="1400"/>
              <a:buFont typeface="Arial"/>
              <a:buNone/>
            </a:pPr>
            <a:endParaRPr/>
          </a:p>
          <a:p>
            <a:pPr marL="0" lvl="0" indent="0" algn="l" rtl="0">
              <a:spcBef>
                <a:spcPts val="0"/>
              </a:spcBef>
              <a:spcAft>
                <a:spcPts val="0"/>
              </a:spcAft>
              <a:buClr>
                <a:schemeClr val="dk1"/>
              </a:buClr>
              <a:buSzPts val="1100"/>
              <a:buFont typeface="Arial"/>
              <a:buNone/>
            </a:pPr>
            <a:r>
              <a:rPr lang="de-DE">
                <a:solidFill>
                  <a:srgbClr val="3F3F3F"/>
                </a:solidFill>
              </a:rPr>
              <a:t>Erläuterung: Polizeistreifenwagen müssen Tag und Nacht einsatzbereit sein. Lange Ladezeiten für Elektroautos erfordern einen hohen logistischen Aufwand, um die Einsatzbereitschaft sicherzustellen.</a:t>
            </a:r>
            <a:endParaRPr>
              <a:solidFill>
                <a:srgbClr val="3F3F3F"/>
              </a:solidFill>
            </a:endParaRPr>
          </a:p>
          <a:p>
            <a:pPr marL="0" lvl="0" indent="0" algn="l" rtl="0">
              <a:spcBef>
                <a:spcPts val="0"/>
              </a:spcBef>
              <a:spcAft>
                <a:spcPts val="0"/>
              </a:spcAft>
              <a:buClr>
                <a:schemeClr val="dk1"/>
              </a:buClr>
              <a:buSzPts val="1100"/>
              <a:buFont typeface="Arial"/>
              <a:buNone/>
            </a:pPr>
            <a:endParaRPr>
              <a:solidFill>
                <a:srgbClr val="3F3F3F"/>
              </a:solidFill>
            </a:endParaRPr>
          </a:p>
          <a:p>
            <a:pPr marL="0" lvl="0" indent="0" algn="l" rtl="0">
              <a:spcBef>
                <a:spcPts val="0"/>
              </a:spcBef>
              <a:spcAft>
                <a:spcPts val="0"/>
              </a:spcAft>
              <a:buClr>
                <a:schemeClr val="dk1"/>
              </a:buClr>
              <a:buSzPts val="1100"/>
              <a:buFont typeface="Arial"/>
              <a:buNone/>
            </a:pPr>
            <a:r>
              <a:rPr lang="de-DE">
                <a:solidFill>
                  <a:srgbClr val="3F3F3F"/>
                </a:solidFill>
              </a:rPr>
              <a:t>Die Beschaffungsbeauftragten der Berliner Polizei wünschen sich Zertifikate für die Herstellung von Fahrzeugen (sowohl für Autos mit Verbrennungsmotor als auch für Elektroautos), damit sie auch bei Verbrennungsmotoren Nachhaltigkeit gewährleisten können.</a:t>
            </a:r>
            <a:endParaRPr>
              <a:solidFill>
                <a:srgbClr val="3F3F3F"/>
              </a:solidFill>
            </a:endParaRPr>
          </a:p>
          <a:p>
            <a:pPr marL="0" lvl="0" indent="0" algn="l" rtl="0">
              <a:spcBef>
                <a:spcPts val="0"/>
              </a:spcBef>
              <a:spcAft>
                <a:spcPts val="0"/>
              </a:spcAft>
              <a:buClr>
                <a:schemeClr val="dk1"/>
              </a:buClr>
              <a:buSzPts val="1100"/>
              <a:buFont typeface="Arial"/>
              <a:buNone/>
            </a:pPr>
            <a:endParaRPr>
              <a:solidFill>
                <a:srgbClr val="3F3F3F"/>
              </a:solidFill>
            </a:endParaRPr>
          </a:p>
          <a:p>
            <a:pPr marL="0" lvl="0" indent="0" algn="l" rtl="0">
              <a:spcBef>
                <a:spcPts val="0"/>
              </a:spcBef>
              <a:spcAft>
                <a:spcPts val="0"/>
              </a:spcAft>
              <a:buClr>
                <a:schemeClr val="dk1"/>
              </a:buClr>
              <a:buSzPts val="1100"/>
              <a:buFont typeface="Arial"/>
              <a:buNone/>
            </a:pPr>
            <a:r>
              <a:rPr lang="de-DE">
                <a:solidFill>
                  <a:srgbClr val="3F3F3F"/>
                </a:solidFill>
              </a:rPr>
              <a:t>Neben Elektroautos beschafft die Berliner Polizei auch wasserstoffbetriebene Autos.</a:t>
            </a:r>
            <a:endParaRPr/>
          </a:p>
        </p:txBody>
      </p:sp>
      <p:sp>
        <p:nvSpPr>
          <p:cNvPr id="221" name="Google Shape;221;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9" name="Google Shape;229;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a:t>Erläuterung: Polizeistreifenwagen müssen Tag und Nacht einsatzbereit sein. Lange Ladezeiten für Elektroautos erfordern einen hohen logistischen Aufwand, um die Einsatzbereitschaft sicherzustellen.</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de-DE"/>
              <a:t>Die Beschaffungsbeauftragten der Berliner Polizei wünschen sich Zertifikate für die Herstellung von Fahrzeugen (sowohl für Autos mit Verbrennungsmotor als auch für Elektroautos), damit sie auch bei Verbrennungsmotoren Nachhaltigkeit gewährleisten können.</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de-DE"/>
              <a:t>Neben Elektroautos beschafft die Berliner Polizei auch wasserstoffbetriebene Autos.</a:t>
            </a:r>
            <a:endParaRPr/>
          </a:p>
        </p:txBody>
      </p:sp>
      <p:sp>
        <p:nvSpPr>
          <p:cNvPr id="230" name="Google Shape;230;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a:p>
        </p:txBody>
      </p:sp>
      <p:sp>
        <p:nvSpPr>
          <p:cNvPr id="238" name="Google Shape;238;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a:solidFill>
                  <a:schemeClr val="dk1"/>
                </a:solidFill>
                <a:latin typeface="Calibri"/>
                <a:ea typeface="Calibri"/>
                <a:cs typeface="Calibri"/>
                <a:sym typeface="Calibri"/>
              </a:rPr>
              <a:t>16</a:t>
            </a:fld>
            <a:endParaRPr sz="1200">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7" name="Google Shape;247;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4" name="Google Shape;254;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0" name="Google Shape;11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 name="Google Shape;11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Quelle Text: https://www.eineweltnetzwerkbayern.de/fileadmin/assets/Kommunen_Eine_Welt/2024_6_A/2024_-_Kommunen_Eine_Welt_-_6_A_-_EWNB.pdf S. 36</a:t>
            </a:r>
            <a:endParaRPr/>
          </a:p>
          <a:p>
            <a:pPr marL="457200" marR="0" lvl="0" indent="-228600" algn="l" rtl="0">
              <a:lnSpc>
                <a:spcPct val="100000"/>
              </a:lnSpc>
              <a:spcBef>
                <a:spcPts val="0"/>
              </a:spcBef>
              <a:spcAft>
                <a:spcPts val="0"/>
              </a:spcAft>
              <a:buSzPts val="1400"/>
              <a:buNone/>
            </a:pPr>
            <a:r>
              <a:rPr lang="de-DE"/>
              <a:t>Quelle Bild: https://www.fairtrade.net/de-de/produkte/fairtrade_produkte/sportbaelle.html</a:t>
            </a:r>
            <a:endParaRPr/>
          </a:p>
        </p:txBody>
      </p:sp>
      <p:sp>
        <p:nvSpPr>
          <p:cNvPr id="118" name="Google Shape;11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de-DE"/>
              <a:t>Siehe proCURE Handbuch S. 29-31</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Gütezeichen sind insbesondere für kleine Gemeinden ein entscheidendes Hilfsmittel für die nachhaltige Beschaffung. Mit Hilfe von Gütezeichen können die Beschaffenden der Gemeinden schnell erkennen, ob das Produkt oder die Dienstleistung nachhaltig ist. Die Verwendung von Gütezeichen im Beschaffungsprozess ist erlaubt, wenn die Gütezeichen bestimmte Kriterien erfüllen:</a:t>
            </a:r>
            <a:endParaRPr/>
          </a:p>
          <a:p>
            <a:pPr marL="457200" lvl="0" indent="-317500" algn="l" rtl="0">
              <a:spcBef>
                <a:spcPts val="0"/>
              </a:spcBef>
              <a:spcAft>
                <a:spcPts val="0"/>
              </a:spcAft>
              <a:buClr>
                <a:schemeClr val="dk1"/>
              </a:buClr>
              <a:buSzPts val="1400"/>
              <a:buChar char="-"/>
            </a:pPr>
            <a:r>
              <a:rPr lang="de-DE"/>
              <a:t>Die Anforderungen des Gütezeichens basieren auf objektiv nachprüfbaren und nicht diskriminierenden Kriterien, die für die Bestimmung der Merkmale der Leistung geeignet sind.</a:t>
            </a:r>
            <a:endParaRPr/>
          </a:p>
          <a:p>
            <a:pPr marL="457200" lvl="0" indent="-317500" algn="l" rtl="0">
              <a:spcBef>
                <a:spcPts val="0"/>
              </a:spcBef>
              <a:spcAft>
                <a:spcPts val="0"/>
              </a:spcAft>
              <a:buClr>
                <a:schemeClr val="dk1"/>
              </a:buClr>
              <a:buSzPts val="1400"/>
              <a:buChar char="-"/>
            </a:pPr>
            <a:r>
              <a:rPr lang="de-DE"/>
              <a:t>Die Gütezeichen werden im Rahmen eines offenen und transparenten Verfahrens eingeführt, an dem alle relevanten interessierten Kreise teilnehmen können.</a:t>
            </a:r>
            <a:endParaRPr/>
          </a:p>
          <a:p>
            <a:pPr marL="457200" lvl="0" indent="-317500" algn="l" rtl="0">
              <a:spcBef>
                <a:spcPts val="0"/>
              </a:spcBef>
              <a:spcAft>
                <a:spcPts val="0"/>
              </a:spcAft>
              <a:buClr>
                <a:schemeClr val="dk1"/>
              </a:buClr>
              <a:buSzPts val="1400"/>
              <a:buChar char="-"/>
            </a:pPr>
            <a:r>
              <a:rPr lang="de-DE"/>
              <a:t>Die Gütezeichen sind für alle Betroffenen zugänglich.</a:t>
            </a:r>
            <a:endParaRPr/>
          </a:p>
          <a:p>
            <a:pPr marL="457200" lvl="0" indent="-317500" algn="l" rtl="0">
              <a:spcBef>
                <a:spcPts val="0"/>
              </a:spcBef>
              <a:spcAft>
                <a:spcPts val="0"/>
              </a:spcAft>
              <a:buClr>
                <a:schemeClr val="dk1"/>
              </a:buClr>
              <a:buSzPts val="1400"/>
              <a:buChar char="-"/>
            </a:pPr>
            <a:r>
              <a:rPr lang="de-DE"/>
              <a:t>Die Anforderungen an die Gütezeichen werden von einem unabhängigen Dritten festgelegt, auf den die Unternehmen, die das Gütezeichen beantragen, keinen maßgeblichen Einfluss ausüben können.</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Es gibt zwar eine Vielzahl von Gütezeichen, aber nur eine begrenzte Anzahl erfüllt die oben genannten Anforderungen. Die Herausforderung besteht darin, sich mit den Gütezeichen, die diese Anforderungen erfüllen, vertraut zu machen und sie auf den Produkten zu erkennen. Nachfolgend sind vier Arten an Gütezeichen beschrieben. Die ersten drei Arten an Gütezeichen erfüllen in der Regel die oben genannten Anforderungen.</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Gütezeichen von breit angelegten Zertifizierungsinitiativen: In der EU gibt es mehrere Zertifizierungsinitiativen, die Richtlinien für eine breite Palette an Produkten und Dienstleistungen bereitstellen. Häufig stehen hinter diesen Initiativen staatliche Stellen oder ihnen nahestehende Institutionen wie etwa Normungsorganisationen. Die von diesen Stellen vergebenen Gütezeichen zählen in der Regel zu den aussagekräftigsten Nachweisen für die Nachhaltigkeit eines Produkts oder einer Dienstleistung. Die Zertifizierungsinitiativen verfügen über Richtlinien für einzelne Produkt- und Dienstleistungsgruppen, in denen die relevanten Nachhaltigkeits- und Qualitätskriterien detailliert beschrieben sind. Unternehmen, die ein solches Zertifikat erhalten möchten, müssen nachweisen, dass sie die in den Richtlinien festgelegten Kriterien erfüllen. Wird dieser Nachweis im Rahmen einer Prüfung bestätigt, erhalten die Unternehmen das Recht, das entsprechende Gütezeichen für einen bestimmten Zeitraum zu verwenden. Beispiele: EU-Ecolabel, das Österreichische Umweltzeichen, der Blaue Engel, NF Environnement und C2C.</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Gütezeichen, die für einzelne Endprodukte vergeben werden: Diese Art von Gütezeichen wird ebenfalls von unabhängigen Dritten vergeben. Zu den zuvor genannten Gütezeichen gibt es jedoch einen großen Unterschied: Es werden nur wenige Produktgruppen zertifiziert. Oftmals sind die Organisationen, die für die Vergabe der Gütezeichen verantwortlich sind, private Einrichtungen. Gütezeichen dieser Art gibt es vor allem für Textilien, Lebensmittel und IT-Geräte. Eine kleine Auswahl dieser Gütezeichen: TCO-certified, Öko-Tex Standard 100, GOTS, Fair Wear and ASC.</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Gesetzlich vorgeschriebene Gütezeichen:  Einige Gütezeichen, die über die Einhaltung eines bestimmten Qualitätsstandards informieren, sind gesetzlich vorgeschrieben. Dazu gehört z. B. das EU-Bio-Logo, das auf allen verpackten Lebensmitteln zu finden sein muss, die in der EU hergestellt und als Bio-Produkt vermarktet werden. Auch die Energieverbrauchskennzeichnung, die z. B. auf Elektrogeräten angebracht werden muss, gehört dazu.</a:t>
            </a:r>
            <a:endParaRPr/>
          </a:p>
        </p:txBody>
      </p:sp>
      <p:sp>
        <p:nvSpPr>
          <p:cNvPr id="127" name="Google Shape;127;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8" name="Google Shape;148;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5" name="Google Shape;155;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r>
              <a:rPr lang="de-DE" dirty="0"/>
              <a:t>Quelle Text: „NACHHALTIG EINKAUFEN – EINE ORIENTIERUNG FÜR STÄDTE UND GEMEINDEN“ </a:t>
            </a:r>
            <a:r>
              <a:rPr lang="de-DE" dirty="0" err="1"/>
              <a:t>edited</a:t>
            </a:r>
            <a:r>
              <a:rPr lang="de-DE" dirty="0"/>
              <a:t> </a:t>
            </a:r>
            <a:r>
              <a:rPr lang="de-DE" dirty="0" err="1"/>
              <a:t>by</a:t>
            </a:r>
            <a:r>
              <a:rPr lang="de-DE" dirty="0"/>
              <a:t> </a:t>
            </a:r>
            <a:r>
              <a:rPr lang="de-DE" sz="1200" b="0" i="0" u="none" strike="noStrike" cap="none" dirty="0">
                <a:solidFill>
                  <a:schemeClr val="dk1"/>
                </a:solidFill>
                <a:latin typeface="Calibri"/>
                <a:ea typeface="Calibri"/>
                <a:cs typeface="Calibri"/>
                <a:sym typeface="Calibri"/>
              </a:rPr>
              <a:t>BUNDESMINISTERIUM FÜR LAND- UND FORSTWIRTSCHAFT, UMWELT UND WASSERWIRTSCHAFT</a:t>
            </a:r>
            <a:r>
              <a:rPr lang="de-DE" dirty="0"/>
              <a:t> </a:t>
            </a:r>
            <a:r>
              <a:rPr lang="de-DE" dirty="0" err="1"/>
              <a:t>page</a:t>
            </a:r>
            <a:r>
              <a:rPr lang="de-DE" dirty="0"/>
              <a:t>. 43</a:t>
            </a:r>
            <a:br>
              <a:rPr lang="de-DE" dirty="0"/>
            </a:br>
            <a:endParaRPr dirty="0"/>
          </a:p>
          <a:p>
            <a:pPr marL="228600" marR="0" lvl="0" indent="0" algn="l" rtl="0">
              <a:lnSpc>
                <a:spcPct val="100000"/>
              </a:lnSpc>
              <a:spcBef>
                <a:spcPts val="0"/>
              </a:spcBef>
              <a:spcAft>
                <a:spcPts val="0"/>
              </a:spcAft>
              <a:buSzPts val="1400"/>
              <a:buNone/>
            </a:pPr>
            <a:r>
              <a:rPr lang="de-DE" dirty="0"/>
              <a:t>Quelle Bild: „NACHHALTIG EINKAUFEN – EINE ORIENTIERUNG FÜR STÄDTE UND GEMEINDEN“ </a:t>
            </a:r>
            <a:r>
              <a:rPr lang="de-DE" dirty="0" err="1"/>
              <a:t>edited</a:t>
            </a:r>
            <a:r>
              <a:rPr lang="de-DE" dirty="0"/>
              <a:t> </a:t>
            </a:r>
            <a:r>
              <a:rPr lang="de-DE" dirty="0" err="1"/>
              <a:t>by</a:t>
            </a:r>
            <a:r>
              <a:rPr lang="de-DE" dirty="0"/>
              <a:t> </a:t>
            </a:r>
            <a:r>
              <a:rPr lang="de-DE" sz="1200" b="0" i="0" u="none" strike="noStrike" cap="none" dirty="0">
                <a:solidFill>
                  <a:schemeClr val="dk1"/>
                </a:solidFill>
                <a:latin typeface="Calibri"/>
                <a:ea typeface="Calibri"/>
                <a:cs typeface="Calibri"/>
                <a:sym typeface="Calibri"/>
              </a:rPr>
              <a:t>BUNDESMINISTERIUM FÜR LAND- UND FORSTWIRTSCHAFT, UMWELT UND WASSERWIRTSCHAFT</a:t>
            </a:r>
            <a:r>
              <a:rPr lang="de-DE" dirty="0"/>
              <a:t> </a:t>
            </a:r>
            <a:r>
              <a:rPr lang="de-DE" dirty="0" err="1"/>
              <a:t>page</a:t>
            </a:r>
            <a:r>
              <a:rPr lang="de-DE" dirty="0"/>
              <a:t>. 43</a:t>
            </a:r>
            <a:endParaRPr dirty="0"/>
          </a:p>
        </p:txBody>
      </p:sp>
      <p:sp>
        <p:nvSpPr>
          <p:cNvPr id="156" name="Google Shape;156;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4" name="Google Shape;164;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a:extLst>
            <a:ext uri="{FF2B5EF4-FFF2-40B4-BE49-F238E27FC236}">
              <a16:creationId xmlns:a16="http://schemas.microsoft.com/office/drawing/2014/main" id="{33B8DE34-CB9A-415F-FAE5-20A5F56818A1}"/>
            </a:ext>
          </a:extLst>
        </p:cNvPr>
        <p:cNvGrpSpPr/>
        <p:nvPr/>
      </p:nvGrpSpPr>
      <p:grpSpPr>
        <a:xfrm>
          <a:off x="0" y="0"/>
          <a:ext cx="0" cy="0"/>
          <a:chOff x="0" y="0"/>
          <a:chExt cx="0" cy="0"/>
        </a:xfrm>
      </p:grpSpPr>
      <p:sp>
        <p:nvSpPr>
          <p:cNvPr id="163" name="Google Shape;163;p33:notes">
            <a:extLst>
              <a:ext uri="{FF2B5EF4-FFF2-40B4-BE49-F238E27FC236}">
                <a16:creationId xmlns:a16="http://schemas.microsoft.com/office/drawing/2014/main" id="{BCDE90DD-3B75-C72C-83F9-1EDF2114217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dirty="0"/>
              <a:t>Quelle Text: https://</a:t>
            </a:r>
            <a:r>
              <a:rPr lang="de-DE" dirty="0" err="1"/>
              <a:t>www.kompass-nachhaltigkeit.de</a:t>
            </a:r>
            <a:r>
              <a:rPr lang="de-DE" dirty="0"/>
              <a:t>/kommunaler-kompass/</a:t>
            </a:r>
            <a:r>
              <a:rPr lang="de-DE" dirty="0" err="1"/>
              <a:t>bayern</a:t>
            </a:r>
            <a:r>
              <a:rPr lang="de-DE" dirty="0"/>
              <a:t>/rahmenbedingungen-nutzen#c42191036</a:t>
            </a:r>
          </a:p>
          <a:p>
            <a:pPr marL="457200" marR="0" lvl="0" indent="-228600" algn="l" rtl="0">
              <a:lnSpc>
                <a:spcPct val="100000"/>
              </a:lnSpc>
              <a:spcBef>
                <a:spcPts val="0"/>
              </a:spcBef>
              <a:spcAft>
                <a:spcPts val="0"/>
              </a:spcAft>
              <a:buSzPts val="1400"/>
              <a:buNone/>
            </a:pPr>
            <a:endParaRPr lang="de-DE" dirty="0"/>
          </a:p>
          <a:p>
            <a:pPr marL="457200" marR="0" lvl="0" indent="-228600" algn="l" rtl="0">
              <a:lnSpc>
                <a:spcPct val="100000"/>
              </a:lnSpc>
              <a:spcBef>
                <a:spcPts val="0"/>
              </a:spcBef>
              <a:spcAft>
                <a:spcPts val="0"/>
              </a:spcAft>
              <a:buSzPts val="1400"/>
              <a:buNone/>
            </a:pPr>
            <a:r>
              <a:rPr lang="de-DE" dirty="0"/>
              <a:t>Quelle Bild: https://</a:t>
            </a:r>
            <a:r>
              <a:rPr lang="de-DE" dirty="0" err="1"/>
              <a:t>www.nuernberg.de</a:t>
            </a:r>
            <a:r>
              <a:rPr lang="de-DE" dirty="0"/>
              <a:t>/</a:t>
            </a:r>
            <a:r>
              <a:rPr lang="de-DE" dirty="0" err="1"/>
              <a:t>internet</a:t>
            </a:r>
            <a:r>
              <a:rPr lang="de-DE" dirty="0"/>
              <a:t>/</a:t>
            </a:r>
            <a:r>
              <a:rPr lang="de-DE" dirty="0" err="1"/>
              <a:t>beschaffung</a:t>
            </a:r>
            <a:r>
              <a:rPr lang="de-DE" dirty="0"/>
              <a:t>/ekv_shop.html#_0_3</a:t>
            </a:r>
          </a:p>
          <a:p>
            <a:pPr marL="0" lvl="0" indent="0" algn="l" rtl="0">
              <a:lnSpc>
                <a:spcPct val="100000"/>
              </a:lnSpc>
              <a:spcBef>
                <a:spcPts val="0"/>
              </a:spcBef>
              <a:spcAft>
                <a:spcPts val="0"/>
              </a:spcAft>
              <a:buSzPts val="1400"/>
              <a:buNone/>
            </a:pPr>
            <a:endParaRPr dirty="0"/>
          </a:p>
        </p:txBody>
      </p:sp>
      <p:sp>
        <p:nvSpPr>
          <p:cNvPr id="164" name="Google Shape;164;p33:notes">
            <a:extLst>
              <a:ext uri="{FF2B5EF4-FFF2-40B4-BE49-F238E27FC236}">
                <a16:creationId xmlns:a16="http://schemas.microsoft.com/office/drawing/2014/main" id="{FFF9943E-D37F-0019-C530-67516838400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18563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0" name="Google Shape;180;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 1">
  <p:cSld name="Titel 1">
    <p:bg>
      <p:bgPr>
        <a:solidFill>
          <a:schemeClr val="lt1"/>
        </a:solidFill>
        <a:effectLst/>
      </p:bgPr>
    </p:bg>
    <p:spTree>
      <p:nvGrpSpPr>
        <p:cNvPr id="1" name="Shape 15"/>
        <p:cNvGrpSpPr/>
        <p:nvPr/>
      </p:nvGrpSpPr>
      <p:grpSpPr>
        <a:xfrm>
          <a:off x="0" y="0"/>
          <a:ext cx="0" cy="0"/>
          <a:chOff x="0" y="0"/>
          <a:chExt cx="0" cy="0"/>
        </a:xfrm>
      </p:grpSpPr>
      <p:sp>
        <p:nvSpPr>
          <p:cNvPr id="16" name="Google Shape;16;p17"/>
          <p:cNvSpPr/>
          <p:nvPr/>
        </p:nvSpPr>
        <p:spPr>
          <a:xfrm rot="10800000">
            <a:off x="332000" y="4831776"/>
            <a:ext cx="4356925" cy="4052448"/>
          </a:xfrm>
          <a:prstGeom prst="pie">
            <a:avLst>
              <a:gd name="adj1" fmla="val 0"/>
              <a:gd name="adj2" fmla="val 10801609"/>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7" name="Google Shape;17;p17"/>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8" name="Google Shape;18;p17"/>
          <p:cNvCxnSpPr/>
          <p:nvPr/>
        </p:nvCxnSpPr>
        <p:spPr>
          <a:xfrm>
            <a:off x="6309360" y="3950208"/>
            <a:ext cx="2133600" cy="3992"/>
          </a:xfrm>
          <a:prstGeom prst="straightConnector1">
            <a:avLst/>
          </a:prstGeom>
          <a:noFill/>
          <a:ln w="101600" cap="flat" cmpd="sng">
            <a:solidFill>
              <a:schemeClr val="accent3"/>
            </a:solidFill>
            <a:prstDash val="solid"/>
            <a:miter lim="800000"/>
            <a:headEnd type="none" w="sm" len="sm"/>
            <a:tailEnd type="none" w="sm" len="sm"/>
          </a:ln>
        </p:spPr>
      </p:cxnSp>
      <p:sp>
        <p:nvSpPr>
          <p:cNvPr id="19" name="Google Shape;19;p17"/>
          <p:cNvSpPr/>
          <p:nvPr/>
        </p:nvSpPr>
        <p:spPr>
          <a:xfrm rot="10800000">
            <a:off x="-1304496" y="5613097"/>
            <a:ext cx="2624490" cy="2489806"/>
          </a:xfrm>
          <a:prstGeom prst="pie">
            <a:avLst>
              <a:gd name="adj1" fmla="val 5413995"/>
              <a:gd name="adj2" fmla="val 10826281"/>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 name="Google Shape;20;p17"/>
          <p:cNvSpPr/>
          <p:nvPr/>
        </p:nvSpPr>
        <p:spPr>
          <a:xfrm rot="-5400000">
            <a:off x="-1055890" y="818688"/>
            <a:ext cx="2127278" cy="2127278"/>
          </a:xfrm>
          <a:prstGeom prst="pie">
            <a:avLst>
              <a:gd name="adj1" fmla="val 0"/>
              <a:gd name="adj2" fmla="val 1085180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abelle 2">
  <p:cSld name="Tabelle 2">
    <p:bg>
      <p:bgPr>
        <a:solidFill>
          <a:schemeClr val="lt1"/>
        </a:solidFill>
        <a:effectLst/>
      </p:bgPr>
    </p:bg>
    <p:spTree>
      <p:nvGrpSpPr>
        <p:cNvPr id="1" name="Shape 87"/>
        <p:cNvGrpSpPr/>
        <p:nvPr/>
      </p:nvGrpSpPr>
      <p:grpSpPr>
        <a:xfrm>
          <a:off x="0" y="0"/>
          <a:ext cx="0" cy="0"/>
          <a:chOff x="0" y="0"/>
          <a:chExt cx="0" cy="0"/>
        </a:xfrm>
      </p:grpSpPr>
      <p:sp>
        <p:nvSpPr>
          <p:cNvPr id="88" name="Google Shape;88;p28"/>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2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90" name="Google Shape;90;p2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1" name="Google Shape;91;p28"/>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Finanzierung">
  <p:cSld name="Finanzierung">
    <p:spTree>
      <p:nvGrpSpPr>
        <p:cNvPr id="1" name="Shape 92"/>
        <p:cNvGrpSpPr/>
        <p:nvPr/>
      </p:nvGrpSpPr>
      <p:grpSpPr>
        <a:xfrm>
          <a:off x="0" y="0"/>
          <a:ext cx="0" cy="0"/>
          <a:chOff x="0" y="0"/>
          <a:chExt cx="0" cy="0"/>
        </a:xfrm>
      </p:grpSpPr>
      <p:sp>
        <p:nvSpPr>
          <p:cNvPr id="93" name="Google Shape;93;p29"/>
          <p:cNvSpPr txBox="1">
            <a:spLocks noGrp="1"/>
          </p:cNvSpPr>
          <p:nvPr>
            <p:ph type="body" idx="1"/>
          </p:nvPr>
        </p:nvSpPr>
        <p:spPr>
          <a:xfrm>
            <a:off x="2179161" y="3113786"/>
            <a:ext cx="4749959" cy="20367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3F3F3F"/>
              </a:buClr>
              <a:buSzPts val="1800"/>
              <a:buNone/>
              <a:defRPr/>
            </a:lvl1pPr>
            <a:lvl2pPr marL="914400" lvl="1" indent="-342900" algn="l">
              <a:lnSpc>
                <a:spcPct val="90000"/>
              </a:lnSpc>
              <a:spcBef>
                <a:spcPts val="500"/>
              </a:spcBef>
              <a:spcAft>
                <a:spcPts val="0"/>
              </a:spcAft>
              <a:buClr>
                <a:srgbClr val="3F3F3F"/>
              </a:buClr>
              <a:buSzPts val="1800"/>
              <a:buChar char="•"/>
              <a:defRPr/>
            </a:lvl2pPr>
            <a:lvl3pPr marL="1371600" lvl="2" indent="-342900" algn="l">
              <a:lnSpc>
                <a:spcPct val="90000"/>
              </a:lnSpc>
              <a:spcBef>
                <a:spcPts val="500"/>
              </a:spcBef>
              <a:spcAft>
                <a:spcPts val="0"/>
              </a:spcAft>
              <a:buClr>
                <a:srgbClr val="3F3F3F"/>
              </a:buClr>
              <a:buSzPts val="1800"/>
              <a:buChar char="•"/>
              <a:defRPr/>
            </a:lvl3pPr>
            <a:lvl4pPr marL="1828800" lvl="3" indent="-342900" algn="l">
              <a:lnSpc>
                <a:spcPct val="90000"/>
              </a:lnSpc>
              <a:spcBef>
                <a:spcPts val="500"/>
              </a:spcBef>
              <a:spcAft>
                <a:spcPts val="0"/>
              </a:spcAft>
              <a:buClr>
                <a:srgbClr val="3F3F3F"/>
              </a:buClr>
              <a:buSzPts val="1800"/>
              <a:buChar char="•"/>
              <a:defRPr/>
            </a:lvl4pPr>
            <a:lvl5pPr marL="2286000" lvl="4" indent="-342900" algn="l">
              <a:lnSpc>
                <a:spcPct val="90000"/>
              </a:lnSpc>
              <a:spcBef>
                <a:spcPts val="500"/>
              </a:spcBef>
              <a:spcAft>
                <a:spcPts val="0"/>
              </a:spcAft>
              <a:buClr>
                <a:srgbClr val="3F3F3F"/>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94" name="Google Shape;94;p29" descr="Ein Bild, das Screenshot, Schrift, Text, Electric Blue (Farbe) enthält.&#10;&#10;Automatisch generierte Beschreibung"/>
          <p:cNvPicPr preferRelativeResize="0"/>
          <p:nvPr/>
        </p:nvPicPr>
        <p:blipFill rotWithShape="1">
          <a:blip r:embed="rId2">
            <a:alphaModFix/>
          </a:blip>
          <a:srcRect/>
          <a:stretch/>
        </p:blipFill>
        <p:spPr>
          <a:xfrm>
            <a:off x="2041071" y="2129065"/>
            <a:ext cx="3150689" cy="87296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genda 1">
  <p:cSld name="Agenda 1">
    <p:spTree>
      <p:nvGrpSpPr>
        <p:cNvPr id="1" name="Shape 21"/>
        <p:cNvGrpSpPr/>
        <p:nvPr/>
      </p:nvGrpSpPr>
      <p:grpSpPr>
        <a:xfrm>
          <a:off x="0" y="0"/>
          <a:ext cx="0" cy="0"/>
          <a:chOff x="0" y="0"/>
          <a:chExt cx="0" cy="0"/>
        </a:xfrm>
      </p:grpSpPr>
      <p:sp>
        <p:nvSpPr>
          <p:cNvPr id="22" name="Google Shape;22;p18"/>
          <p:cNvSpPr/>
          <p:nvPr/>
        </p:nvSpPr>
        <p:spPr>
          <a:xfrm>
            <a:off x="9879382" y="-116909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 name="Google Shape;23;p18"/>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8"/>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lvl1pPr marL="457200" lvl="0" indent="-228600" algn="l">
              <a:lnSpc>
                <a:spcPct val="80000"/>
              </a:lnSpc>
              <a:spcBef>
                <a:spcPts val="2200"/>
              </a:spcBef>
              <a:spcAft>
                <a:spcPts val="0"/>
              </a:spcAft>
              <a:buClr>
                <a:schemeClr val="accent4"/>
              </a:buClr>
              <a:buSzPts val="2400"/>
              <a:buFont typeface="Arial"/>
              <a:buNone/>
              <a:defRPr sz="2400" b="1" i="0">
                <a:solidFill>
                  <a:schemeClr val="accent4"/>
                </a:solidFill>
                <a:latin typeface="Arial"/>
                <a:ea typeface="Arial"/>
                <a:cs typeface="Arial"/>
                <a:sym typeface="Arial"/>
              </a:defRPr>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5" name="Google Shape;25;p1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26" name="Google Shape;26;p1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7" name="Google Shape;27;p18"/>
          <p:cNvCxnSpPr/>
          <p:nvPr/>
        </p:nvCxnSpPr>
        <p:spPr>
          <a:xfrm>
            <a:off x="594360" y="2148840"/>
            <a:ext cx="2130552" cy="0"/>
          </a:xfrm>
          <a:prstGeom prst="straightConnector1">
            <a:avLst/>
          </a:prstGeom>
          <a:noFill/>
          <a:ln w="101600" cap="flat" cmpd="sng">
            <a:solidFill>
              <a:schemeClr val="accent4"/>
            </a:solidFill>
            <a:prstDash val="solid"/>
            <a:miter lim="800000"/>
            <a:headEnd type="none" w="sm" len="sm"/>
            <a:tailEnd type="none" w="sm" len="sm"/>
          </a:ln>
        </p:spPr>
      </p:cxnSp>
      <p:sp>
        <p:nvSpPr>
          <p:cNvPr id="28" name="Google Shape;28;p18"/>
          <p:cNvSpPr/>
          <p:nvPr/>
        </p:nvSpPr>
        <p:spPr>
          <a:xfrm>
            <a:off x="8076007"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9" name="Google Shape;29;p18"/>
          <p:cNvSpPr/>
          <p:nvPr/>
        </p:nvSpPr>
        <p:spPr>
          <a:xfrm>
            <a:off x="9723419" y="301731"/>
            <a:ext cx="846741" cy="808715"/>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inhalt und Bild">
  <p:cSld name="Titelinhalt und Bild">
    <p:bg>
      <p:bgPr>
        <a:solidFill>
          <a:schemeClr val="lt1"/>
        </a:solidFill>
        <a:effectLst/>
      </p:bgPr>
    </p:bg>
    <p:spTree>
      <p:nvGrpSpPr>
        <p:cNvPr id="1" name="Shape 30"/>
        <p:cNvGrpSpPr/>
        <p:nvPr/>
      </p:nvGrpSpPr>
      <p:grpSpPr>
        <a:xfrm>
          <a:off x="0" y="0"/>
          <a:ext cx="0" cy="0"/>
          <a:chOff x="0" y="0"/>
          <a:chExt cx="0" cy="0"/>
        </a:xfrm>
      </p:grpSpPr>
      <p:sp>
        <p:nvSpPr>
          <p:cNvPr id="31" name="Google Shape;31;p25"/>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5"/>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33" name="Google Shape;33;p25"/>
          <p:cNvCxnSpPr/>
          <p:nvPr/>
        </p:nvCxnSpPr>
        <p:spPr>
          <a:xfrm>
            <a:off x="594360" y="2997459"/>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34" name="Google Shape;34;p25"/>
          <p:cNvSpPr>
            <a:spLocks noGrp="1"/>
          </p:cNvSpPr>
          <p:nvPr>
            <p:ph type="pic" idx="2"/>
          </p:nvPr>
        </p:nvSpPr>
        <p:spPr>
          <a:xfrm flipH="1">
            <a:off x="6733505" y="0"/>
            <a:ext cx="5458495" cy="6858000"/>
          </a:xfrm>
          <a:prstGeom prst="flowChartDelay">
            <a:avLst/>
          </a:prstGeom>
          <a:solidFill>
            <a:srgbClr val="87C3CD"/>
          </a:solidFill>
          <a:ln>
            <a:noFill/>
          </a:ln>
        </p:spPr>
        <p:txBody>
          <a:bodyPr/>
          <a:lstStyle/>
          <a:p>
            <a:endParaRPr lang="de-DE"/>
          </a:p>
        </p:txBody>
      </p:sp>
      <p:sp>
        <p:nvSpPr>
          <p:cNvPr id="35" name="Google Shape;35;p2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36" name="Google Shape;36;p25"/>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el und zwei Inhalte 2">
  <p:cSld name="Titel und zwei Inhalte 2">
    <p:bg>
      <p:bgPr>
        <a:solidFill>
          <a:schemeClr val="lt1"/>
        </a:solidFill>
        <a:effectLst/>
      </p:bgPr>
    </p:bg>
    <p:spTree>
      <p:nvGrpSpPr>
        <p:cNvPr id="1" name="Shape 37"/>
        <p:cNvGrpSpPr/>
        <p:nvPr/>
      </p:nvGrpSpPr>
      <p:grpSpPr>
        <a:xfrm>
          <a:off x="0" y="0"/>
          <a:ext cx="0" cy="0"/>
          <a:chOff x="0" y="0"/>
          <a:chExt cx="0" cy="0"/>
        </a:xfrm>
      </p:grpSpPr>
      <p:sp>
        <p:nvSpPr>
          <p:cNvPr id="38" name="Google Shape;38;p23"/>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3"/>
          <p:cNvSpPr txBox="1">
            <a:spLocks noGrp="1"/>
          </p:cNvSpPr>
          <p:nvPr>
            <p:ph type="body" idx="1"/>
          </p:nvPr>
        </p:nvSpPr>
        <p:spPr>
          <a:xfrm>
            <a:off x="594360"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0" name="Google Shape;40;p23"/>
          <p:cNvSpPr txBox="1">
            <a:spLocks noGrp="1"/>
          </p:cNvSpPr>
          <p:nvPr>
            <p:ph type="body" idx="2"/>
          </p:nvPr>
        </p:nvSpPr>
        <p:spPr>
          <a:xfrm>
            <a:off x="5881898"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1" name="Google Shape;41;p23"/>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42" name="Google Shape;42;p23"/>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43" name="Google Shape;43;p23"/>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44" name="Google Shape;44;p23"/>
          <p:cNvSpPr/>
          <p:nvPr/>
        </p:nvSpPr>
        <p:spPr>
          <a:xfrm>
            <a:off x="9879382" y="-1169095"/>
            <a:ext cx="2338190" cy="2338190"/>
          </a:xfrm>
          <a:prstGeom prst="pie">
            <a:avLst>
              <a:gd name="adj1" fmla="val 0"/>
              <a:gd name="adj2" fmla="val 10795612"/>
            </a:avLst>
          </a:prstGeom>
          <a:solidFill>
            <a:srgbClr val="AFD7D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5" name="Google Shape;45;p23"/>
          <p:cNvSpPr/>
          <p:nvPr/>
        </p:nvSpPr>
        <p:spPr>
          <a:xfrm>
            <a:off x="8335968" y="-706089"/>
            <a:ext cx="1393345" cy="1412178"/>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6" name="Google Shape;46;p23"/>
          <p:cNvSpPr/>
          <p:nvPr/>
        </p:nvSpPr>
        <p:spPr>
          <a:xfrm>
            <a:off x="9624160" y="313424"/>
            <a:ext cx="1157486" cy="1157486"/>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el 3">
  <p:cSld name="Titel 3">
    <p:bg>
      <p:bgPr>
        <a:solidFill>
          <a:schemeClr val="lt1"/>
        </a:solidFill>
        <a:effectLst/>
      </p:bgPr>
    </p:bg>
    <p:spTree>
      <p:nvGrpSpPr>
        <p:cNvPr id="1" name="Shape 47"/>
        <p:cNvGrpSpPr/>
        <p:nvPr/>
      </p:nvGrpSpPr>
      <p:grpSpPr>
        <a:xfrm>
          <a:off x="0" y="0"/>
          <a:ext cx="0" cy="0"/>
          <a:chOff x="0" y="0"/>
          <a:chExt cx="0" cy="0"/>
        </a:xfrm>
      </p:grpSpPr>
      <p:sp>
        <p:nvSpPr>
          <p:cNvPr id="48" name="Google Shape;48;p20"/>
          <p:cNvSpPr txBox="1">
            <a:spLocks noGrp="1"/>
          </p:cNvSpPr>
          <p:nvPr>
            <p:ph type="ctrTitle"/>
          </p:nvPr>
        </p:nvSpPr>
        <p:spPr>
          <a:xfrm>
            <a:off x="594360"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0"/>
          <p:cNvSpPr txBox="1">
            <a:spLocks noGrp="1"/>
          </p:cNvSpPr>
          <p:nvPr>
            <p:ph type="body" idx="1"/>
          </p:nvPr>
        </p:nvSpPr>
        <p:spPr>
          <a:xfrm>
            <a:off x="594360"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50" name="Google Shape;50;p20"/>
          <p:cNvCxnSpPr/>
          <p:nvPr/>
        </p:nvCxnSpPr>
        <p:spPr>
          <a:xfrm>
            <a:off x="594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51" name="Google Shape;51;p20"/>
          <p:cNvSpPr/>
          <p:nvPr/>
        </p:nvSpPr>
        <p:spPr>
          <a:xfrm>
            <a:off x="10879755" y="-1244903"/>
            <a:ext cx="2624490" cy="2489806"/>
          </a:xfrm>
          <a:prstGeom prst="pie">
            <a:avLst>
              <a:gd name="adj1" fmla="val 5413995"/>
              <a:gd name="adj2" fmla="val 10826281"/>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2" name="Google Shape;52;p20"/>
          <p:cNvSpPr/>
          <p:nvPr/>
        </p:nvSpPr>
        <p:spPr>
          <a:xfrm>
            <a:off x="6210036" y="-1896488"/>
            <a:ext cx="3792975" cy="3792975"/>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3" name="Google Shape;53;p20"/>
          <p:cNvSpPr/>
          <p:nvPr/>
        </p:nvSpPr>
        <p:spPr>
          <a:xfrm rot="5400000">
            <a:off x="10295512" y="1532512"/>
            <a:ext cx="3792975" cy="3792975"/>
          </a:xfrm>
          <a:prstGeom prst="pie">
            <a:avLst>
              <a:gd name="adj1" fmla="val 0"/>
              <a:gd name="adj2" fmla="val 10837603"/>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el 2">
  <p:cSld name="Titel 2">
    <p:bg>
      <p:bgPr>
        <a:solidFill>
          <a:schemeClr val="lt1"/>
        </a:solidFill>
        <a:effectLst/>
      </p:bgPr>
    </p:bg>
    <p:spTree>
      <p:nvGrpSpPr>
        <p:cNvPr id="1" name="Shape 54"/>
        <p:cNvGrpSpPr/>
        <p:nvPr/>
      </p:nvGrpSpPr>
      <p:grpSpPr>
        <a:xfrm>
          <a:off x="0" y="0"/>
          <a:ext cx="0" cy="0"/>
          <a:chOff x="0" y="0"/>
          <a:chExt cx="0" cy="0"/>
        </a:xfrm>
      </p:grpSpPr>
      <p:sp>
        <p:nvSpPr>
          <p:cNvPr id="55" name="Google Shape;55;p21"/>
          <p:cNvSpPr txBox="1">
            <a:spLocks noGrp="1"/>
          </p:cNvSpPr>
          <p:nvPr>
            <p:ph type="ctrTitle"/>
          </p:nvPr>
        </p:nvSpPr>
        <p:spPr>
          <a:xfrm>
            <a:off x="6299835" y="43052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1"/>
          <p:cNvSpPr txBox="1">
            <a:spLocks noGrp="1"/>
          </p:cNvSpPr>
          <p:nvPr>
            <p:ph type="body" idx="1"/>
          </p:nvPr>
        </p:nvSpPr>
        <p:spPr>
          <a:xfrm>
            <a:off x="6299835" y="456860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57" name="Google Shape;57;p21"/>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58" name="Google Shape;58;p21"/>
          <p:cNvSpPr>
            <a:spLocks noGrp="1"/>
          </p:cNvSpPr>
          <p:nvPr>
            <p:ph type="pic" idx="2"/>
          </p:nvPr>
        </p:nvSpPr>
        <p:spPr>
          <a:xfrm>
            <a:off x="0" y="-11113"/>
            <a:ext cx="5628068" cy="6858000"/>
          </a:xfrm>
          <a:prstGeom prst="flowChartDelay">
            <a:avLst/>
          </a:prstGeom>
          <a:solidFill>
            <a:srgbClr val="87C3CD"/>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el">
  <p:cSld name="Titel">
    <p:bg>
      <p:bgPr>
        <a:solidFill>
          <a:schemeClr val="lt1"/>
        </a:solidFill>
        <a:effectLst/>
      </p:bgPr>
    </p:bg>
    <p:spTree>
      <p:nvGrpSpPr>
        <p:cNvPr id="1" name="Shape 59"/>
        <p:cNvGrpSpPr/>
        <p:nvPr/>
      </p:nvGrpSpPr>
      <p:grpSpPr>
        <a:xfrm>
          <a:off x="0" y="0"/>
          <a:ext cx="0" cy="0"/>
          <a:chOff x="0" y="0"/>
          <a:chExt cx="0" cy="0"/>
        </a:xfrm>
      </p:grpSpPr>
      <p:sp>
        <p:nvSpPr>
          <p:cNvPr id="60" name="Google Shape;60;p22"/>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1" name="Google Shape;61;p22"/>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62" name="Google Shape;62;p22"/>
          <p:cNvSpPr txBox="1">
            <a:spLocks noGrp="1"/>
          </p:cNvSpPr>
          <p:nvPr>
            <p:ph type="body" idx="1"/>
          </p:nvPr>
        </p:nvSpPr>
        <p:spPr>
          <a:xfrm>
            <a:off x="6309905"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3" name="Google Shape;63;p22"/>
          <p:cNvSpPr/>
          <p:nvPr/>
        </p:nvSpPr>
        <p:spPr>
          <a:xfrm rot="-5400000">
            <a:off x="-1994302" y="2784058"/>
            <a:ext cx="3988604" cy="4143593"/>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4" name="Google Shape;64;p22"/>
          <p:cNvSpPr/>
          <p:nvPr/>
        </p:nvSpPr>
        <p:spPr>
          <a:xfrm rot="10800000">
            <a:off x="1657654" y="5606713"/>
            <a:ext cx="2376839" cy="2502573"/>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5" name="Google Shape;65;p22"/>
          <p:cNvSpPr/>
          <p:nvPr/>
        </p:nvSpPr>
        <p:spPr>
          <a:xfrm rot="-8153822">
            <a:off x="691437" y="2439793"/>
            <a:ext cx="1375053" cy="1406890"/>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el und Inhalt ">
  <p:cSld name="Titel und Inhalt ">
    <p:bg>
      <p:bgPr>
        <a:solidFill>
          <a:schemeClr val="lt1"/>
        </a:solidFill>
        <a:effectLst/>
      </p:bgPr>
    </p:bg>
    <p:spTree>
      <p:nvGrpSpPr>
        <p:cNvPr id="1" name="Shape 66"/>
        <p:cNvGrpSpPr/>
        <p:nvPr/>
      </p:nvGrpSpPr>
      <p:grpSpPr>
        <a:xfrm>
          <a:off x="0" y="0"/>
          <a:ext cx="0" cy="0"/>
          <a:chOff x="0" y="0"/>
          <a:chExt cx="0" cy="0"/>
        </a:xfrm>
      </p:grpSpPr>
      <p:sp>
        <p:nvSpPr>
          <p:cNvPr id="67" name="Google Shape;67;p24"/>
          <p:cNvSpPr txBox="1">
            <a:spLocks noGrp="1"/>
          </p:cNvSpPr>
          <p:nvPr>
            <p:ph type="title"/>
          </p:nvPr>
        </p:nvSpPr>
        <p:spPr>
          <a:xfrm>
            <a:off x="6318885" y="3499667"/>
            <a:ext cx="4939666" cy="254281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8" name="Google Shape;68;p24"/>
          <p:cNvCxnSpPr/>
          <p:nvPr/>
        </p:nvCxnSpPr>
        <p:spPr>
          <a:xfrm>
            <a:off x="6347460" y="631317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69" name="Google Shape;69;p24"/>
          <p:cNvSpPr txBox="1">
            <a:spLocks noGrp="1"/>
          </p:cNvSpPr>
          <p:nvPr>
            <p:ph type="body" idx="1"/>
          </p:nvPr>
        </p:nvSpPr>
        <p:spPr>
          <a:xfrm>
            <a:off x="603885" y="457201"/>
            <a:ext cx="5198269" cy="2305050"/>
          </a:xfrm>
          <a:prstGeom prst="rect">
            <a:avLst/>
          </a:prstGeom>
          <a:noFill/>
          <a:ln>
            <a:noFill/>
          </a:ln>
        </p:spPr>
        <p:txBody>
          <a:bodyPr spcFirstLastPara="1" wrap="square" lIns="0" tIns="274300" rIns="91425" bIns="45700" anchor="t" anchorCtr="0">
            <a:normAutofit/>
          </a:bodyPr>
          <a:lstStyle>
            <a:lvl1pPr marL="457200" lvl="0" indent="-355600" algn="l">
              <a:lnSpc>
                <a:spcPct val="90000"/>
              </a:lnSpc>
              <a:spcBef>
                <a:spcPts val="1800"/>
              </a:spcBef>
              <a:spcAft>
                <a:spcPts val="0"/>
              </a:spcAft>
              <a:buClr>
                <a:srgbClr val="3F3F3F"/>
              </a:buClr>
              <a:buSzPts val="2000"/>
              <a:buFont typeface="Play"/>
              <a:buAutoNum type="arabicPeriod"/>
              <a:defRPr sz="2000"/>
            </a:lvl1pPr>
            <a:lvl2pPr marL="914400" lvl="1" indent="-355600" algn="l">
              <a:lnSpc>
                <a:spcPct val="90000"/>
              </a:lnSpc>
              <a:spcBef>
                <a:spcPts val="1800"/>
              </a:spcBef>
              <a:spcAft>
                <a:spcPts val="0"/>
              </a:spcAft>
              <a:buClr>
                <a:srgbClr val="3F3F3F"/>
              </a:buClr>
              <a:buSzPts val="2000"/>
              <a:buFont typeface="Play"/>
              <a:buAutoNum type="alphaLcPeriod"/>
              <a:defRPr sz="2000"/>
            </a:lvl2pPr>
            <a:lvl3pPr marL="1371600" lvl="2" indent="-355600" algn="l">
              <a:lnSpc>
                <a:spcPct val="90000"/>
              </a:lnSpc>
              <a:spcBef>
                <a:spcPts val="1800"/>
              </a:spcBef>
              <a:spcAft>
                <a:spcPts val="0"/>
              </a:spcAft>
              <a:buClr>
                <a:srgbClr val="3F3F3F"/>
              </a:buClr>
              <a:buSzPts val="2000"/>
              <a:buFont typeface="Play"/>
              <a:buAutoNum type="arabicParenR"/>
              <a:defRPr sz="2000"/>
            </a:lvl3pPr>
            <a:lvl4pPr marL="1828800" lvl="3" indent="-228600" algn="l">
              <a:lnSpc>
                <a:spcPct val="90000"/>
              </a:lnSpc>
              <a:spcBef>
                <a:spcPts val="1800"/>
              </a:spcBef>
              <a:spcAft>
                <a:spcPts val="0"/>
              </a:spcAft>
              <a:buClr>
                <a:srgbClr val="3F3F3F"/>
              </a:buClr>
              <a:buSzPts val="2000"/>
              <a:buFont typeface="Play"/>
              <a:buNone/>
              <a:defRPr sz="2000"/>
            </a:lvl4pPr>
            <a:lvl5pPr marL="2286000" lvl="4" indent="-355600" algn="l">
              <a:lnSpc>
                <a:spcPct val="90000"/>
              </a:lnSpc>
              <a:spcBef>
                <a:spcPts val="1800"/>
              </a:spcBef>
              <a:spcAft>
                <a:spcPts val="0"/>
              </a:spcAft>
              <a:buClr>
                <a:srgbClr val="3F3F3F"/>
              </a:buClr>
              <a:buSzPts val="2000"/>
              <a:buFont typeface="Play"/>
              <a:buAutoNum type="arabicPeriod"/>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70" name="Google Shape;70;p24"/>
          <p:cNvSpPr txBox="1">
            <a:spLocks noGrp="1"/>
          </p:cNvSpPr>
          <p:nvPr>
            <p:ph type="body" idx="2"/>
          </p:nvPr>
        </p:nvSpPr>
        <p:spPr>
          <a:xfrm>
            <a:off x="594360" y="2810595"/>
            <a:ext cx="5198269" cy="3319513"/>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71" name="Google Shape;71;p24"/>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72" name="Google Shape;72;p24"/>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4"/>
          <p:cNvSpPr/>
          <p:nvPr/>
        </p:nvSpPr>
        <p:spPr>
          <a:xfrm>
            <a:off x="8601559" y="-1416132"/>
            <a:ext cx="2848220" cy="284822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4" name="Google Shape;74;p24"/>
          <p:cNvSpPr/>
          <p:nvPr/>
        </p:nvSpPr>
        <p:spPr>
          <a:xfrm>
            <a:off x="6179401" y="-908076"/>
            <a:ext cx="1807674" cy="1832107"/>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5" name="Google Shape;75;p24"/>
          <p:cNvSpPr/>
          <p:nvPr/>
        </p:nvSpPr>
        <p:spPr>
          <a:xfrm>
            <a:off x="7827282" y="1627027"/>
            <a:ext cx="1307555" cy="1307555"/>
          </a:xfrm>
          <a:prstGeom prst="ellipse">
            <a:avLst/>
          </a:prstGeom>
          <a:solidFill>
            <a:srgbClr val="CBE27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elinhalt und Tabelle">
  <p:cSld name="Titelinhalt und Tabelle">
    <p:bg>
      <p:bgPr>
        <a:solidFill>
          <a:schemeClr val="lt1"/>
        </a:solidFill>
        <a:effectLst/>
      </p:bgPr>
    </p:bg>
    <p:spTree>
      <p:nvGrpSpPr>
        <p:cNvPr id="1" name="Shape 76"/>
        <p:cNvGrpSpPr/>
        <p:nvPr/>
      </p:nvGrpSpPr>
      <p:grpSpPr>
        <a:xfrm>
          <a:off x="0" y="0"/>
          <a:ext cx="0" cy="0"/>
          <a:chOff x="0" y="0"/>
          <a:chExt cx="0" cy="0"/>
        </a:xfrm>
      </p:grpSpPr>
      <p:sp>
        <p:nvSpPr>
          <p:cNvPr id="77" name="Google Shape;77;p26"/>
          <p:cNvSpPr txBox="1">
            <a:spLocks noGrp="1"/>
          </p:cNvSpPr>
          <p:nvPr>
            <p:ph type="title"/>
          </p:nvPr>
        </p:nvSpPr>
        <p:spPr>
          <a:xfrm>
            <a:off x="3661409" y="4661717"/>
            <a:ext cx="7936230" cy="138076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8" name="Google Shape;78;p26"/>
          <p:cNvCxnSpPr/>
          <p:nvPr/>
        </p:nvCxnSpPr>
        <p:spPr>
          <a:xfrm>
            <a:off x="3670935" y="631317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79" name="Google Shape;79;p26"/>
          <p:cNvSpPr txBox="1">
            <a:spLocks noGrp="1"/>
          </p:cNvSpPr>
          <p:nvPr>
            <p:ph type="body" idx="1"/>
          </p:nvPr>
        </p:nvSpPr>
        <p:spPr>
          <a:xfrm>
            <a:off x="603885" y="584005"/>
            <a:ext cx="2825115" cy="3999060"/>
          </a:xfrm>
          <a:prstGeom prst="rect">
            <a:avLst/>
          </a:prstGeom>
          <a:noFill/>
          <a:ln>
            <a:noFill/>
          </a:ln>
        </p:spPr>
        <p:txBody>
          <a:bodyPr spcFirstLastPara="1" wrap="square" lIns="0" tIns="274300" rIns="91425" bIns="4570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228600" algn="l">
              <a:lnSpc>
                <a:spcPct val="90000"/>
              </a:lnSpc>
              <a:spcBef>
                <a:spcPts val="1800"/>
              </a:spcBef>
              <a:spcAft>
                <a:spcPts val="0"/>
              </a:spcAft>
              <a:buClr>
                <a:srgbClr val="3F3F3F"/>
              </a:buClr>
              <a:buSzPts val="2000"/>
              <a:buNone/>
              <a:defRPr sz="2000"/>
            </a:lvl2pPr>
            <a:lvl3pPr marL="1371600" lvl="2" indent="-228600" algn="l">
              <a:lnSpc>
                <a:spcPct val="90000"/>
              </a:lnSpc>
              <a:spcBef>
                <a:spcPts val="1800"/>
              </a:spcBef>
              <a:spcAft>
                <a:spcPts val="0"/>
              </a:spcAft>
              <a:buClr>
                <a:srgbClr val="3F3F3F"/>
              </a:buClr>
              <a:buSzPts val="2000"/>
              <a:buNone/>
              <a:defRPr sz="2000"/>
            </a:lvl3pPr>
            <a:lvl4pPr marL="1828800" lvl="3" indent="-228600" algn="l">
              <a:lnSpc>
                <a:spcPct val="90000"/>
              </a:lnSpc>
              <a:spcBef>
                <a:spcPts val="1800"/>
              </a:spcBef>
              <a:spcAft>
                <a:spcPts val="0"/>
              </a:spcAft>
              <a:buClr>
                <a:srgbClr val="3F3F3F"/>
              </a:buClr>
              <a:buSzPts val="2000"/>
              <a:buNone/>
              <a:defRPr sz="2000"/>
            </a:lvl4pPr>
            <a:lvl5pPr marL="2286000" lvl="4" indent="-228600" algn="l">
              <a:lnSpc>
                <a:spcPct val="90000"/>
              </a:lnSpc>
              <a:spcBef>
                <a:spcPts val="1800"/>
              </a:spcBef>
              <a:spcAft>
                <a:spcPts val="0"/>
              </a:spcAft>
              <a:buClr>
                <a:srgbClr val="3F3F3F"/>
              </a:buClr>
              <a:buSzPts val="2000"/>
              <a:buNone/>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0" name="Google Shape;80;p26"/>
          <p:cNvSpPr txBox="1">
            <a:spLocks noGrp="1"/>
          </p:cNvSpPr>
          <p:nvPr>
            <p:ph type="body" idx="2"/>
          </p:nvPr>
        </p:nvSpPr>
        <p:spPr>
          <a:xfrm>
            <a:off x="3670934" y="584005"/>
            <a:ext cx="7926705" cy="3999060"/>
          </a:xfrm>
          <a:prstGeom prst="rect">
            <a:avLst/>
          </a:prstGeom>
          <a:noFill/>
          <a:ln>
            <a:noFill/>
          </a:ln>
        </p:spPr>
        <p:txBody>
          <a:bodyPr spcFirstLastPara="1" wrap="square" lIns="0" tIns="45700" rIns="91425" bIns="45700" anchor="t" anchorCtr="0">
            <a:normAutofit/>
          </a:bodyPr>
          <a:lstStyle>
            <a:lvl1pPr marL="457200" lvl="0" indent="-228600" algn="l">
              <a:lnSpc>
                <a:spcPct val="90000"/>
              </a:lnSpc>
              <a:spcBef>
                <a:spcPts val="1800"/>
              </a:spcBef>
              <a:spcAft>
                <a:spcPts val="0"/>
              </a:spcAft>
              <a:buClr>
                <a:srgbClr val="3F3F3F"/>
              </a:buClr>
              <a:buSzPts val="2000"/>
              <a:buNone/>
              <a:defRPr sz="2000"/>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1" name="Google Shape;81;p2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82" name="Google Shape;82;p2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grpSp>
        <p:nvGrpSpPr>
          <p:cNvPr id="83" name="Google Shape;83;p26"/>
          <p:cNvGrpSpPr/>
          <p:nvPr/>
        </p:nvGrpSpPr>
        <p:grpSpPr>
          <a:xfrm rot="-5400000">
            <a:off x="-1340601" y="4196010"/>
            <a:ext cx="3053166" cy="2270813"/>
            <a:chOff x="4881398" y="2159825"/>
            <a:chExt cx="3881604" cy="2778984"/>
          </a:xfrm>
        </p:grpSpPr>
        <p:sp>
          <p:nvSpPr>
            <p:cNvPr id="84" name="Google Shape;84;p26"/>
            <p:cNvSpPr/>
            <p:nvPr/>
          </p:nvSpPr>
          <p:spPr>
            <a:xfrm>
              <a:off x="6424812" y="215982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5" name="Google Shape;85;p26"/>
            <p:cNvSpPr/>
            <p:nvPr/>
          </p:nvSpPr>
          <p:spPr>
            <a:xfrm>
              <a:off x="4881398" y="2622831"/>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6" name="Google Shape;86;p26"/>
            <p:cNvSpPr/>
            <p:nvPr/>
          </p:nvSpPr>
          <p:spPr>
            <a:xfrm>
              <a:off x="5871703" y="4132729"/>
              <a:ext cx="806080" cy="806080"/>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body" idx="1"/>
          </p:nvPr>
        </p:nvSpPr>
        <p:spPr>
          <a:xfrm>
            <a:off x="594360" y="1825625"/>
            <a:ext cx="11003280" cy="435133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3F3F3F"/>
              </a:buClr>
              <a:buSzPts val="2800"/>
              <a:buFont typeface="Arial"/>
              <a:buNone/>
              <a:defRPr sz="2800" b="0" i="0" u="none" strike="noStrike" cap="none">
                <a:solidFill>
                  <a:srgbClr val="3F3F3F"/>
                </a:solidFill>
                <a:latin typeface="Arial"/>
                <a:ea typeface="Arial"/>
                <a:cs typeface="Arial"/>
                <a:sym typeface="Arial"/>
              </a:defRPr>
            </a:lvl1pPr>
            <a:lvl2pPr marL="914400" marR="0" lvl="1" indent="-381000" algn="l" rtl="0">
              <a:lnSpc>
                <a:spcPct val="90000"/>
              </a:lnSpc>
              <a:spcBef>
                <a:spcPts val="500"/>
              </a:spcBef>
              <a:spcAft>
                <a:spcPts val="0"/>
              </a:spcAft>
              <a:buClr>
                <a:srgbClr val="3F3F3F"/>
              </a:buClr>
              <a:buSzPts val="2400"/>
              <a:buFont typeface="Arial"/>
              <a:buChar char="•"/>
              <a:defRPr sz="2400" b="0" i="0" u="none" strike="noStrike" cap="none">
                <a:solidFill>
                  <a:srgbClr val="3F3F3F"/>
                </a:solidFill>
                <a:latin typeface="Arial"/>
                <a:ea typeface="Arial"/>
                <a:cs typeface="Arial"/>
                <a:sym typeface="Arial"/>
              </a:defRPr>
            </a:lvl2pPr>
            <a:lvl3pPr marL="1371600" marR="0" lvl="2" indent="-355600" algn="l" rtl="0">
              <a:lnSpc>
                <a:spcPct val="90000"/>
              </a:lnSpc>
              <a:spcBef>
                <a:spcPts val="500"/>
              </a:spcBef>
              <a:spcAft>
                <a:spcPts val="0"/>
              </a:spcAft>
              <a:buClr>
                <a:srgbClr val="3F3F3F"/>
              </a:buClr>
              <a:buSzPts val="2000"/>
              <a:buFont typeface="Arial"/>
              <a:buChar char="•"/>
              <a:defRPr sz="2000" b="0" i="0" u="none" strike="noStrike" cap="none">
                <a:solidFill>
                  <a:srgbClr val="3F3F3F"/>
                </a:solidFill>
                <a:latin typeface="Arial"/>
                <a:ea typeface="Arial"/>
                <a:cs typeface="Arial"/>
                <a:sym typeface="Arial"/>
              </a:defRPr>
            </a:lvl3pPr>
            <a:lvl4pPr marL="1828800" marR="0" lvl="3"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4pPr>
            <a:lvl5pPr marL="2286000" marR="0" lvl="4"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endParaRPr/>
          </a:p>
        </p:txBody>
      </p:sp>
      <p:sp>
        <p:nvSpPr>
          <p:cNvPr id="11" name="Google Shape;11;p16"/>
          <p:cNvSpPr txBox="1">
            <a:spLocks noGrp="1"/>
          </p:cNvSpPr>
          <p:nvPr>
            <p:ph type="title"/>
          </p:nvPr>
        </p:nvSpPr>
        <p:spPr>
          <a:xfrm>
            <a:off x="594360" y="365125"/>
            <a:ext cx="11003280" cy="1325563"/>
          </a:xfrm>
          <a:prstGeom prst="rect">
            <a:avLst/>
          </a:prstGeom>
          <a:noFill/>
          <a:ln>
            <a:noFill/>
          </a:ln>
        </p:spPr>
        <p:txBody>
          <a:bodyPr spcFirstLastPara="1" wrap="square" lIns="91425" tIns="45700" rIns="91425" bIns="45700" anchor="ctr" anchorCtr="0">
            <a:normAutofit/>
          </a:bodyPr>
          <a:lstStyle>
            <a:lvl1pPr marR="0" lvl="0" algn="l" rtl="0">
              <a:lnSpc>
                <a:spcPct val="80000"/>
              </a:lnSpc>
              <a:spcBef>
                <a:spcPts val="0"/>
              </a:spcBef>
              <a:spcAft>
                <a:spcPts val="0"/>
              </a:spcAft>
              <a:buClr>
                <a:srgbClr val="3F3F3F"/>
              </a:buClr>
              <a:buSzPts val="4400"/>
              <a:buFont typeface="Play"/>
              <a:buNone/>
              <a:defRPr sz="4400" b="1" i="0" u="none" strike="noStrike" cap="none">
                <a:solidFill>
                  <a:srgbClr val="3F3F3F"/>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2" name="Google Shape;12;p1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9pPr>
          </a:lstStyle>
          <a:p>
            <a:endParaRPr/>
          </a:p>
        </p:txBody>
      </p:sp>
      <p:sp>
        <p:nvSpPr>
          <p:cNvPr id="13" name="Google Shape;13;p1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pic>
        <p:nvPicPr>
          <p:cNvPr id="14" name="Google Shape;14;p16" descr="Logo ProCure"/>
          <p:cNvPicPr preferRelativeResize="0"/>
          <p:nvPr/>
        </p:nvPicPr>
        <p:blipFill rotWithShape="1">
          <a:blip r:embed="rId13">
            <a:alphaModFix/>
          </a:blip>
          <a:srcRect/>
          <a:stretch/>
        </p:blipFill>
        <p:spPr>
          <a:xfrm>
            <a:off x="10419633" y="5890912"/>
            <a:ext cx="1307555" cy="71385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600">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guide id="17" pos="39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hyperlink" Target="https://www.eineweltnetzwerkbayern.de/fileadmin/assets/Kommunen_Eine_Welt/2024_6_A/2024_-_Kommunen_Eine_Welt_-_6_A_-_EWNB.pdf"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gemeindebund.at/images/uploads/downloads/2017/Projekte/Ressourceneffiziente_Gemeinde/Projekt_Ressourceneffiziente_Gemeinde_Massnahmenkatalog.pdf" TargetMode="External"/><Relationship Id="rId5" Type="http://schemas.openxmlformats.org/officeDocument/2006/relationships/hyperlink" Target="https://www.kompass-nachhaltigkeit.de/grundlagenwissen/einblick-in-die-beschaffungspraxis" TargetMode="External"/><Relationship Id="rId4" Type="http://schemas.openxmlformats.org/officeDocument/2006/relationships/hyperlink" Target="https://www.kompass-nachhaltigkeit.de/kommunaler-kompass/bayern/rahmenbedingungen-nutzen#c42191036"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umweltberatung.at/img/1400/4409.jp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www.vol.at/maeder-feiert-sonnenfest/8131894" TargetMode="External"/><Relationship Id="rId5" Type="http://schemas.openxmlformats.org/officeDocument/2006/relationships/hyperlink" Target="https://www.nuernberg.de/internet/beschaffung/ekv_shop.html#_0_3" TargetMode="External"/><Relationship Id="rId4" Type="http://schemas.openxmlformats.org/officeDocument/2006/relationships/hyperlink" Target="https://www.fairtrade.net/de-de/produkte/fairtrade_produkte/sportbaelle.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jp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g"/><Relationship Id="rId11" Type="http://schemas.openxmlformats.org/officeDocument/2006/relationships/image" Target="../media/image14.png"/><Relationship Id="rId5" Type="http://schemas.openxmlformats.org/officeDocument/2006/relationships/image" Target="../media/image8.jpg"/><Relationship Id="rId10" Type="http://schemas.openxmlformats.org/officeDocument/2006/relationships/image" Target="../media/image13.png"/><Relationship Id="rId4" Type="http://schemas.openxmlformats.org/officeDocument/2006/relationships/image" Target="../media/image7.jpg"/><Relationship Id="rId9" Type="http://schemas.openxmlformats.org/officeDocument/2006/relationships/image" Target="../media/image12.jpg"/><Relationship Id="rId14" Type="http://schemas.openxmlformats.org/officeDocument/2006/relationships/image" Target="../media/image17.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pic>
        <p:nvPicPr>
          <p:cNvPr id="116" name="Google Shape;116;p1" descr="Ein Bild, das Text, Schrift, Screenshot, Grafiken enthält.&#10;&#10;Automatisch generierte Beschreibung"/>
          <p:cNvPicPr preferRelativeResize="0"/>
          <p:nvPr/>
        </p:nvPicPr>
        <p:blipFill rotWithShape="1">
          <a:blip r:embed="rId3">
            <a:alphaModFix/>
          </a:blip>
          <a:srcRect/>
          <a:stretch/>
        </p:blipFill>
        <p:spPr>
          <a:xfrm>
            <a:off x="6737131" y="4836746"/>
            <a:ext cx="5273749" cy="1904297"/>
          </a:xfrm>
          <a:prstGeom prst="rect">
            <a:avLst/>
          </a:prstGeom>
          <a:noFill/>
          <a:ln>
            <a:noFill/>
          </a:ln>
        </p:spPr>
      </p:pic>
      <p:sp>
        <p:nvSpPr>
          <p:cNvPr id="117" name="Google Shape;117;p1"/>
          <p:cNvSpPr txBox="1"/>
          <p:nvPr/>
        </p:nvSpPr>
        <p:spPr>
          <a:xfrm>
            <a:off x="6309904" y="4085366"/>
            <a:ext cx="274519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de-DE" sz="1800" b="0" i="0" u="none" strike="noStrike" cap="none" dirty="0">
                <a:solidFill>
                  <a:srgbClr val="3F3F3F"/>
                </a:solidFill>
                <a:latin typeface="Aptos" panose="020B0004020202020204" pitchFamily="34" charset="0"/>
                <a:sym typeface="Arial"/>
              </a:rPr>
              <a:t>Datum</a:t>
            </a:r>
            <a:endParaRPr sz="1400" b="0" i="0" u="none" strike="noStrike" cap="none" dirty="0">
              <a:solidFill>
                <a:srgbClr val="000000"/>
              </a:solidFill>
              <a:latin typeface="Aptos" panose="020B0004020202020204" pitchFamily="34" charset="0"/>
              <a:sym typeface="Arial"/>
            </a:endParaRPr>
          </a:p>
        </p:txBody>
      </p:sp>
      <p:sp>
        <p:nvSpPr>
          <p:cNvPr id="118" name="Google Shape;118;p1"/>
          <p:cNvSpPr txBox="1"/>
          <p:nvPr/>
        </p:nvSpPr>
        <p:spPr>
          <a:xfrm>
            <a:off x="6309904" y="2699012"/>
            <a:ext cx="5882100" cy="1077178"/>
          </a:xfrm>
          <a:prstGeom prst="rect">
            <a:avLst/>
          </a:prstGeom>
          <a:noFill/>
          <a:ln>
            <a:noFill/>
          </a:ln>
        </p:spPr>
        <p:txBody>
          <a:bodyPr spcFirstLastPara="1" wrap="square" lIns="91425" tIns="45700" rIns="91425" bIns="45700" anchor="t" anchorCtr="0">
            <a:spAutoFit/>
          </a:bodyPr>
          <a:lstStyle/>
          <a:p>
            <a:pPr>
              <a:buSzPts val="4000"/>
            </a:pPr>
            <a:r>
              <a:rPr lang="de-DE" sz="3200" b="1" dirty="0">
                <a:solidFill>
                  <a:srgbClr val="3F3F3F"/>
                </a:solidFill>
                <a:latin typeface="Aptos Serif" panose="02020604070405020304" pitchFamily="18" charset="0"/>
                <a:cs typeface="Aptos Serif" panose="02020604070405020304" pitchFamily="18" charset="0"/>
              </a:rPr>
              <a:t>Lokale Fallstudien – </a:t>
            </a:r>
          </a:p>
          <a:p>
            <a:pPr>
              <a:buSzPts val="4000"/>
            </a:pPr>
            <a:r>
              <a:rPr lang="de-DE" sz="3200" b="1" dirty="0">
                <a:solidFill>
                  <a:srgbClr val="3F3F3F"/>
                </a:solidFill>
                <a:latin typeface="Aptos Serif" panose="02020604070405020304" pitchFamily="18" charset="0"/>
                <a:cs typeface="Aptos Serif" panose="02020604070405020304" pitchFamily="18" charset="0"/>
              </a:rPr>
              <a:t>Peer Sharing</a:t>
            </a:r>
          </a:p>
        </p:txBody>
      </p:sp>
      <p:pic>
        <p:nvPicPr>
          <p:cNvPr id="119" name="Google Shape;119;p1" descr="Ein Bild, das Screenshot, Grafiken, Schrift, Grafikdesign enthält.&#10;&#10;Automatisch generierte Beschreibung"/>
          <p:cNvPicPr preferRelativeResize="0"/>
          <p:nvPr/>
        </p:nvPicPr>
        <p:blipFill rotWithShape="1">
          <a:blip r:embed="rId4">
            <a:alphaModFix/>
          </a:blip>
          <a:srcRect/>
          <a:stretch/>
        </p:blipFill>
        <p:spPr>
          <a:xfrm>
            <a:off x="2686857" y="2224159"/>
            <a:ext cx="3409143" cy="1861207"/>
          </a:xfrm>
          <a:prstGeom prst="rect">
            <a:avLst/>
          </a:prstGeom>
          <a:noFill/>
          <a:ln>
            <a:noFill/>
          </a:ln>
        </p:spPr>
      </p:pic>
      <p:sp>
        <p:nvSpPr>
          <p:cNvPr id="121" name="Google Shape;121;p1"/>
          <p:cNvSpPr txBox="1"/>
          <p:nvPr/>
        </p:nvSpPr>
        <p:spPr>
          <a:xfrm>
            <a:off x="6309904" y="1956744"/>
            <a:ext cx="4891496"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de-DE" sz="1800" b="0" i="0" u="none" strike="noStrike" cap="none" dirty="0">
                <a:solidFill>
                  <a:srgbClr val="3F3F3F"/>
                </a:solidFill>
                <a:latin typeface="Aptos" panose="020B0004020202020204" pitchFamily="34" charset="0"/>
                <a:sym typeface="Arial"/>
              </a:rPr>
              <a:t>Train </a:t>
            </a:r>
            <a:r>
              <a:rPr lang="de-DE" sz="1800" b="0" i="0" u="none" strike="noStrike" cap="none" dirty="0" err="1">
                <a:solidFill>
                  <a:srgbClr val="3F3F3F"/>
                </a:solidFill>
                <a:latin typeface="Aptos" panose="020B0004020202020204" pitchFamily="34" charset="0"/>
                <a:sym typeface="Arial"/>
              </a:rPr>
              <a:t>the</a:t>
            </a:r>
            <a:r>
              <a:rPr lang="de-DE" sz="1800" b="0" i="0" u="none" strike="noStrike" cap="none" dirty="0">
                <a:solidFill>
                  <a:srgbClr val="3F3F3F"/>
                </a:solidFill>
                <a:latin typeface="Aptos" panose="020B0004020202020204" pitchFamily="34" charset="0"/>
                <a:sym typeface="Arial"/>
              </a:rPr>
              <a:t> Trainer: </a:t>
            </a:r>
            <a:endParaRPr sz="1400" b="0" i="0" u="none" strike="noStrike" cap="none" dirty="0">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None/>
            </a:pPr>
            <a:r>
              <a:rPr lang="de-DE" sz="1800" b="0" i="0" u="none" strike="noStrike" cap="none" dirty="0">
                <a:solidFill>
                  <a:srgbClr val="3F3F3F"/>
                </a:solidFill>
                <a:latin typeface="Aptos" panose="020B0004020202020204" pitchFamily="34" charset="0"/>
                <a:sym typeface="Arial"/>
              </a:rPr>
              <a:t>Nachhaltige Beschaffung in Kommunen </a:t>
            </a:r>
            <a:endParaRPr sz="1800" b="0" i="0" u="none" strike="noStrike" cap="none" dirty="0">
              <a:solidFill>
                <a:srgbClr val="3F3F3F"/>
              </a:solidFill>
              <a:latin typeface="Aptos" panose="020B0004020202020204" pitchFamily="34" charset="0"/>
              <a:sym typeface="Arial"/>
            </a:endParaRPr>
          </a:p>
        </p:txBody>
      </p:sp>
      <p:pic>
        <p:nvPicPr>
          <p:cNvPr id="3" name="Grafik 2" descr="Ein Bild, das Text, Screenshot, Schrift enthält.&#10;&#10;KI-generierte Inhalte können fehlerhaft sein.">
            <a:extLst>
              <a:ext uri="{FF2B5EF4-FFF2-40B4-BE49-F238E27FC236}">
                <a16:creationId xmlns:a16="http://schemas.microsoft.com/office/drawing/2014/main" id="{F25F6492-FEBB-3B1B-71C2-28018DA5642D}"/>
              </a:ext>
            </a:extLst>
          </p:cNvPr>
          <p:cNvPicPr>
            <a:picLocks noChangeAspect="1"/>
          </p:cNvPicPr>
          <p:nvPr/>
        </p:nvPicPr>
        <p:blipFill>
          <a:blip r:embed="rId5"/>
          <a:stretch>
            <a:fillRect/>
          </a:stretch>
        </p:blipFill>
        <p:spPr>
          <a:xfrm>
            <a:off x="0" y="5383033"/>
            <a:ext cx="3687417" cy="147496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6"/>
          <p:cNvSpPr txBox="1">
            <a:spLocks noGrp="1"/>
          </p:cNvSpPr>
          <p:nvPr>
            <p:ph type="title"/>
          </p:nvPr>
        </p:nvSpPr>
        <p:spPr>
          <a:xfrm>
            <a:off x="594349" y="867325"/>
            <a:ext cx="7526700" cy="23541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4. Praxisbeispiel Einbindung von Mitarbeitern der Gemeinde</a:t>
            </a:r>
            <a:br>
              <a:rPr lang="de-DE" dirty="0">
                <a:latin typeface="Aptos Serif" panose="02020604070405020304" pitchFamily="18" charset="0"/>
                <a:ea typeface="Arial"/>
                <a:cs typeface="Aptos Serif" panose="02020604070405020304" pitchFamily="18" charset="0"/>
                <a:sym typeface="Arial"/>
              </a:rPr>
            </a:br>
            <a:endParaRPr dirty="0">
              <a:latin typeface="Aptos Serif" panose="02020604070405020304" pitchFamily="18" charset="0"/>
              <a:ea typeface="Arial"/>
              <a:cs typeface="Aptos Serif" panose="02020604070405020304" pitchFamily="18" charset="0"/>
              <a:sym typeface="Arial"/>
            </a:endParaRPr>
          </a:p>
        </p:txBody>
      </p:sp>
      <p:sp>
        <p:nvSpPr>
          <p:cNvPr id="191" name="Google Shape;191;p36"/>
          <p:cNvSpPr txBox="1">
            <a:spLocks noGrp="1"/>
          </p:cNvSpPr>
          <p:nvPr>
            <p:ph type="body" idx="1"/>
          </p:nvPr>
        </p:nvSpPr>
        <p:spPr>
          <a:xfrm>
            <a:off x="594349" y="2688088"/>
            <a:ext cx="8413726" cy="3464675"/>
          </a:xfrm>
          <a:prstGeom prst="rect">
            <a:avLst/>
          </a:prstGeom>
          <a:noFill/>
          <a:ln>
            <a:noFill/>
          </a:ln>
        </p:spPr>
        <p:txBody>
          <a:bodyPr spcFirstLastPara="1" wrap="square" lIns="0" tIns="228600" rIns="0" bIns="0" anchor="t" anchorCtr="0">
            <a:noAutofit/>
          </a:bodyPr>
          <a:lstStyle/>
          <a:p>
            <a:pPr marL="0" lvl="0" indent="0" algn="l" rtl="0">
              <a:lnSpc>
                <a:spcPct val="120000"/>
              </a:lnSpc>
              <a:spcBef>
                <a:spcPts val="1800"/>
              </a:spcBef>
              <a:spcAft>
                <a:spcPts val="0"/>
              </a:spcAft>
              <a:buSzPct val="129032"/>
              <a:buNone/>
            </a:pPr>
            <a:r>
              <a:rPr lang="de-DE" sz="1700" dirty="0">
                <a:latin typeface="Aptos" panose="020B0004020202020204" pitchFamily="34" charset="0"/>
                <a:sym typeface="Arial"/>
              </a:rPr>
              <a:t>Das Reinigungspersonal der Gemeinde </a:t>
            </a:r>
            <a:r>
              <a:rPr lang="de-DE" sz="1700" dirty="0" err="1">
                <a:latin typeface="Aptos" panose="020B0004020202020204" pitchFamily="34" charset="0"/>
                <a:sym typeface="Arial"/>
              </a:rPr>
              <a:t>Payerbach</a:t>
            </a:r>
            <a:r>
              <a:rPr lang="de-DE" sz="1700" dirty="0">
                <a:latin typeface="Aptos" panose="020B0004020202020204" pitchFamily="34" charset="0"/>
                <a:sym typeface="Arial"/>
              </a:rPr>
              <a:t> (Österreich) absolvierte eine Schulung zum Thema ökologische Reinigung, die von „die </a:t>
            </a:r>
            <a:r>
              <a:rPr lang="de-DE" sz="1700" dirty="0" err="1">
                <a:latin typeface="Aptos" panose="020B0004020202020204" pitchFamily="34" charset="0"/>
                <a:sym typeface="Arial"/>
              </a:rPr>
              <a:t>umweltberatung</a:t>
            </a:r>
            <a:r>
              <a:rPr lang="de-DE" sz="1700" dirty="0">
                <a:latin typeface="Aptos" panose="020B0004020202020204" pitchFamily="34" charset="0"/>
                <a:sym typeface="Arial"/>
              </a:rPr>
              <a:t>“ angeboten wurde. Der Kurs behandelte Inhaltsstoffe, Dosierungen sowie Arbeits- und Hautschutz. Infolgedessen stellte die Gemeinde ihre Reinigungsmethoden und -produkte auf umweltfreundliche Alternativen um.</a:t>
            </a:r>
            <a:endParaRPr sz="1700" dirty="0">
              <a:latin typeface="Aptos" panose="020B0004020202020204" pitchFamily="34" charset="0"/>
            </a:endParaRPr>
          </a:p>
          <a:p>
            <a:pPr marL="0" lvl="0" indent="0" algn="l" rtl="0">
              <a:lnSpc>
                <a:spcPct val="120000"/>
              </a:lnSpc>
              <a:spcBef>
                <a:spcPts val="1800"/>
              </a:spcBef>
              <a:spcAft>
                <a:spcPts val="0"/>
              </a:spcAft>
              <a:buSzPct val="129032"/>
              <a:buNone/>
            </a:pPr>
            <a:r>
              <a:rPr lang="de-DE" sz="1700" dirty="0">
                <a:latin typeface="Aptos" panose="020B0004020202020204" pitchFamily="34" charset="0"/>
                <a:sym typeface="Arial"/>
              </a:rPr>
              <a:t>Die Schulung führte zu einem größeren Bewusstsein und einer höheren Motivation innerhalb des Teams, einem verantwortungsvolleren Umgang mit Umweltfragen und einer deutlichen Reduzierung des Einsatzes von Chemikalien. Gleichzeitig konnten die Kosten für Reinigungsmittel gesenkt und die ökologischen Standards verbessert werden.</a:t>
            </a:r>
            <a:endParaRPr sz="1700" dirty="0">
              <a:latin typeface="Aptos" panose="020B0004020202020204" pitchFamily="34" charset="0"/>
            </a:endParaRPr>
          </a:p>
        </p:txBody>
      </p:sp>
      <p:sp>
        <p:nvSpPr>
          <p:cNvPr id="192" name="Google Shape;192;p3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10</a:t>
            </a:fld>
            <a:endParaRPr/>
          </a:p>
        </p:txBody>
      </p:sp>
      <p:pic>
        <p:nvPicPr>
          <p:cNvPr id="193" name="Google Shape;193;p36" descr="Ein Bild, das Text, Spielzeug, Screenshot, Grafikdesign enthält.&#10;&#10;KI-generierte Inhalte können fehlerhaft sein."/>
          <p:cNvPicPr preferRelativeResize="0"/>
          <p:nvPr/>
        </p:nvPicPr>
        <p:blipFill rotWithShape="1">
          <a:blip r:embed="rId3">
            <a:alphaModFix/>
          </a:blip>
          <a:srcRect l="9152" r="14380"/>
          <a:stretch/>
        </p:blipFill>
        <p:spPr>
          <a:xfrm>
            <a:off x="9008075" y="195409"/>
            <a:ext cx="3023099" cy="302601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7"/>
          <p:cNvSpPr txBox="1">
            <a:spLocks noGrp="1"/>
          </p:cNvSpPr>
          <p:nvPr>
            <p:ph type="title"/>
          </p:nvPr>
        </p:nvSpPr>
        <p:spPr>
          <a:xfrm>
            <a:off x="594360" y="437155"/>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Gruppenübung: Mitarbeiter der Gemeinde einbinden</a:t>
            </a:r>
            <a:endParaRPr dirty="0">
              <a:latin typeface="Aptos Serif" panose="02020604070405020304" pitchFamily="18" charset="0"/>
              <a:ea typeface="Arial"/>
              <a:cs typeface="Aptos Serif" panose="02020604070405020304" pitchFamily="18" charset="0"/>
              <a:sym typeface="Arial"/>
            </a:endParaRPr>
          </a:p>
        </p:txBody>
      </p:sp>
      <p:sp>
        <p:nvSpPr>
          <p:cNvPr id="199" name="Google Shape;199;p37"/>
          <p:cNvSpPr txBox="1">
            <a:spLocks noGrp="1"/>
          </p:cNvSpPr>
          <p:nvPr>
            <p:ph type="body" idx="1"/>
          </p:nvPr>
        </p:nvSpPr>
        <p:spPr>
          <a:xfrm>
            <a:off x="594360" y="2315817"/>
            <a:ext cx="10169718" cy="3958178"/>
          </a:xfrm>
          <a:prstGeom prst="rect">
            <a:avLst/>
          </a:prstGeom>
          <a:noFill/>
          <a:ln>
            <a:noFill/>
          </a:ln>
        </p:spPr>
        <p:txBody>
          <a:bodyPr spcFirstLastPara="1" wrap="square" lIns="0" tIns="45700" rIns="0" bIns="0" anchor="t" anchorCtr="0">
            <a:normAutofit/>
          </a:bodyPr>
          <a:lstStyle/>
          <a:p>
            <a:pPr marL="457200" lvl="0" indent="-228600" algn="l" rtl="0">
              <a:spcBef>
                <a:spcPts val="1800"/>
              </a:spcBef>
              <a:spcAft>
                <a:spcPts val="0"/>
              </a:spcAft>
              <a:buNone/>
            </a:pPr>
            <a:r>
              <a:rPr lang="de-DE" dirty="0">
                <a:latin typeface="Aptos" panose="020B0004020202020204" pitchFamily="34" charset="0"/>
              </a:rPr>
              <a:t>Arbeiten Sie in Gruppen und diskutieren Sie die folgenden Fragen:</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Was war Ihrer Meinung nach der entscheidende Faktor für den Erfolg des Praxisbeispiels? </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Welche Fallstricke gilt es zu vermeiden? </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Gäbe es in Ihrer Gemeinde im Vergleich zum Praxisbeispiel Schwierigkeiten?</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Hat Ihre Gemeinde bereits Initiativen zur Einbindung von Mitarbeitenden durchgeführt?</a:t>
            </a:r>
            <a:endParaRPr dirty="0">
              <a:latin typeface="Aptos" panose="020B0004020202020204" pitchFamily="34" charset="0"/>
            </a:endParaRPr>
          </a:p>
          <a:p>
            <a:pPr marL="914400" lvl="1" indent="-355600" algn="l" rtl="0">
              <a:spcBef>
                <a:spcPts val="1800"/>
              </a:spcBef>
              <a:spcAft>
                <a:spcPts val="0"/>
              </a:spcAft>
              <a:buSzPts val="2000"/>
              <a:buChar char="•"/>
            </a:pPr>
            <a:r>
              <a:rPr lang="de-DE" dirty="0">
                <a:latin typeface="Aptos" panose="020B0004020202020204" pitchFamily="34" charset="0"/>
              </a:rPr>
              <a:t>Wenn ja, wie sah die Initiative aus?</a:t>
            </a:r>
            <a:endParaRPr dirty="0">
              <a:latin typeface="Aptos" panose="020B0004020202020204" pitchFamily="34" charset="0"/>
            </a:endParaRPr>
          </a:p>
          <a:p>
            <a:pPr marL="914400" lvl="1" indent="-355600" algn="l" rtl="0">
              <a:spcBef>
                <a:spcPts val="1800"/>
              </a:spcBef>
              <a:spcAft>
                <a:spcPts val="0"/>
              </a:spcAft>
              <a:buSzPts val="2000"/>
              <a:buChar char="•"/>
            </a:pPr>
            <a:r>
              <a:rPr lang="de-DE" dirty="0">
                <a:latin typeface="Aptos" panose="020B0004020202020204" pitchFamily="34" charset="0"/>
              </a:rPr>
              <a:t>Wenn nein, was könnte eine geeignete Initiative sein?</a:t>
            </a:r>
            <a:endParaRPr dirty="0">
              <a:latin typeface="Aptos" panose="020B0004020202020204" pitchFamily="34" charset="0"/>
            </a:endParaRPr>
          </a:p>
        </p:txBody>
      </p:sp>
      <p:sp>
        <p:nvSpPr>
          <p:cNvPr id="200" name="Google Shape;200;p37"/>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8"/>
          <p:cNvSpPr txBox="1">
            <a:spLocks noGrp="1"/>
          </p:cNvSpPr>
          <p:nvPr>
            <p:ph type="title"/>
          </p:nvPr>
        </p:nvSpPr>
        <p:spPr>
          <a:xfrm>
            <a:off x="594360" y="528084"/>
            <a:ext cx="6095198" cy="235402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SzPts val="4400"/>
              <a:buNone/>
            </a:pPr>
            <a:r>
              <a:rPr lang="de-DE" sz="3700" dirty="0">
                <a:latin typeface="Aptos Serif" panose="02020604070405020304" pitchFamily="18" charset="0"/>
                <a:ea typeface="Arial"/>
                <a:cs typeface="Aptos Serif" panose="02020604070405020304" pitchFamily="18" charset="0"/>
                <a:sym typeface="Arial"/>
              </a:rPr>
              <a:t>5. Praxisbeispiel Einbindung von Stakeholdern</a:t>
            </a:r>
            <a:endParaRPr sz="3700" dirty="0">
              <a:latin typeface="Aptos Serif" panose="02020604070405020304" pitchFamily="18" charset="0"/>
              <a:ea typeface="Arial"/>
              <a:cs typeface="Aptos Serif" panose="02020604070405020304" pitchFamily="18" charset="0"/>
              <a:sym typeface="Arial"/>
            </a:endParaRPr>
          </a:p>
        </p:txBody>
      </p:sp>
      <p:sp>
        <p:nvSpPr>
          <p:cNvPr id="207" name="Google Shape;207;p38"/>
          <p:cNvSpPr txBox="1">
            <a:spLocks noGrp="1"/>
          </p:cNvSpPr>
          <p:nvPr>
            <p:ph type="body" idx="1"/>
          </p:nvPr>
        </p:nvSpPr>
        <p:spPr>
          <a:xfrm>
            <a:off x="594359" y="2984980"/>
            <a:ext cx="7820591" cy="3244370"/>
          </a:xfrm>
          <a:prstGeom prst="rect">
            <a:avLst/>
          </a:prstGeom>
          <a:noFill/>
          <a:ln>
            <a:noFill/>
          </a:ln>
        </p:spPr>
        <p:txBody>
          <a:bodyPr spcFirstLastPara="1" wrap="square" lIns="0" tIns="228600" rIns="0" bIns="0" anchor="t" anchorCtr="0">
            <a:noAutofit/>
          </a:bodyPr>
          <a:lstStyle/>
          <a:p>
            <a:pPr marL="0" lvl="0" indent="0" algn="l" rtl="0">
              <a:lnSpc>
                <a:spcPct val="90000"/>
              </a:lnSpc>
              <a:spcBef>
                <a:spcPts val="1800"/>
              </a:spcBef>
              <a:spcAft>
                <a:spcPts val="0"/>
              </a:spcAft>
              <a:buSzPts val="2000"/>
              <a:buNone/>
            </a:pPr>
            <a:r>
              <a:rPr lang="de-DE" dirty="0">
                <a:latin typeface="Aptos" panose="020B0004020202020204" pitchFamily="34" charset="0"/>
                <a:sym typeface="Arial"/>
              </a:rPr>
              <a:t>Seit 15 Jahren veranstaltet die Gemeinde Mäder (Österreich) das Sonnenfest und lädt dazu über 1.000 Miteigentümer der Photovoltaikanlage auf dem Dach der ÖKO-Sekundarschule ein. Das Fest fördert die Umweltbildung und wird jedes Jahr von einem anderen </a:t>
            </a:r>
            <a:r>
              <a:rPr lang="de-DE" dirty="0" err="1">
                <a:latin typeface="Aptos" panose="020B0004020202020204" pitchFamily="34" charset="0"/>
                <a:sym typeface="Arial"/>
              </a:rPr>
              <a:t>Mäderschen</a:t>
            </a:r>
            <a:r>
              <a:rPr lang="de-DE" dirty="0">
                <a:latin typeface="Aptos" panose="020B0004020202020204" pitchFamily="34" charset="0"/>
                <a:sym typeface="Arial"/>
              </a:rPr>
              <a:t> Verein mit biologischen und regionalen Produkten ausgerichtet.</a:t>
            </a:r>
            <a:endParaRPr dirty="0">
              <a:latin typeface="Aptos" panose="020B0004020202020204" pitchFamily="34" charset="0"/>
            </a:endParaRPr>
          </a:p>
          <a:p>
            <a:pPr marL="0" lvl="0" indent="0" algn="l" rtl="0">
              <a:lnSpc>
                <a:spcPct val="90000"/>
              </a:lnSpc>
              <a:spcBef>
                <a:spcPts val="1800"/>
              </a:spcBef>
              <a:spcAft>
                <a:spcPts val="0"/>
              </a:spcAft>
              <a:buSzPts val="2000"/>
              <a:buNone/>
            </a:pPr>
            <a:r>
              <a:rPr lang="de-DE" dirty="0">
                <a:latin typeface="Aptos" panose="020B0004020202020204" pitchFamily="34" charset="0"/>
                <a:sym typeface="Arial"/>
              </a:rPr>
              <a:t>Die Anreise ist klimafreundlich, entweder zu Fuß, mit dem Fahrrad oder mit öffentlichen Verkehrsmitteln. Dank kostenloser Fahrradreinigung und kostenlosem Nahverkehr sind Parkplätze nicht mehr notwendig.</a:t>
            </a:r>
            <a:endParaRPr dirty="0">
              <a:latin typeface="Aptos" panose="020B0004020202020204" pitchFamily="34" charset="0"/>
              <a:sym typeface="Arial"/>
            </a:endParaRPr>
          </a:p>
        </p:txBody>
      </p:sp>
      <p:sp>
        <p:nvSpPr>
          <p:cNvPr id="208" name="Google Shape;208;p38"/>
          <p:cNvSpPr txBox="1"/>
          <p:nvPr/>
        </p:nvSpPr>
        <p:spPr>
          <a:xfrm>
            <a:off x="10409275" y="6457880"/>
            <a:ext cx="1552354"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de-DE" sz="1000" b="0" i="0" u="none" strike="noStrike" cap="none">
                <a:solidFill>
                  <a:schemeClr val="lt1"/>
                </a:solidFill>
                <a:latin typeface="Arial"/>
                <a:ea typeface="Arial"/>
                <a:cs typeface="Arial"/>
                <a:sym typeface="Arial"/>
              </a:rPr>
              <a:t>Sonnenfest Mäder 2023</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de-DE" sz="1000" b="0" i="0" u="none" strike="noStrike" cap="none">
                <a:solidFill>
                  <a:schemeClr val="lt1"/>
                </a:solidFill>
                <a:latin typeface="Arial"/>
                <a:ea typeface="Arial"/>
                <a:cs typeface="Arial"/>
                <a:sym typeface="Arial"/>
              </a:rPr>
              <a:t>Quelle: vol.at</a:t>
            </a:r>
            <a:endParaRPr sz="1400" b="0" i="0" u="none" strike="noStrike" cap="none">
              <a:solidFill>
                <a:srgbClr val="000000"/>
              </a:solidFill>
              <a:latin typeface="Arial"/>
              <a:ea typeface="Arial"/>
              <a:cs typeface="Arial"/>
              <a:sym typeface="Arial"/>
            </a:endParaRPr>
          </a:p>
        </p:txBody>
      </p:sp>
      <p:sp>
        <p:nvSpPr>
          <p:cNvPr id="209" name="Google Shape;209;p3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12</a:t>
            </a:fld>
            <a:endParaRPr/>
          </a:p>
        </p:txBody>
      </p:sp>
      <p:pic>
        <p:nvPicPr>
          <p:cNvPr id="210" name="Google Shape;210;p38" descr="Ein Bild, das draußen, Himmel, Gebäude, Schuhwerk enthält.&#10;&#10;KI-generierte Inhalte können fehlerhaft sein."/>
          <p:cNvPicPr preferRelativeResize="0"/>
          <p:nvPr/>
        </p:nvPicPr>
        <p:blipFill rotWithShape="1">
          <a:blip r:embed="rId3">
            <a:alphaModFix/>
          </a:blip>
          <a:srcRect l="14216" r="23775"/>
          <a:stretch/>
        </p:blipFill>
        <p:spPr>
          <a:xfrm>
            <a:off x="8909221" y="311860"/>
            <a:ext cx="3052407" cy="345695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9"/>
          <p:cNvSpPr txBox="1">
            <a:spLocks noGrp="1"/>
          </p:cNvSpPr>
          <p:nvPr>
            <p:ph type="title"/>
          </p:nvPr>
        </p:nvSpPr>
        <p:spPr>
          <a:xfrm>
            <a:off x="594360" y="437155"/>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Gruppenübung: Einbindung von Interessengruppen</a:t>
            </a:r>
            <a:endParaRPr dirty="0">
              <a:latin typeface="Aptos Serif" panose="02020604070405020304" pitchFamily="18" charset="0"/>
              <a:ea typeface="Arial"/>
              <a:cs typeface="Aptos Serif" panose="02020604070405020304" pitchFamily="18" charset="0"/>
              <a:sym typeface="Arial"/>
            </a:endParaRPr>
          </a:p>
        </p:txBody>
      </p:sp>
      <p:sp>
        <p:nvSpPr>
          <p:cNvPr id="216" name="Google Shape;216;p39"/>
          <p:cNvSpPr txBox="1">
            <a:spLocks noGrp="1"/>
          </p:cNvSpPr>
          <p:nvPr>
            <p:ph type="body" idx="1"/>
          </p:nvPr>
        </p:nvSpPr>
        <p:spPr>
          <a:xfrm>
            <a:off x="594360" y="2315817"/>
            <a:ext cx="10169718" cy="3958178"/>
          </a:xfrm>
          <a:prstGeom prst="rect">
            <a:avLst/>
          </a:prstGeom>
          <a:noFill/>
          <a:ln>
            <a:noFill/>
          </a:ln>
        </p:spPr>
        <p:txBody>
          <a:bodyPr spcFirstLastPara="1" wrap="square" lIns="0" tIns="45700" rIns="0" bIns="0" anchor="t" anchorCtr="0">
            <a:normAutofit lnSpcReduction="10000"/>
          </a:bodyPr>
          <a:lstStyle/>
          <a:p>
            <a:pPr marL="457200" lvl="0" indent="-228600" algn="l" rtl="0">
              <a:spcBef>
                <a:spcPts val="1800"/>
              </a:spcBef>
              <a:spcAft>
                <a:spcPts val="0"/>
              </a:spcAft>
              <a:buNone/>
            </a:pPr>
            <a:r>
              <a:rPr lang="de-DE" dirty="0">
                <a:latin typeface="Aptos" panose="020B0004020202020204" pitchFamily="34" charset="0"/>
              </a:rPr>
              <a:t>Arbeiten Sie in Gruppen und diskutieren Sie die folgenden Fragen:</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Was war Ihrer Meinung nach der entscheidende Faktor für den Erfolg des Praxisbeispiels? </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Welche Fallstricke gilt es zu vermeiden? </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Gäbe es in Ihrer Gemeinde im Vergleich zum Praxisbeispiel Schwierigkeiten?</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Hat Ihre Gemeinde bereits Initiativen zur Einbindung von Interessengruppen durchgeführt?</a:t>
            </a:r>
            <a:endParaRPr dirty="0">
              <a:latin typeface="Aptos" panose="020B0004020202020204" pitchFamily="34" charset="0"/>
            </a:endParaRPr>
          </a:p>
          <a:p>
            <a:pPr marL="914400" lvl="1" indent="-355600" algn="l" rtl="0">
              <a:spcBef>
                <a:spcPts val="1800"/>
              </a:spcBef>
              <a:spcAft>
                <a:spcPts val="0"/>
              </a:spcAft>
              <a:buSzPts val="2000"/>
              <a:buChar char="•"/>
            </a:pPr>
            <a:r>
              <a:rPr lang="de-DE" dirty="0">
                <a:latin typeface="Aptos" panose="020B0004020202020204" pitchFamily="34" charset="0"/>
              </a:rPr>
              <a:t>Wenn ja, wie sah die Initiative aus?</a:t>
            </a:r>
            <a:endParaRPr dirty="0">
              <a:latin typeface="Aptos" panose="020B0004020202020204" pitchFamily="34" charset="0"/>
            </a:endParaRPr>
          </a:p>
          <a:p>
            <a:pPr marL="914400" lvl="1" indent="-355600" algn="l" rtl="0">
              <a:spcBef>
                <a:spcPts val="1800"/>
              </a:spcBef>
              <a:spcAft>
                <a:spcPts val="0"/>
              </a:spcAft>
              <a:buSzPts val="2000"/>
              <a:buChar char="•"/>
            </a:pPr>
            <a:r>
              <a:rPr lang="de-DE" dirty="0">
                <a:latin typeface="Aptos" panose="020B0004020202020204" pitchFamily="34" charset="0"/>
              </a:rPr>
              <a:t>Wenn nein, was könnte eine geeignete Initiative sein?</a:t>
            </a:r>
            <a:endParaRPr dirty="0">
              <a:latin typeface="Aptos" panose="020B0004020202020204" pitchFamily="34" charset="0"/>
            </a:endParaRPr>
          </a:p>
        </p:txBody>
      </p:sp>
      <p:sp>
        <p:nvSpPr>
          <p:cNvPr id="217" name="Google Shape;217;p39"/>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40"/>
          <p:cNvSpPr txBox="1">
            <a:spLocks noGrp="1"/>
          </p:cNvSpPr>
          <p:nvPr>
            <p:ph type="title"/>
          </p:nvPr>
        </p:nvSpPr>
        <p:spPr>
          <a:xfrm>
            <a:off x="594359" y="525780"/>
            <a:ext cx="10009473"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sz="4000" dirty="0">
                <a:latin typeface="Aptos Serif" panose="02020604070405020304" pitchFamily="18" charset="0"/>
                <a:ea typeface="Arial"/>
                <a:cs typeface="Aptos Serif" panose="02020604070405020304" pitchFamily="18" charset="0"/>
                <a:sym typeface="Arial"/>
              </a:rPr>
              <a:t>6. Praxisbeispiel: Risiko Elektroautos</a:t>
            </a:r>
            <a:endParaRPr sz="4000" dirty="0">
              <a:latin typeface="Aptos Serif" panose="02020604070405020304" pitchFamily="18" charset="0"/>
              <a:ea typeface="Arial"/>
              <a:cs typeface="Aptos Serif" panose="02020604070405020304" pitchFamily="18" charset="0"/>
              <a:sym typeface="Arial"/>
            </a:endParaRPr>
          </a:p>
        </p:txBody>
      </p:sp>
      <p:sp>
        <p:nvSpPr>
          <p:cNvPr id="224" name="Google Shape;224;p40"/>
          <p:cNvSpPr txBox="1">
            <a:spLocks noGrp="1"/>
          </p:cNvSpPr>
          <p:nvPr>
            <p:ph type="body" idx="1"/>
          </p:nvPr>
        </p:nvSpPr>
        <p:spPr>
          <a:xfrm>
            <a:off x="594359" y="2281918"/>
            <a:ext cx="6622870" cy="4050302"/>
          </a:xfrm>
          <a:prstGeom prst="rect">
            <a:avLst/>
          </a:prstGeom>
          <a:noFill/>
          <a:ln>
            <a:noFill/>
          </a:ln>
        </p:spPr>
        <p:txBody>
          <a:bodyPr spcFirstLastPara="1" wrap="square" lIns="0" tIns="228600" rIns="0" bIns="0" anchor="t" anchorCtr="0">
            <a:normAutofit/>
          </a:bodyPr>
          <a:lstStyle/>
          <a:p>
            <a:pPr marL="0" lvl="0" indent="0" algn="l" rtl="0">
              <a:lnSpc>
                <a:spcPct val="100000"/>
              </a:lnSpc>
              <a:spcBef>
                <a:spcPts val="2200"/>
              </a:spcBef>
              <a:spcAft>
                <a:spcPts val="0"/>
              </a:spcAft>
              <a:buSzPts val="2400"/>
              <a:buNone/>
            </a:pPr>
            <a:r>
              <a:rPr lang="de-DE" sz="2000" b="0" dirty="0">
                <a:solidFill>
                  <a:srgbClr val="3F3F3F"/>
                </a:solidFill>
                <a:latin typeface="Aptos" panose="020B0004020202020204" pitchFamily="34" charset="0"/>
                <a:sym typeface="Arial"/>
              </a:rPr>
              <a:t>Die Berliner Polizei hat Elektroautos angeschafft, aber die Nutzer sind nicht ganz zufrieden damit.</a:t>
            </a:r>
            <a:endParaRPr dirty="0">
              <a:latin typeface="Aptos" panose="020B0004020202020204" pitchFamily="34" charset="0"/>
            </a:endParaRPr>
          </a:p>
          <a:p>
            <a:pPr marL="0" lvl="0" indent="0" algn="l" rtl="0">
              <a:lnSpc>
                <a:spcPct val="100000"/>
              </a:lnSpc>
              <a:spcBef>
                <a:spcPts val="2200"/>
              </a:spcBef>
              <a:spcAft>
                <a:spcPts val="0"/>
              </a:spcAft>
              <a:buSzPts val="2400"/>
              <a:buNone/>
            </a:pPr>
            <a:r>
              <a:rPr lang="de-DE" sz="2000" b="0" dirty="0">
                <a:solidFill>
                  <a:srgbClr val="3F3F3F"/>
                </a:solidFill>
                <a:latin typeface="Aptos" panose="020B0004020202020204" pitchFamily="34" charset="0"/>
                <a:sym typeface="Arial"/>
              </a:rPr>
              <a:t>Welche Risiken könnten bestehen?</a:t>
            </a:r>
            <a:endParaRPr dirty="0">
              <a:latin typeface="Aptos" panose="020B0004020202020204" pitchFamily="34" charset="0"/>
            </a:endParaRPr>
          </a:p>
        </p:txBody>
      </p:sp>
      <p:sp>
        <p:nvSpPr>
          <p:cNvPr id="225" name="Google Shape;225;p40"/>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14</a:t>
            </a:fld>
            <a:endParaRPr/>
          </a:p>
        </p:txBody>
      </p:sp>
      <p:pic>
        <p:nvPicPr>
          <p:cNvPr id="226" name="Google Shape;226;p40" descr="Ein Bild, das Landfahrzeug, Fahrzeug, Transport, Rad enthält.&#10;&#10;KI-generierte Inhalte können fehlerhaft sein."/>
          <p:cNvPicPr preferRelativeResize="0"/>
          <p:nvPr/>
        </p:nvPicPr>
        <p:blipFill rotWithShape="1">
          <a:blip r:embed="rId3">
            <a:alphaModFix/>
          </a:blip>
          <a:srcRect/>
          <a:stretch/>
        </p:blipFill>
        <p:spPr>
          <a:xfrm>
            <a:off x="7534511" y="2645414"/>
            <a:ext cx="4451912" cy="282661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41"/>
          <p:cNvSpPr txBox="1">
            <a:spLocks noGrp="1"/>
          </p:cNvSpPr>
          <p:nvPr>
            <p:ph type="title"/>
          </p:nvPr>
        </p:nvSpPr>
        <p:spPr>
          <a:xfrm>
            <a:off x="594360" y="482405"/>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Gruppenübung: Risiko Elektroautos</a:t>
            </a:r>
            <a:endParaRPr dirty="0">
              <a:latin typeface="Aptos Serif" panose="02020604070405020304" pitchFamily="18" charset="0"/>
              <a:ea typeface="Arial"/>
              <a:cs typeface="Aptos Serif" panose="02020604070405020304" pitchFamily="18" charset="0"/>
              <a:sym typeface="Arial"/>
            </a:endParaRPr>
          </a:p>
        </p:txBody>
      </p:sp>
      <p:sp>
        <p:nvSpPr>
          <p:cNvPr id="233" name="Google Shape;233;p41"/>
          <p:cNvSpPr txBox="1">
            <a:spLocks noGrp="1"/>
          </p:cNvSpPr>
          <p:nvPr>
            <p:ph type="body" idx="1"/>
          </p:nvPr>
        </p:nvSpPr>
        <p:spPr>
          <a:xfrm>
            <a:off x="514847" y="2621693"/>
            <a:ext cx="10169718" cy="3958178"/>
          </a:xfrm>
          <a:prstGeom prst="rect">
            <a:avLst/>
          </a:prstGeom>
          <a:noFill/>
          <a:ln>
            <a:noFill/>
          </a:ln>
        </p:spPr>
        <p:txBody>
          <a:bodyPr spcFirstLastPara="1" wrap="square" lIns="0" tIns="45700" rIns="0" bIns="0" anchor="t" anchorCtr="0">
            <a:normAutofit/>
          </a:bodyPr>
          <a:lstStyle/>
          <a:p>
            <a:pPr marL="457200" lvl="0" indent="-228600" algn="l" rtl="0">
              <a:spcBef>
                <a:spcPts val="1800"/>
              </a:spcBef>
              <a:spcAft>
                <a:spcPts val="0"/>
              </a:spcAft>
              <a:buNone/>
            </a:pPr>
            <a:r>
              <a:rPr lang="de-DE" dirty="0">
                <a:latin typeface="Aptos" panose="020B0004020202020204" pitchFamily="34" charset="0"/>
              </a:rPr>
              <a:t>Arbeiten Sie in Gruppen und diskutieren die folgenden Fragen:</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Was sind Ihrer Meinung nach die Risiken, wenn die Berliner Polizei Elektroautos anschafft?</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Wie kann man mit diesen Risiken umgehen?</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Gäbe es in Ihrer Gemeinde Schwierigkeiten bei der Anschaffung von Elektroautos?</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Welche Risiken gab es in Ihrer Gemeinde im Zusammenhang mit nachhaltiger Beschaffung?</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Welche möglichen Risiken fallen Ihnen noch ein?</a:t>
            </a:r>
            <a:endParaRPr dirty="0">
              <a:latin typeface="Aptos" panose="020B0004020202020204" pitchFamily="34" charset="0"/>
            </a:endParaRPr>
          </a:p>
        </p:txBody>
      </p:sp>
      <p:sp>
        <p:nvSpPr>
          <p:cNvPr id="234" name="Google Shape;234;p41"/>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5"/>
          <p:cNvSpPr txBox="1">
            <a:spLocks noGrp="1"/>
          </p:cNvSpPr>
          <p:nvPr>
            <p:ph type="ctrTitle"/>
          </p:nvPr>
        </p:nvSpPr>
        <p:spPr>
          <a:xfrm>
            <a:off x="594360" y="411479"/>
            <a:ext cx="901954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5400"/>
              <a:buNone/>
            </a:pPr>
            <a:r>
              <a:rPr lang="de-DE" sz="4800" dirty="0">
                <a:latin typeface="Aptos Serif" panose="02020604070405020304" pitchFamily="18" charset="0"/>
                <a:ea typeface="Arial"/>
                <a:cs typeface="Aptos Serif" panose="02020604070405020304" pitchFamily="18" charset="0"/>
                <a:sym typeface="Arial"/>
              </a:rPr>
              <a:t>Vielen Dank!</a:t>
            </a:r>
            <a:endParaRPr sz="5400" dirty="0">
              <a:latin typeface="Aptos Serif" panose="02020604070405020304" pitchFamily="18" charset="0"/>
              <a:ea typeface="Arial"/>
              <a:cs typeface="Aptos Serif" panose="02020604070405020304" pitchFamily="18" charset="0"/>
              <a:sym typeface="Arial"/>
            </a:endParaRPr>
          </a:p>
        </p:txBody>
      </p:sp>
      <p:pic>
        <p:nvPicPr>
          <p:cNvPr id="241" name="Google Shape;241;p15" descr="Ein Bild, das Text, Schrift, Screenshot, Grafiken enthält.&#10;&#10;Automatisch generierte Beschreibung"/>
          <p:cNvPicPr preferRelativeResize="0"/>
          <p:nvPr/>
        </p:nvPicPr>
        <p:blipFill rotWithShape="1">
          <a:blip r:embed="rId3">
            <a:alphaModFix/>
          </a:blip>
          <a:srcRect/>
          <a:stretch/>
        </p:blipFill>
        <p:spPr>
          <a:xfrm>
            <a:off x="6601263" y="4950064"/>
            <a:ext cx="5273749" cy="1904297"/>
          </a:xfrm>
          <a:prstGeom prst="rect">
            <a:avLst/>
          </a:prstGeom>
          <a:noFill/>
          <a:ln>
            <a:noFill/>
          </a:ln>
        </p:spPr>
      </p:pic>
      <p:pic>
        <p:nvPicPr>
          <p:cNvPr id="2" name="Grafik 1" descr="Ein Bild, das Text, Screenshot, Schrift enthält.&#10;&#10;KI-generierte Inhalte können fehlerhaft sein.">
            <a:extLst>
              <a:ext uri="{FF2B5EF4-FFF2-40B4-BE49-F238E27FC236}">
                <a16:creationId xmlns:a16="http://schemas.microsoft.com/office/drawing/2014/main" id="{FEDD41A4-525B-344A-128F-A3B33F1BF24A}"/>
              </a:ext>
            </a:extLst>
          </p:cNvPr>
          <p:cNvPicPr>
            <a:picLocks noChangeAspect="1"/>
          </p:cNvPicPr>
          <p:nvPr/>
        </p:nvPicPr>
        <p:blipFill>
          <a:blip r:embed="rId4"/>
          <a:stretch>
            <a:fillRect/>
          </a:stretch>
        </p:blipFill>
        <p:spPr>
          <a:xfrm>
            <a:off x="0" y="5383033"/>
            <a:ext cx="3687417" cy="147496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4"/>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Quellenangaben Text:</a:t>
            </a:r>
            <a:endParaRPr dirty="0">
              <a:latin typeface="Aptos Serif" panose="02020604070405020304" pitchFamily="18" charset="0"/>
              <a:ea typeface="Arial"/>
              <a:cs typeface="Aptos Serif" panose="02020604070405020304" pitchFamily="18" charset="0"/>
              <a:sym typeface="Arial"/>
            </a:endParaRPr>
          </a:p>
        </p:txBody>
      </p:sp>
      <p:sp>
        <p:nvSpPr>
          <p:cNvPr id="250" name="Google Shape;250;p44"/>
          <p:cNvSpPr txBox="1">
            <a:spLocks noGrp="1"/>
          </p:cNvSpPr>
          <p:nvPr>
            <p:ph type="body" idx="1"/>
          </p:nvPr>
        </p:nvSpPr>
        <p:spPr>
          <a:xfrm>
            <a:off x="594360" y="1988665"/>
            <a:ext cx="11131475" cy="4057134"/>
          </a:xfrm>
          <a:prstGeom prst="rect">
            <a:avLst/>
          </a:prstGeom>
          <a:noFill/>
          <a:ln>
            <a:noFill/>
          </a:ln>
        </p:spPr>
        <p:txBody>
          <a:bodyPr spcFirstLastPara="1" wrap="square" lIns="0" tIns="228600" rIns="0" bIns="0" anchor="t" anchorCtr="0">
            <a:normAutofit fontScale="55000" lnSpcReduction="20000"/>
          </a:bodyPr>
          <a:lstStyle/>
          <a:p>
            <a:pPr marL="571500" lvl="0" indent="-342900" algn="l" rtl="0">
              <a:lnSpc>
                <a:spcPct val="100000"/>
              </a:lnSpc>
              <a:spcBef>
                <a:spcPts val="2200"/>
              </a:spcBef>
              <a:spcAft>
                <a:spcPts val="0"/>
              </a:spcAft>
              <a:buSzPct val="218180"/>
              <a:buFont typeface="Arial"/>
              <a:buChar char="•"/>
            </a:pPr>
            <a:r>
              <a:rPr lang="de-DE" sz="2000" b="0" dirty="0">
                <a:latin typeface="Aptos" panose="020B0004020202020204" pitchFamily="34" charset="0"/>
                <a:sym typeface="Arial"/>
              </a:rPr>
              <a:t>„Kommunen und Eine Welt – Handreichung für kommunale Eine Welt-Arbeit in Bayern“ Dr. Alexander </a:t>
            </a:r>
            <a:r>
              <a:rPr lang="de-DE" sz="2000" b="0" dirty="0" err="1">
                <a:latin typeface="Aptos" panose="020B0004020202020204" pitchFamily="34" charset="0"/>
                <a:sym typeface="Arial"/>
              </a:rPr>
              <a:t>Fonari</a:t>
            </a:r>
            <a:r>
              <a:rPr lang="de-DE" sz="2000" b="0" dirty="0">
                <a:latin typeface="Aptos" panose="020B0004020202020204" pitchFamily="34" charset="0"/>
                <a:sym typeface="Arial"/>
              </a:rPr>
              <a:t>, Vivien Führ und Norbert Stamm für Eine Welt Netzwerk Bayern e.V. 6. Auflage, Augsburg 2024. S. 36. </a:t>
            </a:r>
            <a:r>
              <a:rPr lang="de-DE" sz="2000" b="0" dirty="0" err="1">
                <a:latin typeface="Aptos" panose="020B0004020202020204" pitchFamily="34" charset="0"/>
                <a:sym typeface="Arial"/>
              </a:rPr>
              <a:t>Available</a:t>
            </a:r>
            <a:r>
              <a:rPr lang="de-DE" sz="2000" b="0" dirty="0">
                <a:latin typeface="Aptos" panose="020B0004020202020204" pitchFamily="34" charset="0"/>
                <a:sym typeface="Arial"/>
              </a:rPr>
              <a:t> online: </a:t>
            </a:r>
            <a:r>
              <a:rPr lang="de-DE" sz="2000" b="0" u="sng" dirty="0">
                <a:solidFill>
                  <a:schemeClr val="hlink"/>
                </a:solidFill>
                <a:latin typeface="Aptos" panose="020B0004020202020204" pitchFamily="34" charset="0"/>
                <a:sym typeface="Arial"/>
                <a:hlinkClick r:id="rId3"/>
              </a:rPr>
              <a:t>https://www.eineweltnetzwerkbayern.de/fileadmin/assets/Kommunen_Eine_Welt/2024_6_A/2024_-_Kommunen_Eine_Welt_-_6_A_-_EWNB.pdf</a:t>
            </a:r>
            <a:r>
              <a:rPr lang="de-DE" sz="2000" b="0" dirty="0">
                <a:latin typeface="Aptos" panose="020B0004020202020204" pitchFamily="34" charset="0"/>
                <a:sym typeface="Arial"/>
              </a:rPr>
              <a:t> </a:t>
            </a:r>
            <a:endParaRPr b="0" dirty="0">
              <a:latin typeface="Aptos" panose="020B0004020202020204" pitchFamily="34" charset="0"/>
              <a:sym typeface="Arial"/>
            </a:endParaRPr>
          </a:p>
          <a:p>
            <a:pPr marL="571500" lvl="0" indent="-342900" algn="l" rtl="0">
              <a:lnSpc>
                <a:spcPct val="100000"/>
              </a:lnSpc>
              <a:spcBef>
                <a:spcPts val="2200"/>
              </a:spcBef>
              <a:spcAft>
                <a:spcPts val="0"/>
              </a:spcAft>
              <a:buSzPct val="218180"/>
              <a:buFont typeface="Arial"/>
              <a:buChar char="•"/>
            </a:pPr>
            <a:r>
              <a:rPr lang="de-DE" sz="2000" b="0" dirty="0">
                <a:latin typeface="Aptos" panose="020B0004020202020204" pitchFamily="34" charset="0"/>
                <a:sym typeface="Arial"/>
              </a:rPr>
              <a:t>Kompass Nachhaltigkeit „Nürnberg - Elektronisches Einkaufssystem zur Steuerung nachhaltiger Beschaffung (2023)“. </a:t>
            </a:r>
            <a:r>
              <a:rPr lang="de-DE" sz="2000" b="0" dirty="0" err="1">
                <a:latin typeface="Aptos" panose="020B0004020202020204" pitchFamily="34" charset="0"/>
                <a:sym typeface="Arial"/>
              </a:rPr>
              <a:t>Available</a:t>
            </a:r>
            <a:r>
              <a:rPr lang="de-DE" sz="2000" b="0" dirty="0">
                <a:latin typeface="Aptos" panose="020B0004020202020204" pitchFamily="34" charset="0"/>
                <a:sym typeface="Arial"/>
              </a:rPr>
              <a:t> online: </a:t>
            </a:r>
            <a:r>
              <a:rPr lang="de-DE" sz="2000" b="0" u="sng" dirty="0">
                <a:solidFill>
                  <a:schemeClr val="hlink"/>
                </a:solidFill>
                <a:latin typeface="Aptos" panose="020B0004020202020204" pitchFamily="34" charset="0"/>
                <a:sym typeface="Arial"/>
                <a:hlinkClick r:id="rId4"/>
              </a:rPr>
              <a:t>https://www.kompass-nachhaltigkeit.de/kommunaler-kompass/bayern/rahmenbedingungen-nutzen#c42191036</a:t>
            </a:r>
            <a:endParaRPr sz="2000" b="0" dirty="0">
              <a:latin typeface="Aptos" panose="020B0004020202020204" pitchFamily="34" charset="0"/>
              <a:sym typeface="Arial"/>
            </a:endParaRPr>
          </a:p>
          <a:p>
            <a:pPr marL="571500" lvl="0" indent="-342900" algn="l" rtl="0">
              <a:lnSpc>
                <a:spcPct val="100000"/>
              </a:lnSpc>
              <a:spcBef>
                <a:spcPts val="2200"/>
              </a:spcBef>
              <a:spcAft>
                <a:spcPts val="0"/>
              </a:spcAft>
              <a:buSzPct val="218180"/>
              <a:buFont typeface="Arial"/>
              <a:buChar char="•"/>
            </a:pPr>
            <a:r>
              <a:rPr lang="de-DE" sz="2000" b="0" dirty="0">
                <a:latin typeface="Aptos" panose="020B0004020202020204" pitchFamily="34" charset="0"/>
                <a:sym typeface="Arial"/>
              </a:rPr>
              <a:t>Kompass Nachhaltigkeit, Film „Einblicke in die Beschaffungspraxis“. </a:t>
            </a:r>
            <a:r>
              <a:rPr lang="de-DE" sz="2000" b="0" dirty="0" err="1">
                <a:latin typeface="Aptos" panose="020B0004020202020204" pitchFamily="34" charset="0"/>
                <a:sym typeface="Arial"/>
              </a:rPr>
              <a:t>Available</a:t>
            </a:r>
            <a:r>
              <a:rPr lang="de-DE" sz="2000" b="0" dirty="0">
                <a:latin typeface="Aptos" panose="020B0004020202020204" pitchFamily="34" charset="0"/>
                <a:sym typeface="Arial"/>
              </a:rPr>
              <a:t> online: </a:t>
            </a:r>
            <a:r>
              <a:rPr lang="de-DE" sz="2000" b="0" u="sng" dirty="0">
                <a:solidFill>
                  <a:schemeClr val="hlink"/>
                </a:solidFill>
                <a:latin typeface="Aptos" panose="020B0004020202020204" pitchFamily="34" charset="0"/>
                <a:sym typeface="Arial"/>
                <a:hlinkClick r:id="rId5"/>
              </a:rPr>
              <a:t>https://www.kompass-nachhaltigkeit.de/grundlagenwissen/einblick-in-die-beschaffungspraxis</a:t>
            </a:r>
            <a:r>
              <a:rPr lang="de-DE" sz="2000" b="0" dirty="0">
                <a:latin typeface="Aptos" panose="020B0004020202020204" pitchFamily="34" charset="0"/>
                <a:sym typeface="Arial"/>
              </a:rPr>
              <a:t> </a:t>
            </a:r>
            <a:endParaRPr b="0" dirty="0">
              <a:latin typeface="Aptos" panose="020B0004020202020204" pitchFamily="34" charset="0"/>
              <a:sym typeface="Arial"/>
            </a:endParaRPr>
          </a:p>
          <a:p>
            <a:pPr marL="571500" lvl="0" indent="-342900" algn="l" rtl="0">
              <a:lnSpc>
                <a:spcPct val="100000"/>
              </a:lnSpc>
              <a:spcBef>
                <a:spcPts val="2200"/>
              </a:spcBef>
              <a:spcAft>
                <a:spcPts val="0"/>
              </a:spcAft>
              <a:buSzPct val="218180"/>
              <a:buFont typeface="Arial"/>
              <a:buChar char="•"/>
            </a:pPr>
            <a:r>
              <a:rPr lang="de-DE" sz="2000" b="0" dirty="0">
                <a:latin typeface="Aptos" panose="020B0004020202020204" pitchFamily="34" charset="0"/>
                <a:sym typeface="Arial"/>
              </a:rPr>
              <a:t>Leitfaden „Klimaschutz in Gemeinden“, Kapitel „Nachhaltige Beschaffung für Gemeinden“, 2016. Herausgeber und Vertrieb: Klimabündnis Österreich GmbH. „</a:t>
            </a:r>
            <a:r>
              <a:rPr lang="de-DE" sz="2000" b="0" dirty="0" err="1">
                <a:latin typeface="Aptos" panose="020B0004020202020204" pitchFamily="34" charset="0"/>
                <a:sym typeface="Arial"/>
              </a:rPr>
              <a:t>Good</a:t>
            </a:r>
            <a:r>
              <a:rPr lang="de-DE" sz="2000" b="0" dirty="0">
                <a:latin typeface="Aptos" panose="020B0004020202020204" pitchFamily="34" charset="0"/>
                <a:sym typeface="Arial"/>
              </a:rPr>
              <a:t>-Practice Beispiel: Sonnenfest – Gemeinde Mäder, Vorarlberg“ S. 8. </a:t>
            </a:r>
            <a:r>
              <a:rPr lang="de-DE" sz="2000" b="0" dirty="0" err="1">
                <a:latin typeface="Aptos" panose="020B0004020202020204" pitchFamily="34" charset="0"/>
                <a:sym typeface="Arial"/>
              </a:rPr>
              <a:t>Available</a:t>
            </a:r>
            <a:r>
              <a:rPr lang="de-DE" sz="2000" b="0" dirty="0">
                <a:latin typeface="Aptos" panose="020B0004020202020204" pitchFamily="34" charset="0"/>
                <a:sym typeface="Arial"/>
              </a:rPr>
              <a:t> online: https://</a:t>
            </a:r>
            <a:r>
              <a:rPr lang="de-DE" sz="2000" b="0" dirty="0" err="1">
                <a:latin typeface="Aptos" panose="020B0004020202020204" pitchFamily="34" charset="0"/>
                <a:sym typeface="Arial"/>
              </a:rPr>
              <a:t>www.klimabuendnis.at</a:t>
            </a:r>
            <a:r>
              <a:rPr lang="de-DE" sz="2000" b="0" dirty="0">
                <a:latin typeface="Aptos" panose="020B0004020202020204" pitchFamily="34" charset="0"/>
                <a:sym typeface="Arial"/>
              </a:rPr>
              <a:t>/</a:t>
            </a:r>
            <a:r>
              <a:rPr lang="de-DE" sz="2000" b="0" dirty="0" err="1">
                <a:latin typeface="Aptos" panose="020B0004020202020204" pitchFamily="34" charset="0"/>
                <a:sym typeface="Arial"/>
              </a:rPr>
              <a:t>wp</a:t>
            </a:r>
            <a:r>
              <a:rPr lang="de-DE" sz="2000" b="0" dirty="0">
                <a:latin typeface="Aptos" panose="020B0004020202020204" pitchFamily="34" charset="0"/>
                <a:sym typeface="Arial"/>
              </a:rPr>
              <a:t>-content/</a:t>
            </a:r>
            <a:r>
              <a:rPr lang="de-DE" sz="2000" b="0" dirty="0" err="1">
                <a:latin typeface="Aptos" panose="020B0004020202020204" pitchFamily="34" charset="0"/>
                <a:sym typeface="Arial"/>
              </a:rPr>
              <a:t>uploads</a:t>
            </a:r>
            <a:r>
              <a:rPr lang="de-DE" sz="2000" b="0" dirty="0">
                <a:latin typeface="Aptos" panose="020B0004020202020204" pitchFamily="34" charset="0"/>
                <a:sym typeface="Arial"/>
              </a:rPr>
              <a:t>/2024/03/6_kbu_lf_beschaffung.pdf</a:t>
            </a:r>
            <a:endParaRPr b="0" dirty="0">
              <a:latin typeface="Aptos" panose="020B0004020202020204" pitchFamily="34" charset="0"/>
              <a:sym typeface="Arial"/>
            </a:endParaRPr>
          </a:p>
          <a:p>
            <a:pPr marL="571500" lvl="0" indent="-342900" algn="l" rtl="0">
              <a:lnSpc>
                <a:spcPct val="100000"/>
              </a:lnSpc>
              <a:spcBef>
                <a:spcPts val="2200"/>
              </a:spcBef>
              <a:spcAft>
                <a:spcPts val="0"/>
              </a:spcAft>
              <a:buSzPct val="218180"/>
              <a:buFont typeface="Arial"/>
              <a:buChar char="•"/>
            </a:pPr>
            <a:r>
              <a:rPr lang="de-DE" sz="2000" b="0" dirty="0">
                <a:latin typeface="Aptos" panose="020B0004020202020204" pitchFamily="34" charset="0"/>
                <a:sym typeface="Arial"/>
              </a:rPr>
              <a:t>Maßnahmenkatalog „ Ressourceneffiziente Gemeinde“ 2016, Hrsg. Ressourcen Management Agentur (RMA).S. 41 – 42. </a:t>
            </a:r>
            <a:r>
              <a:rPr lang="de-DE" sz="2000" b="0" dirty="0" err="1">
                <a:latin typeface="Aptos" panose="020B0004020202020204" pitchFamily="34" charset="0"/>
                <a:sym typeface="Arial"/>
              </a:rPr>
              <a:t>Available</a:t>
            </a:r>
            <a:r>
              <a:rPr lang="de-DE" sz="2000" b="0" dirty="0">
                <a:latin typeface="Aptos" panose="020B0004020202020204" pitchFamily="34" charset="0"/>
                <a:sym typeface="Arial"/>
              </a:rPr>
              <a:t> online: </a:t>
            </a:r>
            <a:r>
              <a:rPr lang="de-DE" sz="2000" b="0" u="sng" dirty="0">
                <a:solidFill>
                  <a:schemeClr val="hlink"/>
                </a:solidFill>
                <a:latin typeface="Aptos" panose="020B0004020202020204" pitchFamily="34" charset="0"/>
                <a:sym typeface="Arial"/>
                <a:hlinkClick r:id="rId6"/>
              </a:rPr>
              <a:t>https://gemeindebund.at/images/uploads/downloads/2017/Projekte/Ressourceneffiziente_Gemeinde/Projekt_Ressourceneffiziente_Gemeinde_Massnahmenkatalog.pdf</a:t>
            </a:r>
            <a:endParaRPr sz="2000" b="0" dirty="0">
              <a:latin typeface="Aptos" panose="020B0004020202020204" pitchFamily="34" charset="0"/>
              <a:sym typeface="Arial"/>
            </a:endParaRPr>
          </a:p>
          <a:p>
            <a:pPr marL="571500" lvl="0" indent="-342900" algn="l" rtl="0">
              <a:lnSpc>
                <a:spcPct val="100000"/>
              </a:lnSpc>
              <a:spcBef>
                <a:spcPts val="2200"/>
              </a:spcBef>
              <a:spcAft>
                <a:spcPts val="0"/>
              </a:spcAft>
              <a:buSzPct val="218180"/>
              <a:buFont typeface="Arial"/>
              <a:buChar char="•"/>
            </a:pPr>
            <a:r>
              <a:rPr lang="de-DE" sz="2000" b="0" dirty="0">
                <a:latin typeface="Aptos" panose="020B0004020202020204" pitchFamily="34" charset="0"/>
                <a:sym typeface="Arial"/>
              </a:rPr>
              <a:t>„NACHHALTIG EINKAUFEN – EINE ORIENTIERUNG FÜR STÄDTE UND GEMEINDEN“ </a:t>
            </a:r>
            <a:r>
              <a:rPr lang="de-DE" sz="2000" b="0" dirty="0" err="1">
                <a:latin typeface="Aptos" panose="020B0004020202020204" pitchFamily="34" charset="0"/>
                <a:sym typeface="Arial"/>
              </a:rPr>
              <a:t>edited</a:t>
            </a:r>
            <a:r>
              <a:rPr lang="de-DE" sz="2000" b="0" dirty="0">
                <a:latin typeface="Aptos" panose="020B0004020202020204" pitchFamily="34" charset="0"/>
                <a:sym typeface="Arial"/>
              </a:rPr>
              <a:t> </a:t>
            </a:r>
            <a:r>
              <a:rPr lang="de-DE" sz="2000" b="0" dirty="0" err="1">
                <a:latin typeface="Aptos" panose="020B0004020202020204" pitchFamily="34" charset="0"/>
                <a:sym typeface="Arial"/>
              </a:rPr>
              <a:t>by</a:t>
            </a:r>
            <a:r>
              <a:rPr lang="de-DE" sz="2000" b="0" dirty="0">
                <a:latin typeface="Aptos" panose="020B0004020202020204" pitchFamily="34" charset="0"/>
                <a:sym typeface="Arial"/>
              </a:rPr>
              <a:t> BUNDESMINISTERIUM FÜR LAND- UND FORSTWIRTSCHAFT, UMWELT UND WASSERWIRTSCHAFT </a:t>
            </a:r>
            <a:r>
              <a:rPr lang="de-DE" sz="2000" b="0" dirty="0" err="1">
                <a:latin typeface="Aptos" panose="020B0004020202020204" pitchFamily="34" charset="0"/>
                <a:sym typeface="Arial"/>
              </a:rPr>
              <a:t>page</a:t>
            </a:r>
            <a:r>
              <a:rPr lang="de-DE" sz="2000" b="0" dirty="0">
                <a:latin typeface="Aptos" panose="020B0004020202020204" pitchFamily="34" charset="0"/>
                <a:sym typeface="Arial"/>
              </a:rPr>
              <a:t>. 43</a:t>
            </a:r>
            <a:endParaRPr sz="2000" b="0" dirty="0">
              <a:latin typeface="Aptos" panose="020B0004020202020204" pitchFamily="34" charset="0"/>
              <a:sym typeface="Arial"/>
            </a:endParaRPr>
          </a:p>
        </p:txBody>
      </p:sp>
      <p:sp>
        <p:nvSpPr>
          <p:cNvPr id="251" name="Google Shape;251;p44"/>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45"/>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Quellenangaben Bilder:</a:t>
            </a:r>
            <a:endParaRPr dirty="0">
              <a:latin typeface="Aptos Serif" panose="02020604070405020304" pitchFamily="18" charset="0"/>
              <a:ea typeface="Arial"/>
              <a:cs typeface="Aptos Serif" panose="02020604070405020304" pitchFamily="18" charset="0"/>
              <a:sym typeface="Arial"/>
            </a:endParaRPr>
          </a:p>
        </p:txBody>
      </p:sp>
      <p:sp>
        <p:nvSpPr>
          <p:cNvPr id="257" name="Google Shape;257;p45"/>
          <p:cNvSpPr txBox="1">
            <a:spLocks noGrp="1"/>
          </p:cNvSpPr>
          <p:nvPr>
            <p:ph type="body" idx="1"/>
          </p:nvPr>
        </p:nvSpPr>
        <p:spPr>
          <a:xfrm>
            <a:off x="594360" y="2040627"/>
            <a:ext cx="11303472" cy="4034044"/>
          </a:xfrm>
          <a:prstGeom prst="rect">
            <a:avLst/>
          </a:prstGeom>
          <a:noFill/>
          <a:ln>
            <a:noFill/>
          </a:ln>
        </p:spPr>
        <p:txBody>
          <a:bodyPr spcFirstLastPara="1" wrap="square" lIns="0" tIns="228600" rIns="0" bIns="0" anchor="t" anchorCtr="0">
            <a:noAutofit/>
          </a:bodyPr>
          <a:lstStyle/>
          <a:p>
            <a:pPr marL="571500" lvl="0" indent="-342900" algn="l" rtl="0">
              <a:lnSpc>
                <a:spcPct val="100000"/>
              </a:lnSpc>
              <a:spcBef>
                <a:spcPts val="2200"/>
              </a:spcBef>
              <a:spcAft>
                <a:spcPts val="0"/>
              </a:spcAft>
              <a:buSzPts val="2400"/>
              <a:buFont typeface="Arial"/>
              <a:buChar char="•"/>
            </a:pPr>
            <a:r>
              <a:rPr lang="de-DE" sz="1400" b="0" dirty="0">
                <a:latin typeface="Aptos" panose="020B0004020202020204" pitchFamily="34" charset="0"/>
                <a:sym typeface="Arial"/>
              </a:rPr>
              <a:t>Die Umweltberatung „Ökologisch und effizient reinigen“. </a:t>
            </a:r>
            <a:r>
              <a:rPr lang="de-DE" sz="1400" b="0" dirty="0" err="1">
                <a:latin typeface="Aptos" panose="020B0004020202020204" pitchFamily="34" charset="0"/>
                <a:sym typeface="Arial"/>
              </a:rPr>
              <a:t>Available</a:t>
            </a:r>
            <a:r>
              <a:rPr lang="de-DE" sz="1400" b="0" dirty="0">
                <a:latin typeface="Aptos" panose="020B0004020202020204" pitchFamily="34" charset="0"/>
                <a:sym typeface="Arial"/>
              </a:rPr>
              <a:t> online: </a:t>
            </a:r>
            <a:r>
              <a:rPr lang="de-DE" sz="1400" b="0" u="sng" dirty="0">
                <a:solidFill>
                  <a:schemeClr val="hlink"/>
                </a:solidFill>
                <a:latin typeface="Aptos" panose="020B0004020202020204" pitchFamily="34" charset="0"/>
                <a:sym typeface="Arial"/>
                <a:hlinkClick r:id="rId3"/>
              </a:rPr>
              <a:t>https://www.umweltberatung.at/img/1400/4409.jpg</a:t>
            </a:r>
            <a:endParaRPr sz="1400" b="0" dirty="0">
              <a:latin typeface="Aptos" panose="020B0004020202020204" pitchFamily="34" charset="0"/>
              <a:sym typeface="Arial"/>
            </a:endParaRPr>
          </a:p>
          <a:p>
            <a:pPr marL="571500" lvl="0" indent="-342900" algn="l" rtl="0">
              <a:lnSpc>
                <a:spcPct val="100000"/>
              </a:lnSpc>
              <a:spcBef>
                <a:spcPts val="2200"/>
              </a:spcBef>
              <a:spcAft>
                <a:spcPts val="0"/>
              </a:spcAft>
              <a:buSzPts val="2400"/>
              <a:buFont typeface="Arial"/>
              <a:buChar char="•"/>
            </a:pPr>
            <a:r>
              <a:rPr lang="de-DE" sz="1400" b="0" dirty="0" err="1">
                <a:latin typeface="Aptos" panose="020B0004020202020204" pitchFamily="34" charset="0"/>
                <a:sym typeface="Arial"/>
              </a:rPr>
              <a:t>Fairtrade.net</a:t>
            </a:r>
            <a:r>
              <a:rPr lang="de-DE" sz="1400" b="0" dirty="0">
                <a:latin typeface="Aptos" panose="020B0004020202020204" pitchFamily="34" charset="0"/>
                <a:sym typeface="Arial"/>
              </a:rPr>
              <a:t> „Fairtrade-Sportbälle“. </a:t>
            </a:r>
            <a:r>
              <a:rPr lang="de-DE" sz="1400" b="0" dirty="0" err="1">
                <a:latin typeface="Aptos" panose="020B0004020202020204" pitchFamily="34" charset="0"/>
                <a:sym typeface="Arial"/>
              </a:rPr>
              <a:t>Available</a:t>
            </a:r>
            <a:r>
              <a:rPr lang="de-DE" sz="1400" b="0" dirty="0">
                <a:latin typeface="Aptos" panose="020B0004020202020204" pitchFamily="34" charset="0"/>
                <a:sym typeface="Arial"/>
              </a:rPr>
              <a:t> online: </a:t>
            </a:r>
            <a:r>
              <a:rPr lang="de-DE" sz="1400" b="0" u="sng" dirty="0">
                <a:solidFill>
                  <a:schemeClr val="hlink"/>
                </a:solidFill>
                <a:latin typeface="Aptos" panose="020B0004020202020204" pitchFamily="34" charset="0"/>
                <a:sym typeface="Arial"/>
                <a:hlinkClick r:id="rId4"/>
              </a:rPr>
              <a:t>https://www.fairtrade.net/de-de/produkte/fairtrade_produkte/sportbaelle.html</a:t>
            </a:r>
            <a:r>
              <a:rPr lang="de-DE" sz="1400" b="0" dirty="0">
                <a:latin typeface="Aptos" panose="020B0004020202020204" pitchFamily="34" charset="0"/>
                <a:sym typeface="Arial"/>
              </a:rPr>
              <a:t> </a:t>
            </a:r>
            <a:endParaRPr sz="3200" b="0" dirty="0">
              <a:latin typeface="Aptos" panose="020B0004020202020204" pitchFamily="34" charset="0"/>
              <a:sym typeface="Arial"/>
            </a:endParaRPr>
          </a:p>
          <a:p>
            <a:pPr marL="571500" lvl="0" indent="-342900" algn="l" rtl="0">
              <a:lnSpc>
                <a:spcPct val="100000"/>
              </a:lnSpc>
              <a:spcBef>
                <a:spcPts val="2200"/>
              </a:spcBef>
              <a:spcAft>
                <a:spcPts val="0"/>
              </a:spcAft>
              <a:buSzPts val="2400"/>
              <a:buFont typeface="Arial"/>
              <a:buChar char="•"/>
            </a:pPr>
            <a:r>
              <a:rPr lang="de-DE" sz="1400" b="0" dirty="0">
                <a:latin typeface="Aptos" panose="020B0004020202020204" pitchFamily="34" charset="0"/>
                <a:sym typeface="Arial"/>
              </a:rPr>
              <a:t>„NACHHALTIG EINKAUFEN – EINE ORIENTIERUNG FÜR STÄDTE UND GEMEINDEN“ </a:t>
            </a:r>
            <a:r>
              <a:rPr lang="de-DE" sz="1400" b="0" dirty="0" err="1">
                <a:latin typeface="Aptos" panose="020B0004020202020204" pitchFamily="34" charset="0"/>
                <a:sym typeface="Arial"/>
              </a:rPr>
              <a:t>edited</a:t>
            </a:r>
            <a:r>
              <a:rPr lang="de-DE" sz="1400" b="0" dirty="0">
                <a:latin typeface="Aptos" panose="020B0004020202020204" pitchFamily="34" charset="0"/>
                <a:sym typeface="Arial"/>
              </a:rPr>
              <a:t> </a:t>
            </a:r>
            <a:r>
              <a:rPr lang="de-DE" sz="1400" b="0" dirty="0" err="1">
                <a:latin typeface="Aptos" panose="020B0004020202020204" pitchFamily="34" charset="0"/>
                <a:sym typeface="Arial"/>
              </a:rPr>
              <a:t>by</a:t>
            </a:r>
            <a:r>
              <a:rPr lang="de-DE" sz="1400" b="0" dirty="0">
                <a:latin typeface="Aptos" panose="020B0004020202020204" pitchFamily="34" charset="0"/>
                <a:sym typeface="Arial"/>
              </a:rPr>
              <a:t> BUNDESMINISTERIUM FÜR LAND- UND FORSTWIRTSCHAFT, UMWELT UND WASSERWIRTSCHAFT </a:t>
            </a:r>
            <a:r>
              <a:rPr lang="de-DE" sz="1400" b="0" dirty="0" err="1">
                <a:latin typeface="Aptos" panose="020B0004020202020204" pitchFamily="34" charset="0"/>
                <a:sym typeface="Arial"/>
              </a:rPr>
              <a:t>page</a:t>
            </a:r>
            <a:r>
              <a:rPr lang="de-DE" sz="1400" b="0" dirty="0">
                <a:latin typeface="Aptos" panose="020B0004020202020204" pitchFamily="34" charset="0"/>
                <a:sym typeface="Arial"/>
              </a:rPr>
              <a:t>. 43</a:t>
            </a:r>
            <a:endParaRPr sz="1400" b="0" dirty="0">
              <a:latin typeface="Aptos" panose="020B0004020202020204" pitchFamily="34" charset="0"/>
              <a:sym typeface="Arial"/>
            </a:endParaRPr>
          </a:p>
          <a:p>
            <a:pPr marL="571500" lvl="0" indent="-342900" algn="l" rtl="0">
              <a:lnSpc>
                <a:spcPct val="100000"/>
              </a:lnSpc>
              <a:spcBef>
                <a:spcPts val="2200"/>
              </a:spcBef>
              <a:spcAft>
                <a:spcPts val="0"/>
              </a:spcAft>
              <a:buSzPts val="2400"/>
              <a:buFont typeface="Arial"/>
              <a:buChar char="•"/>
            </a:pPr>
            <a:r>
              <a:rPr lang="de-DE" sz="1400" b="0" dirty="0" err="1">
                <a:latin typeface="Aptos" panose="020B0004020202020204" pitchFamily="34" charset="0"/>
                <a:sym typeface="Arial"/>
              </a:rPr>
              <a:t>Nuernberg.de</a:t>
            </a:r>
            <a:r>
              <a:rPr lang="de-DE" sz="1400" b="0" dirty="0">
                <a:latin typeface="Aptos" panose="020B0004020202020204" pitchFamily="34" charset="0"/>
                <a:sym typeface="Arial"/>
              </a:rPr>
              <a:t> „</a:t>
            </a:r>
            <a:r>
              <a:rPr lang="de-DE" sz="1400" b="0" dirty="0" err="1">
                <a:latin typeface="Aptos" panose="020B0004020202020204" pitchFamily="34" charset="0"/>
                <a:sym typeface="Arial"/>
              </a:rPr>
              <a:t>e</a:t>
            </a:r>
            <a:r>
              <a:rPr lang="de-DE" sz="1400" b="0" dirty="0">
                <a:latin typeface="Aptos" panose="020B0004020202020204" pitchFamily="34" charset="0"/>
                <a:sym typeface="Arial"/>
              </a:rPr>
              <a:t>-Shop Stadt Nürnberg“. </a:t>
            </a:r>
            <a:r>
              <a:rPr lang="de-DE" sz="1400" b="0" dirty="0" err="1">
                <a:latin typeface="Aptos" panose="020B0004020202020204" pitchFamily="34" charset="0"/>
                <a:sym typeface="Arial"/>
              </a:rPr>
              <a:t>Available</a:t>
            </a:r>
            <a:r>
              <a:rPr lang="de-DE" sz="1400" b="0" dirty="0">
                <a:latin typeface="Aptos" panose="020B0004020202020204" pitchFamily="34" charset="0"/>
                <a:sym typeface="Arial"/>
              </a:rPr>
              <a:t> online: </a:t>
            </a:r>
            <a:r>
              <a:rPr lang="de-DE" sz="1400" b="0" u="sng" dirty="0">
                <a:solidFill>
                  <a:schemeClr val="hlink"/>
                </a:solidFill>
                <a:latin typeface="Aptos" panose="020B0004020202020204" pitchFamily="34" charset="0"/>
                <a:sym typeface="Arial"/>
                <a:hlinkClick r:id="rId5"/>
              </a:rPr>
              <a:t>https://www.nuernberg.de/internet/beschaffung/ekv_shop.html#_0_3</a:t>
            </a:r>
            <a:r>
              <a:rPr lang="de-DE" sz="1400" b="0" dirty="0">
                <a:latin typeface="Aptos" panose="020B0004020202020204" pitchFamily="34" charset="0"/>
                <a:sym typeface="Arial"/>
              </a:rPr>
              <a:t> </a:t>
            </a:r>
            <a:endParaRPr sz="3200" b="0" dirty="0">
              <a:latin typeface="Aptos" panose="020B0004020202020204" pitchFamily="34" charset="0"/>
              <a:sym typeface="Arial"/>
            </a:endParaRPr>
          </a:p>
          <a:p>
            <a:pPr marL="571500" lvl="0" indent="-342900" algn="l" rtl="0">
              <a:lnSpc>
                <a:spcPct val="100000"/>
              </a:lnSpc>
              <a:spcBef>
                <a:spcPts val="2200"/>
              </a:spcBef>
              <a:spcAft>
                <a:spcPts val="0"/>
              </a:spcAft>
              <a:buSzPts val="2400"/>
              <a:buFont typeface="Arial"/>
              <a:buChar char="•"/>
            </a:pPr>
            <a:r>
              <a:rPr lang="de-DE" sz="1400" b="0" dirty="0" err="1">
                <a:latin typeface="Aptos" panose="020B0004020202020204" pitchFamily="34" charset="0"/>
                <a:sym typeface="Arial"/>
              </a:rPr>
              <a:t>Polizeibericht.net</a:t>
            </a:r>
            <a:r>
              <a:rPr lang="de-DE" sz="1400" b="0" dirty="0">
                <a:latin typeface="Aptos" panose="020B0004020202020204" pitchFamily="34" charset="0"/>
                <a:sym typeface="Arial"/>
              </a:rPr>
              <a:t> „Polizeibericht 2021 – Fahrzeuge“. </a:t>
            </a:r>
            <a:r>
              <a:rPr lang="de-DE" sz="1400" b="0" dirty="0" err="1">
                <a:latin typeface="Aptos" panose="020B0004020202020204" pitchFamily="34" charset="0"/>
                <a:sym typeface="Arial"/>
              </a:rPr>
              <a:t>Available</a:t>
            </a:r>
            <a:r>
              <a:rPr lang="de-DE" sz="1400" b="0" dirty="0">
                <a:latin typeface="Aptos" panose="020B0004020202020204" pitchFamily="34" charset="0"/>
                <a:sym typeface="Arial"/>
              </a:rPr>
              <a:t> online: https://</a:t>
            </a:r>
            <a:r>
              <a:rPr lang="de-DE" sz="1400" b="0" dirty="0" err="1">
                <a:latin typeface="Aptos" panose="020B0004020202020204" pitchFamily="34" charset="0"/>
                <a:sym typeface="Arial"/>
              </a:rPr>
              <a:t>polizeibericht.info</a:t>
            </a:r>
            <a:r>
              <a:rPr lang="de-DE" sz="1400" b="0" dirty="0">
                <a:latin typeface="Aptos" panose="020B0004020202020204" pitchFamily="34" charset="0"/>
                <a:sym typeface="Arial"/>
              </a:rPr>
              <a:t>/</a:t>
            </a:r>
            <a:r>
              <a:rPr lang="de-DE" sz="1400" b="0" dirty="0" err="1">
                <a:latin typeface="Aptos" panose="020B0004020202020204" pitchFamily="34" charset="0"/>
                <a:sym typeface="Arial"/>
              </a:rPr>
              <a:t>ausruestung</a:t>
            </a:r>
            <a:r>
              <a:rPr lang="de-DE" sz="1400" b="0" dirty="0">
                <a:latin typeface="Aptos" panose="020B0004020202020204" pitchFamily="34" charset="0"/>
                <a:sym typeface="Arial"/>
              </a:rPr>
              <a:t>/</a:t>
            </a:r>
            <a:r>
              <a:rPr lang="de-DE" sz="1400" b="0" dirty="0" err="1">
                <a:latin typeface="Aptos" panose="020B0004020202020204" pitchFamily="34" charset="0"/>
                <a:sym typeface="Arial"/>
              </a:rPr>
              <a:t>fuhrpark</a:t>
            </a:r>
            <a:r>
              <a:rPr lang="de-DE" sz="1400" b="0" dirty="0">
                <a:latin typeface="Aptos" panose="020B0004020202020204" pitchFamily="34" charset="0"/>
                <a:sym typeface="Arial"/>
              </a:rPr>
              <a:t>/</a:t>
            </a:r>
            <a:endParaRPr sz="3200" b="0" dirty="0">
              <a:latin typeface="Aptos" panose="020B0004020202020204" pitchFamily="34" charset="0"/>
              <a:sym typeface="Arial"/>
            </a:endParaRPr>
          </a:p>
          <a:p>
            <a:pPr marL="571500" lvl="0" indent="-342900" algn="l" rtl="0">
              <a:lnSpc>
                <a:spcPct val="100000"/>
              </a:lnSpc>
              <a:spcBef>
                <a:spcPts val="2200"/>
              </a:spcBef>
              <a:spcAft>
                <a:spcPts val="0"/>
              </a:spcAft>
              <a:buSzPts val="2400"/>
              <a:buFont typeface="Arial"/>
              <a:buChar char="•"/>
            </a:pPr>
            <a:r>
              <a:rPr lang="de-DE" sz="1400" b="0" dirty="0" err="1">
                <a:latin typeface="Aptos" panose="020B0004020202020204" pitchFamily="34" charset="0"/>
                <a:sym typeface="Arial"/>
              </a:rPr>
              <a:t>Vol.at</a:t>
            </a:r>
            <a:r>
              <a:rPr lang="de-DE" sz="1400" b="0" dirty="0">
                <a:latin typeface="Aptos" panose="020B0004020202020204" pitchFamily="34" charset="0"/>
                <a:sym typeface="Arial"/>
              </a:rPr>
              <a:t> „Mäder feiert Sonnenfest“. </a:t>
            </a:r>
            <a:r>
              <a:rPr lang="de-DE" sz="1400" b="0" dirty="0" err="1">
                <a:latin typeface="Aptos" panose="020B0004020202020204" pitchFamily="34" charset="0"/>
                <a:sym typeface="Arial"/>
              </a:rPr>
              <a:t>Available</a:t>
            </a:r>
            <a:r>
              <a:rPr lang="de-DE" sz="1400" b="0" dirty="0">
                <a:latin typeface="Aptos" panose="020B0004020202020204" pitchFamily="34" charset="0"/>
                <a:sym typeface="Arial"/>
              </a:rPr>
              <a:t> online: </a:t>
            </a:r>
            <a:r>
              <a:rPr lang="de-DE" sz="1400" b="0" u="sng" dirty="0">
                <a:solidFill>
                  <a:schemeClr val="hlink"/>
                </a:solidFill>
                <a:latin typeface="Aptos" panose="020B0004020202020204" pitchFamily="34" charset="0"/>
                <a:sym typeface="Arial"/>
                <a:hlinkClick r:id="rId6"/>
              </a:rPr>
              <a:t>https://www.vol.at/maeder-feiert-sonnenfest/8131894</a:t>
            </a:r>
            <a:endParaRPr sz="1400" b="0" dirty="0">
              <a:latin typeface="Aptos" panose="020B0004020202020204" pitchFamily="34" charset="0"/>
              <a:sym typeface="Arial"/>
            </a:endParaRPr>
          </a:p>
        </p:txBody>
      </p:sp>
      <p:sp>
        <p:nvSpPr>
          <p:cNvPr id="258" name="Google Shape;258;p4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18</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6"/>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Agenda</a:t>
            </a:r>
            <a:endParaRPr dirty="0">
              <a:latin typeface="Aptos Serif" panose="02020604070405020304" pitchFamily="18" charset="0"/>
              <a:ea typeface="Arial"/>
              <a:cs typeface="Aptos Serif" panose="02020604070405020304" pitchFamily="18" charset="0"/>
              <a:sym typeface="Arial"/>
            </a:endParaRPr>
          </a:p>
        </p:txBody>
      </p:sp>
      <p:sp>
        <p:nvSpPr>
          <p:cNvPr id="113" name="Google Shape;113;p6"/>
          <p:cNvSpPr txBox="1">
            <a:spLocks noGrp="1"/>
          </p:cNvSpPr>
          <p:nvPr>
            <p:ph type="body" idx="1"/>
          </p:nvPr>
        </p:nvSpPr>
        <p:spPr>
          <a:xfrm>
            <a:off x="553210" y="2256893"/>
            <a:ext cx="10020600" cy="4125900"/>
          </a:xfrm>
          <a:prstGeom prst="rect">
            <a:avLst/>
          </a:prstGeom>
          <a:noFill/>
          <a:ln>
            <a:noFill/>
          </a:ln>
        </p:spPr>
        <p:txBody>
          <a:bodyPr spcFirstLastPara="1" wrap="square" lIns="0" tIns="228600" rIns="0" bIns="0" anchor="t" anchorCtr="0">
            <a:normAutofit/>
          </a:bodyPr>
          <a:lstStyle/>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sym typeface="Arial"/>
              </a:rPr>
              <a:t>Praxisbeispiel: </a:t>
            </a:r>
            <a:r>
              <a:rPr lang="de-DE" dirty="0">
                <a:latin typeface="Aptos" panose="020B0004020202020204" pitchFamily="34" charset="0"/>
              </a:rPr>
              <a:t>Gütezeichen</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sym typeface="Arial"/>
              </a:rPr>
              <a:t>Praxisbeispiel: LED-Beleuchtung</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sym typeface="Arial"/>
              </a:rPr>
              <a:t>Praxisbeispiel: (E-)Katalog</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sym typeface="Arial"/>
              </a:rPr>
              <a:t>Praxisbeispiel: Einbindung von </a:t>
            </a:r>
            <a:r>
              <a:rPr lang="de-DE" dirty="0">
                <a:latin typeface="Aptos" panose="020B0004020202020204" pitchFamily="34" charset="0"/>
              </a:rPr>
              <a:t>Mitarbeitern der Gemeinde</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sym typeface="Arial"/>
              </a:rPr>
              <a:t>Praxisbeispiel: Einbindung von Stakeholdern</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sym typeface="Arial"/>
              </a:rPr>
              <a:t>Praxisbeispiel: Risiko Elektroautos</a:t>
            </a:r>
            <a:endParaRPr dirty="0">
              <a:latin typeface="Aptos" panose="020B0004020202020204" pitchFamily="34" charset="0"/>
              <a:sym typeface="Arial"/>
            </a:endParaRPr>
          </a:p>
        </p:txBody>
      </p:sp>
      <p:sp>
        <p:nvSpPr>
          <p:cNvPr id="114" name="Google Shape;114;p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8"/>
          <p:cNvSpPr txBox="1">
            <a:spLocks noGrp="1"/>
          </p:cNvSpPr>
          <p:nvPr>
            <p:ph type="title"/>
          </p:nvPr>
        </p:nvSpPr>
        <p:spPr>
          <a:xfrm>
            <a:off x="594360" y="867327"/>
            <a:ext cx="7006590"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1. Praxisbeispiel Gütezeichen</a:t>
            </a:r>
            <a:br>
              <a:rPr lang="de-DE" dirty="0">
                <a:latin typeface="Aptos Serif" panose="02020604070405020304" pitchFamily="18" charset="0"/>
                <a:ea typeface="Arial"/>
                <a:cs typeface="Aptos Serif" panose="02020604070405020304" pitchFamily="18" charset="0"/>
                <a:sym typeface="Arial"/>
              </a:rPr>
            </a:br>
            <a:endParaRPr dirty="0">
              <a:latin typeface="Aptos Serif" panose="02020604070405020304" pitchFamily="18" charset="0"/>
              <a:ea typeface="Arial"/>
              <a:cs typeface="Aptos Serif" panose="02020604070405020304" pitchFamily="18" charset="0"/>
              <a:sym typeface="Arial"/>
            </a:endParaRPr>
          </a:p>
        </p:txBody>
      </p:sp>
      <p:sp>
        <p:nvSpPr>
          <p:cNvPr id="121" name="Google Shape;121;p8"/>
          <p:cNvSpPr txBox="1">
            <a:spLocks noGrp="1"/>
          </p:cNvSpPr>
          <p:nvPr>
            <p:ph type="body" idx="1"/>
          </p:nvPr>
        </p:nvSpPr>
        <p:spPr>
          <a:xfrm>
            <a:off x="594360" y="2867545"/>
            <a:ext cx="6320790" cy="3464675"/>
          </a:xfrm>
          <a:prstGeom prst="rect">
            <a:avLst/>
          </a:prstGeom>
          <a:noFill/>
          <a:ln>
            <a:noFill/>
          </a:ln>
        </p:spPr>
        <p:txBody>
          <a:bodyPr spcFirstLastPara="1" wrap="square" lIns="0" tIns="228600" rIns="0" bIns="0" anchor="t" anchorCtr="0">
            <a:normAutofit/>
          </a:bodyPr>
          <a:lstStyle/>
          <a:p>
            <a:pPr marL="0" lvl="0" indent="0" algn="l" rtl="0">
              <a:lnSpc>
                <a:spcPct val="100000"/>
              </a:lnSpc>
              <a:spcBef>
                <a:spcPts val="1800"/>
              </a:spcBef>
              <a:spcAft>
                <a:spcPts val="0"/>
              </a:spcAft>
              <a:buSzPts val="2000"/>
              <a:buNone/>
            </a:pPr>
            <a:r>
              <a:rPr lang="de-DE" dirty="0">
                <a:latin typeface="Aptos" panose="020B0004020202020204" pitchFamily="34" charset="0"/>
                <a:sym typeface="Arial"/>
              </a:rPr>
              <a:t>Die Stadt München beschafft für Schulen ausschließlich Fairtrade-Sportbälle, sofern diese verfügbar sind. Alle zwei Jahre testen Sportfachleute und Schüler*innen diese Bälle auf ihre Eignung für den Unterricht. Auf Grundlage der Ergebnisse werden Rahmenverträge abgeschlossen. Das Angebot an Fairtrade-Sportbällen hat sich in den letzten Jahren erweitert.</a:t>
            </a:r>
            <a:endParaRPr dirty="0">
              <a:latin typeface="Aptos" panose="020B0004020202020204" pitchFamily="34" charset="0"/>
              <a:sym typeface="Arial"/>
            </a:endParaRPr>
          </a:p>
        </p:txBody>
      </p:sp>
      <p:sp>
        <p:nvSpPr>
          <p:cNvPr id="122" name="Google Shape;122;p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3</a:t>
            </a:fld>
            <a:endParaRPr/>
          </a:p>
        </p:txBody>
      </p:sp>
      <p:pic>
        <p:nvPicPr>
          <p:cNvPr id="123" name="Google Shape;123;p8" descr="Ein Bild, das Ball, Fußball, Sportausrüstung, Gras enthält.&#10;&#10;KI-generierte Inhalte können fehlerhaft sein."/>
          <p:cNvPicPr preferRelativeResize="0"/>
          <p:nvPr/>
        </p:nvPicPr>
        <p:blipFill rotWithShape="1">
          <a:blip r:embed="rId3">
            <a:alphaModFix/>
          </a:blip>
          <a:srcRect/>
          <a:stretch/>
        </p:blipFill>
        <p:spPr>
          <a:xfrm>
            <a:off x="7484852" y="1970519"/>
            <a:ext cx="4377215" cy="2916962"/>
          </a:xfrm>
          <a:prstGeom prst="rect">
            <a:avLst/>
          </a:prstGeom>
          <a:noFill/>
          <a:ln>
            <a:noFill/>
          </a:ln>
        </p:spPr>
      </p:pic>
      <p:sp>
        <p:nvSpPr>
          <p:cNvPr id="124" name="Google Shape;124;p8"/>
          <p:cNvSpPr txBox="1"/>
          <p:nvPr/>
        </p:nvSpPr>
        <p:spPr>
          <a:xfrm>
            <a:off x="7484851" y="5175250"/>
            <a:ext cx="4377215"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900" b="0" i="0" u="none" strike="noStrike" cap="none">
                <a:solidFill>
                  <a:srgbClr val="000000"/>
                </a:solidFill>
                <a:latin typeface="Arial"/>
                <a:ea typeface="Arial"/>
                <a:cs typeface="Arial"/>
                <a:sym typeface="Arial"/>
              </a:rPr>
              <a:t>https://www.fairtrade.net/de-de/produkte/fairtrade_produkte/sportbaelle.html</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30"/>
          <p:cNvSpPr txBox="1">
            <a:spLocks noGrp="1"/>
          </p:cNvSpPr>
          <p:nvPr>
            <p:ph type="title"/>
          </p:nvPr>
        </p:nvSpPr>
        <p:spPr>
          <a:xfrm>
            <a:off x="594360" y="272164"/>
            <a:ext cx="7402463"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Beispiele für Gütezeichen</a:t>
            </a:r>
            <a:endParaRPr dirty="0">
              <a:latin typeface="Aptos Serif" panose="02020604070405020304" pitchFamily="18" charset="0"/>
              <a:ea typeface="Arial"/>
              <a:cs typeface="Aptos Serif" panose="02020604070405020304" pitchFamily="18" charset="0"/>
              <a:sym typeface="Arial"/>
            </a:endParaRPr>
          </a:p>
        </p:txBody>
      </p:sp>
      <p:pic>
        <p:nvPicPr>
          <p:cNvPr id="130" name="Google Shape;130;p30" descr="Europäisches Umweltzeichen – Wikipedia"/>
          <p:cNvPicPr preferRelativeResize="0"/>
          <p:nvPr/>
        </p:nvPicPr>
        <p:blipFill rotWithShape="1">
          <a:blip r:embed="rId3">
            <a:alphaModFix/>
          </a:blip>
          <a:srcRect/>
          <a:stretch/>
        </p:blipFill>
        <p:spPr>
          <a:xfrm>
            <a:off x="378925" y="2941563"/>
            <a:ext cx="974873" cy="974873"/>
          </a:xfrm>
          <a:prstGeom prst="rect">
            <a:avLst/>
          </a:prstGeom>
          <a:noFill/>
          <a:ln>
            <a:noFill/>
          </a:ln>
        </p:spPr>
      </p:pic>
      <p:pic>
        <p:nvPicPr>
          <p:cNvPr id="131" name="Google Shape;131;p30" descr="Österreichisches Umweltzeichen"/>
          <p:cNvPicPr preferRelativeResize="0"/>
          <p:nvPr/>
        </p:nvPicPr>
        <p:blipFill rotWithShape="1">
          <a:blip r:embed="rId4">
            <a:alphaModFix/>
          </a:blip>
          <a:srcRect/>
          <a:stretch/>
        </p:blipFill>
        <p:spPr>
          <a:xfrm>
            <a:off x="1621551" y="2897041"/>
            <a:ext cx="974872" cy="974872"/>
          </a:xfrm>
          <a:prstGeom prst="rect">
            <a:avLst/>
          </a:prstGeom>
          <a:noFill/>
          <a:ln>
            <a:noFill/>
          </a:ln>
        </p:spPr>
      </p:pic>
      <p:pic>
        <p:nvPicPr>
          <p:cNvPr id="132" name="Google Shape;132;p30" descr="Blauer Engel | Das deutsche Umweltzeichen"/>
          <p:cNvPicPr preferRelativeResize="0"/>
          <p:nvPr/>
        </p:nvPicPr>
        <p:blipFill rotWithShape="1">
          <a:blip r:embed="rId5">
            <a:alphaModFix/>
          </a:blip>
          <a:srcRect/>
          <a:stretch/>
        </p:blipFill>
        <p:spPr>
          <a:xfrm>
            <a:off x="2596423" y="2897041"/>
            <a:ext cx="2007084" cy="1129509"/>
          </a:xfrm>
          <a:prstGeom prst="rect">
            <a:avLst/>
          </a:prstGeom>
          <a:noFill/>
          <a:ln>
            <a:noFill/>
          </a:ln>
        </p:spPr>
      </p:pic>
      <p:pic>
        <p:nvPicPr>
          <p:cNvPr id="133" name="Google Shape;133;p30" descr="NF environnement - papier | écoconso"/>
          <p:cNvPicPr preferRelativeResize="0"/>
          <p:nvPr/>
        </p:nvPicPr>
        <p:blipFill rotWithShape="1">
          <a:blip r:embed="rId6">
            <a:alphaModFix/>
          </a:blip>
          <a:srcRect/>
          <a:stretch/>
        </p:blipFill>
        <p:spPr>
          <a:xfrm>
            <a:off x="4463889" y="2881104"/>
            <a:ext cx="1332324" cy="974871"/>
          </a:xfrm>
          <a:prstGeom prst="rect">
            <a:avLst/>
          </a:prstGeom>
          <a:noFill/>
          <a:ln>
            <a:noFill/>
          </a:ln>
        </p:spPr>
      </p:pic>
      <p:pic>
        <p:nvPicPr>
          <p:cNvPr id="134" name="Google Shape;134;p30" descr="Cradle to Cradle Certified Tyman International products"/>
          <p:cNvPicPr preferRelativeResize="0"/>
          <p:nvPr/>
        </p:nvPicPr>
        <p:blipFill rotWithShape="1">
          <a:blip r:embed="rId7">
            <a:alphaModFix/>
          </a:blip>
          <a:srcRect/>
          <a:stretch/>
        </p:blipFill>
        <p:spPr>
          <a:xfrm>
            <a:off x="6095993" y="2986076"/>
            <a:ext cx="885825" cy="885825"/>
          </a:xfrm>
          <a:prstGeom prst="rect">
            <a:avLst/>
          </a:prstGeom>
          <a:noFill/>
          <a:ln>
            <a:noFill/>
          </a:ln>
        </p:spPr>
      </p:pic>
      <p:sp>
        <p:nvSpPr>
          <p:cNvPr id="135" name="Google Shape;135;p30"/>
          <p:cNvSpPr txBox="1"/>
          <p:nvPr/>
        </p:nvSpPr>
        <p:spPr>
          <a:xfrm>
            <a:off x="487066" y="2296104"/>
            <a:ext cx="7156500" cy="585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de-DE" sz="1600" b="1" dirty="0">
                <a:solidFill>
                  <a:srgbClr val="3F3F3F"/>
                </a:solidFill>
                <a:latin typeface="Aptos" panose="020B0004020202020204" pitchFamily="34" charset="0"/>
              </a:rPr>
              <a:t>Gütezeichen</a:t>
            </a:r>
            <a:r>
              <a:rPr lang="de-DE" sz="1600" b="1" i="0" u="none" strike="noStrike" cap="none" dirty="0">
                <a:solidFill>
                  <a:srgbClr val="3F3F3F"/>
                </a:solidFill>
                <a:latin typeface="Aptos" panose="020B0004020202020204" pitchFamily="34" charset="0"/>
                <a:sym typeface="Arial"/>
              </a:rPr>
              <a:t> von Zertifizierungsinitiativen für Produkte und Dienstleistungen:</a:t>
            </a:r>
            <a:endParaRPr sz="1600" b="1" i="0" u="none" strike="noStrike" cap="none" dirty="0">
              <a:solidFill>
                <a:srgbClr val="3F3F3F"/>
              </a:solidFill>
              <a:latin typeface="Aptos" panose="020B0004020202020204" pitchFamily="34" charset="0"/>
              <a:sym typeface="Arial"/>
            </a:endParaRPr>
          </a:p>
        </p:txBody>
      </p:sp>
      <p:sp>
        <p:nvSpPr>
          <p:cNvPr id="136" name="Google Shape;136;p30"/>
          <p:cNvSpPr txBox="1"/>
          <p:nvPr/>
        </p:nvSpPr>
        <p:spPr>
          <a:xfrm>
            <a:off x="487066" y="4366081"/>
            <a:ext cx="7509510"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de-DE" sz="1600" b="1">
                <a:solidFill>
                  <a:srgbClr val="3F3F3F"/>
                </a:solidFill>
                <a:latin typeface="Aptos" panose="020B0004020202020204" pitchFamily="34" charset="0"/>
              </a:rPr>
              <a:t>Gütezeichen</a:t>
            </a:r>
            <a:r>
              <a:rPr lang="de-DE" sz="1600" b="1" i="0" u="none" strike="noStrike" cap="none">
                <a:solidFill>
                  <a:srgbClr val="3F3F3F"/>
                </a:solidFill>
                <a:latin typeface="Aptos" panose="020B0004020202020204" pitchFamily="34" charset="0"/>
                <a:sym typeface="Arial"/>
              </a:rPr>
              <a:t>, die für </a:t>
            </a:r>
            <a:r>
              <a:rPr lang="de-DE" sz="1600" b="1">
                <a:solidFill>
                  <a:srgbClr val="3F3F3F"/>
                </a:solidFill>
                <a:latin typeface="Aptos" panose="020B0004020202020204" pitchFamily="34" charset="0"/>
              </a:rPr>
              <a:t>bestimmte Produktarten </a:t>
            </a:r>
            <a:r>
              <a:rPr lang="de-DE" sz="1600" b="1" i="0" u="none" strike="noStrike" cap="none">
                <a:solidFill>
                  <a:srgbClr val="3F3F3F"/>
                </a:solidFill>
                <a:latin typeface="Aptos" panose="020B0004020202020204" pitchFamily="34" charset="0"/>
                <a:sym typeface="Arial"/>
              </a:rPr>
              <a:t>vergeben werden:</a:t>
            </a:r>
            <a:endParaRPr sz="1600" b="1" i="0" u="none" strike="noStrike" cap="none">
              <a:solidFill>
                <a:srgbClr val="3F3F3F"/>
              </a:solidFill>
              <a:latin typeface="Aptos" panose="020B0004020202020204" pitchFamily="34" charset="0"/>
              <a:sym typeface="Arial"/>
            </a:endParaRPr>
          </a:p>
        </p:txBody>
      </p:sp>
      <p:pic>
        <p:nvPicPr>
          <p:cNvPr id="137" name="Google Shape;137;p30" descr="Die globale Nachhaltigkeitszertifizierung für IT-Produkte"/>
          <p:cNvPicPr preferRelativeResize="0"/>
          <p:nvPr/>
        </p:nvPicPr>
        <p:blipFill rotWithShape="1">
          <a:blip r:embed="rId8">
            <a:alphaModFix/>
          </a:blip>
          <a:srcRect/>
          <a:stretch/>
        </p:blipFill>
        <p:spPr>
          <a:xfrm>
            <a:off x="594360" y="4873538"/>
            <a:ext cx="1438275" cy="895350"/>
          </a:xfrm>
          <a:prstGeom prst="rect">
            <a:avLst/>
          </a:prstGeom>
          <a:noFill/>
          <a:ln>
            <a:noFill/>
          </a:ln>
        </p:spPr>
      </p:pic>
      <p:pic>
        <p:nvPicPr>
          <p:cNvPr id="138" name="Google Shape;138;p30" descr="OEKO-TEX® STANDARD 100"/>
          <p:cNvPicPr preferRelativeResize="0"/>
          <p:nvPr/>
        </p:nvPicPr>
        <p:blipFill rotWithShape="1">
          <a:blip r:embed="rId9">
            <a:alphaModFix/>
          </a:blip>
          <a:srcRect/>
          <a:stretch/>
        </p:blipFill>
        <p:spPr>
          <a:xfrm>
            <a:off x="2245852" y="4768739"/>
            <a:ext cx="1066800" cy="1009650"/>
          </a:xfrm>
          <a:prstGeom prst="rect">
            <a:avLst/>
          </a:prstGeom>
          <a:noFill/>
          <a:ln>
            <a:noFill/>
          </a:ln>
        </p:spPr>
      </p:pic>
      <p:pic>
        <p:nvPicPr>
          <p:cNvPr id="139" name="Google Shape;139;p30" descr="Global Organic Textile Standard Logo"/>
          <p:cNvPicPr preferRelativeResize="0"/>
          <p:nvPr/>
        </p:nvPicPr>
        <p:blipFill rotWithShape="1">
          <a:blip r:embed="rId10">
            <a:alphaModFix/>
          </a:blip>
          <a:srcRect/>
          <a:stretch/>
        </p:blipFill>
        <p:spPr>
          <a:xfrm>
            <a:off x="3374681" y="4868751"/>
            <a:ext cx="809625" cy="809625"/>
          </a:xfrm>
          <a:prstGeom prst="rect">
            <a:avLst/>
          </a:prstGeom>
          <a:noFill/>
          <a:ln>
            <a:noFill/>
          </a:ln>
        </p:spPr>
      </p:pic>
      <p:pic>
        <p:nvPicPr>
          <p:cNvPr id="140" name="Google Shape;140;p30"/>
          <p:cNvPicPr preferRelativeResize="0"/>
          <p:nvPr/>
        </p:nvPicPr>
        <p:blipFill rotWithShape="1">
          <a:blip r:embed="rId11">
            <a:alphaModFix/>
          </a:blip>
          <a:srcRect/>
          <a:stretch/>
        </p:blipFill>
        <p:spPr>
          <a:xfrm>
            <a:off x="4363669" y="4968800"/>
            <a:ext cx="1019175" cy="447675"/>
          </a:xfrm>
          <a:prstGeom prst="rect">
            <a:avLst/>
          </a:prstGeom>
          <a:noFill/>
          <a:ln>
            <a:noFill/>
          </a:ln>
        </p:spPr>
      </p:pic>
      <p:pic>
        <p:nvPicPr>
          <p:cNvPr id="141" name="Google Shape;141;p30" descr="ASC | Labelinfo"/>
          <p:cNvPicPr preferRelativeResize="0"/>
          <p:nvPr/>
        </p:nvPicPr>
        <p:blipFill rotWithShape="1">
          <a:blip r:embed="rId12">
            <a:alphaModFix/>
          </a:blip>
          <a:srcRect/>
          <a:stretch/>
        </p:blipFill>
        <p:spPr>
          <a:xfrm>
            <a:off x="5562207" y="4474897"/>
            <a:ext cx="1597331" cy="1597331"/>
          </a:xfrm>
          <a:prstGeom prst="rect">
            <a:avLst/>
          </a:prstGeom>
          <a:noFill/>
          <a:ln>
            <a:noFill/>
          </a:ln>
        </p:spPr>
      </p:pic>
      <p:sp>
        <p:nvSpPr>
          <p:cNvPr id="142" name="Google Shape;142;p30"/>
          <p:cNvSpPr txBox="1"/>
          <p:nvPr/>
        </p:nvSpPr>
        <p:spPr>
          <a:xfrm>
            <a:off x="7943035" y="2196933"/>
            <a:ext cx="4186842" cy="58473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de-DE" sz="1600" b="1" i="0" u="none" strike="noStrike" cap="none">
                <a:solidFill>
                  <a:srgbClr val="3F3F3F"/>
                </a:solidFill>
                <a:latin typeface="Aptos" panose="020B0004020202020204" pitchFamily="34" charset="0"/>
                <a:sym typeface="Arial"/>
              </a:rPr>
              <a:t>Gesetzlich vorgeschriebene Kennzeichnungen:</a:t>
            </a:r>
            <a:endParaRPr sz="1600" b="1" i="0" u="none" strike="noStrike" cap="none">
              <a:solidFill>
                <a:srgbClr val="3F3F3F"/>
              </a:solidFill>
              <a:latin typeface="Aptos" panose="020B0004020202020204" pitchFamily="34" charset="0"/>
              <a:sym typeface="Arial"/>
            </a:endParaRPr>
          </a:p>
        </p:txBody>
      </p:sp>
      <p:pic>
        <p:nvPicPr>
          <p:cNvPr id="143" name="Google Shape;143;p30" descr="Bio-Logo - Europäische Kommission"/>
          <p:cNvPicPr preferRelativeResize="0"/>
          <p:nvPr/>
        </p:nvPicPr>
        <p:blipFill rotWithShape="1">
          <a:blip r:embed="rId13">
            <a:alphaModFix/>
          </a:blip>
          <a:srcRect/>
          <a:stretch/>
        </p:blipFill>
        <p:spPr>
          <a:xfrm>
            <a:off x="7996823" y="2897041"/>
            <a:ext cx="1419225" cy="942975"/>
          </a:xfrm>
          <a:prstGeom prst="rect">
            <a:avLst/>
          </a:prstGeom>
          <a:noFill/>
          <a:ln>
            <a:noFill/>
          </a:ln>
        </p:spPr>
      </p:pic>
      <p:pic>
        <p:nvPicPr>
          <p:cNvPr id="144" name="Google Shape;144;p30" descr="Kühl- und Gefriergeräte | Umweltbundesamt"/>
          <p:cNvPicPr preferRelativeResize="0"/>
          <p:nvPr/>
        </p:nvPicPr>
        <p:blipFill rotWithShape="1">
          <a:blip r:embed="rId14">
            <a:alphaModFix/>
          </a:blip>
          <a:srcRect l="37292" r="37838"/>
          <a:stretch/>
        </p:blipFill>
        <p:spPr>
          <a:xfrm>
            <a:off x="9635406" y="2781668"/>
            <a:ext cx="1031358" cy="2087083"/>
          </a:xfrm>
          <a:prstGeom prst="rect">
            <a:avLst/>
          </a:prstGeom>
          <a:noFill/>
          <a:ln>
            <a:noFill/>
          </a:ln>
        </p:spPr>
      </p:pic>
      <p:sp>
        <p:nvSpPr>
          <p:cNvPr id="145" name="Google Shape;145;p30"/>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31"/>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Gruppenübung: Gütezeichen</a:t>
            </a:r>
            <a:endParaRPr dirty="0">
              <a:latin typeface="Aptos Serif" panose="02020604070405020304" pitchFamily="18" charset="0"/>
              <a:ea typeface="Arial"/>
              <a:cs typeface="Aptos Serif" panose="02020604070405020304" pitchFamily="18" charset="0"/>
              <a:sym typeface="Arial"/>
            </a:endParaRPr>
          </a:p>
        </p:txBody>
      </p:sp>
      <p:sp>
        <p:nvSpPr>
          <p:cNvPr id="151" name="Google Shape;151;p31"/>
          <p:cNvSpPr txBox="1">
            <a:spLocks noGrp="1"/>
          </p:cNvSpPr>
          <p:nvPr>
            <p:ph type="body" idx="1"/>
          </p:nvPr>
        </p:nvSpPr>
        <p:spPr>
          <a:xfrm>
            <a:off x="594360" y="2315817"/>
            <a:ext cx="10169718" cy="3958178"/>
          </a:xfrm>
          <a:prstGeom prst="rect">
            <a:avLst/>
          </a:prstGeom>
          <a:noFill/>
          <a:ln>
            <a:noFill/>
          </a:ln>
        </p:spPr>
        <p:txBody>
          <a:bodyPr spcFirstLastPara="1" wrap="square" lIns="0" tIns="45700" rIns="0" bIns="0" anchor="t" anchorCtr="0">
            <a:normAutofit/>
          </a:bodyPr>
          <a:lstStyle/>
          <a:p>
            <a:pPr marL="457200" lvl="0" indent="-228600" algn="l" rtl="0">
              <a:spcBef>
                <a:spcPts val="1800"/>
              </a:spcBef>
              <a:spcAft>
                <a:spcPts val="0"/>
              </a:spcAft>
              <a:buNone/>
            </a:pPr>
            <a:r>
              <a:rPr lang="de-DE" dirty="0">
                <a:latin typeface="Aptos" panose="020B0004020202020204" pitchFamily="34" charset="0"/>
              </a:rPr>
              <a:t>Arbeiten Sie in Gruppen und diskutieren Sie die folgenden Fragen:</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Was war Ihrer Meinung nach der entscheidende Faktor für den Erfolg des Praxisbeispiels? </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Welche Fallstricke gilt es zu vermeiden? </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Gäbe es in Ihrer Gemeinde im Vergleich zum Praxisbeispiel Schwierigkeiten?</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Bezieht Ihre Gemeinde bereits Produkte mit Gütezeichen? </a:t>
            </a:r>
            <a:endParaRPr dirty="0">
              <a:latin typeface="Aptos" panose="020B0004020202020204" pitchFamily="34" charset="0"/>
            </a:endParaRPr>
          </a:p>
          <a:p>
            <a:pPr marL="914400" lvl="1" indent="-355600" algn="l" rtl="0">
              <a:spcBef>
                <a:spcPts val="1800"/>
              </a:spcBef>
              <a:spcAft>
                <a:spcPts val="0"/>
              </a:spcAft>
              <a:buSzPts val="2000"/>
              <a:buChar char="•"/>
            </a:pPr>
            <a:r>
              <a:rPr lang="de-DE" dirty="0">
                <a:latin typeface="Aptos" panose="020B0004020202020204" pitchFamily="34" charset="0"/>
              </a:rPr>
              <a:t>Wenn ja, welche?</a:t>
            </a:r>
            <a:endParaRPr dirty="0">
              <a:latin typeface="Aptos" panose="020B0004020202020204" pitchFamily="34" charset="0"/>
            </a:endParaRPr>
          </a:p>
          <a:p>
            <a:pPr marL="914400" lvl="1" indent="-355600" algn="l" rtl="0">
              <a:spcBef>
                <a:spcPts val="1800"/>
              </a:spcBef>
              <a:spcAft>
                <a:spcPts val="0"/>
              </a:spcAft>
              <a:buSzPts val="2000"/>
              <a:buChar char="•"/>
            </a:pPr>
            <a:r>
              <a:rPr lang="de-DE" dirty="0">
                <a:latin typeface="Aptos" panose="020B0004020202020204" pitchFamily="34" charset="0"/>
              </a:rPr>
              <a:t>Wenn nein, welche Produkte könnten für Ihre Gemeinde geeignet sein?</a:t>
            </a:r>
            <a:endParaRPr dirty="0">
              <a:latin typeface="Aptos" panose="020B0004020202020204" pitchFamily="34" charset="0"/>
            </a:endParaRPr>
          </a:p>
        </p:txBody>
      </p:sp>
      <p:sp>
        <p:nvSpPr>
          <p:cNvPr id="152" name="Google Shape;152;p31"/>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2"/>
          <p:cNvSpPr txBox="1">
            <a:spLocks noGrp="1"/>
          </p:cNvSpPr>
          <p:nvPr>
            <p:ph type="title"/>
          </p:nvPr>
        </p:nvSpPr>
        <p:spPr>
          <a:xfrm>
            <a:off x="594360" y="867327"/>
            <a:ext cx="7006590"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2. Praxisbeispiel: LED-Beleuchtung</a:t>
            </a:r>
            <a:br>
              <a:rPr lang="de-DE" dirty="0">
                <a:latin typeface="Aptos Serif" panose="02020604070405020304" pitchFamily="18" charset="0"/>
                <a:ea typeface="Arial"/>
                <a:cs typeface="Aptos Serif" panose="02020604070405020304" pitchFamily="18" charset="0"/>
                <a:sym typeface="Arial"/>
              </a:rPr>
            </a:br>
            <a:endParaRPr dirty="0">
              <a:latin typeface="Aptos Serif" panose="02020604070405020304" pitchFamily="18" charset="0"/>
              <a:ea typeface="Arial"/>
              <a:cs typeface="Aptos Serif" panose="02020604070405020304" pitchFamily="18" charset="0"/>
              <a:sym typeface="Arial"/>
            </a:endParaRPr>
          </a:p>
        </p:txBody>
      </p:sp>
      <p:sp>
        <p:nvSpPr>
          <p:cNvPr id="159" name="Google Shape;159;p32"/>
          <p:cNvSpPr txBox="1">
            <a:spLocks noGrp="1"/>
          </p:cNvSpPr>
          <p:nvPr>
            <p:ph type="body" idx="1"/>
          </p:nvPr>
        </p:nvSpPr>
        <p:spPr>
          <a:xfrm>
            <a:off x="594360" y="2867545"/>
            <a:ext cx="6320790" cy="3464675"/>
          </a:xfrm>
          <a:prstGeom prst="rect">
            <a:avLst/>
          </a:prstGeom>
          <a:noFill/>
          <a:ln>
            <a:noFill/>
          </a:ln>
        </p:spPr>
        <p:txBody>
          <a:bodyPr spcFirstLastPara="1" wrap="square" lIns="0" tIns="228600" rIns="0" bIns="0" anchor="t" anchorCtr="0">
            <a:normAutofit/>
          </a:bodyPr>
          <a:lstStyle/>
          <a:p>
            <a:pPr marL="0" lvl="0" indent="0" algn="l" rtl="0">
              <a:lnSpc>
                <a:spcPct val="100000"/>
              </a:lnSpc>
              <a:spcBef>
                <a:spcPts val="1800"/>
              </a:spcBef>
              <a:spcAft>
                <a:spcPts val="0"/>
              </a:spcAft>
              <a:buSzPts val="2000"/>
              <a:buNone/>
            </a:pPr>
            <a:r>
              <a:rPr lang="de-DE" dirty="0">
                <a:latin typeface="Aptos" panose="020B0004020202020204" pitchFamily="34" charset="0"/>
                <a:sym typeface="Arial"/>
              </a:rPr>
              <a:t>Nachdem eine Rentabilitätsprüfung ergeben hatte, dass sich die Umstellung auf LED-Beleuchtung lohnen würde, beschloss die Gemeinde Mutters (Österreich), die Innenbeleuchtung ihrer öffentlichen Gebäude durch LED-Lampen zu ersetzen. Das Projekt umfasste das Gemeindeamt, die Schule, zwei Feuerwachen und das Gemeindezentrum.</a:t>
            </a:r>
            <a:endParaRPr dirty="0">
              <a:latin typeface="Aptos" panose="020B0004020202020204" pitchFamily="34" charset="0"/>
            </a:endParaRPr>
          </a:p>
          <a:p>
            <a:pPr marL="0" lvl="0" indent="0" algn="l" rtl="0">
              <a:lnSpc>
                <a:spcPct val="100000"/>
              </a:lnSpc>
              <a:spcBef>
                <a:spcPts val="1800"/>
              </a:spcBef>
              <a:spcAft>
                <a:spcPts val="0"/>
              </a:spcAft>
              <a:buSzPts val="2000"/>
              <a:buNone/>
            </a:pPr>
            <a:r>
              <a:rPr lang="de-DE" dirty="0">
                <a:latin typeface="Aptos" panose="020B0004020202020204" pitchFamily="34" charset="0"/>
                <a:sym typeface="Arial"/>
              </a:rPr>
              <a:t>Durch die neue Beleuchtung konnte der Stromverbrauch für die Beleuchtung um fast 67 % gesenkt werden.</a:t>
            </a:r>
            <a:endParaRPr dirty="0">
              <a:latin typeface="Aptos" panose="020B0004020202020204" pitchFamily="34" charset="0"/>
              <a:sym typeface="Arial"/>
            </a:endParaRPr>
          </a:p>
        </p:txBody>
      </p:sp>
      <p:sp>
        <p:nvSpPr>
          <p:cNvPr id="160" name="Google Shape;160;p32"/>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6</a:t>
            </a:fld>
            <a:endParaRPr/>
          </a:p>
        </p:txBody>
      </p:sp>
      <p:pic>
        <p:nvPicPr>
          <p:cNvPr id="161" name="Google Shape;161;p32"/>
          <p:cNvPicPr preferRelativeResize="0"/>
          <p:nvPr/>
        </p:nvPicPr>
        <p:blipFill rotWithShape="1">
          <a:blip r:embed="rId3">
            <a:alphaModFix/>
          </a:blip>
          <a:srcRect l="34187" t="41813" r="32112" b="28058"/>
          <a:stretch/>
        </p:blipFill>
        <p:spPr>
          <a:xfrm>
            <a:off x="7899846" y="3221353"/>
            <a:ext cx="3697794" cy="206619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33"/>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Gruppenübung: LED-Beleuchtung</a:t>
            </a:r>
            <a:endParaRPr dirty="0">
              <a:latin typeface="Aptos Serif" panose="02020604070405020304" pitchFamily="18" charset="0"/>
              <a:ea typeface="Arial"/>
              <a:cs typeface="Aptos Serif" panose="02020604070405020304" pitchFamily="18" charset="0"/>
              <a:sym typeface="Arial"/>
            </a:endParaRPr>
          </a:p>
        </p:txBody>
      </p:sp>
      <p:sp>
        <p:nvSpPr>
          <p:cNvPr id="167" name="Google Shape;167;p33"/>
          <p:cNvSpPr txBox="1">
            <a:spLocks noGrp="1"/>
          </p:cNvSpPr>
          <p:nvPr>
            <p:ph type="body" idx="1"/>
          </p:nvPr>
        </p:nvSpPr>
        <p:spPr>
          <a:xfrm>
            <a:off x="594360" y="2315817"/>
            <a:ext cx="10169718" cy="3958178"/>
          </a:xfrm>
          <a:prstGeom prst="rect">
            <a:avLst/>
          </a:prstGeom>
          <a:noFill/>
          <a:ln>
            <a:noFill/>
          </a:ln>
        </p:spPr>
        <p:txBody>
          <a:bodyPr spcFirstLastPara="1" wrap="square" lIns="0" tIns="45700" rIns="0" bIns="0" anchor="t" anchorCtr="0">
            <a:normAutofit/>
          </a:bodyPr>
          <a:lstStyle/>
          <a:p>
            <a:pPr marL="457200" lvl="0" indent="-228600" algn="l" rtl="0">
              <a:spcBef>
                <a:spcPts val="1800"/>
              </a:spcBef>
              <a:spcAft>
                <a:spcPts val="0"/>
              </a:spcAft>
              <a:buNone/>
            </a:pPr>
            <a:r>
              <a:rPr lang="de-DE" dirty="0">
                <a:latin typeface="Aptos" panose="020B0004020202020204" pitchFamily="34" charset="0"/>
              </a:rPr>
              <a:t>Arbeiten Sie in Gruppen und diskutieren Sie die folgenden Fragen:</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Was war Ihrer Meinung nach der entscheidende Faktor für den Erfolg des Praxisbeispiels? </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Welche Fallstricke gilt es zu vermeiden? </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Gäbe es in Ihrer Gemeinde im Vergleich zum Praxisbeispiel Schwierigkeiten?</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Verwendet Ihre Gemeinde bereits LED-Beleuchtung?</a:t>
            </a:r>
            <a:endParaRPr dirty="0">
              <a:latin typeface="Aptos" panose="020B0004020202020204" pitchFamily="34" charset="0"/>
            </a:endParaRPr>
          </a:p>
        </p:txBody>
      </p:sp>
      <p:sp>
        <p:nvSpPr>
          <p:cNvPr id="168" name="Google Shape;168;p33"/>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5">
          <a:extLst>
            <a:ext uri="{FF2B5EF4-FFF2-40B4-BE49-F238E27FC236}">
              <a16:creationId xmlns:a16="http://schemas.microsoft.com/office/drawing/2014/main" id="{611B0377-2E5D-64AF-C5F1-B2F89F02D02F}"/>
            </a:ext>
          </a:extLst>
        </p:cNvPr>
        <p:cNvGrpSpPr/>
        <p:nvPr/>
      </p:nvGrpSpPr>
      <p:grpSpPr>
        <a:xfrm>
          <a:off x="0" y="0"/>
          <a:ext cx="0" cy="0"/>
          <a:chOff x="0" y="0"/>
          <a:chExt cx="0" cy="0"/>
        </a:xfrm>
      </p:grpSpPr>
      <p:sp>
        <p:nvSpPr>
          <p:cNvPr id="166" name="Google Shape;166;p33">
            <a:extLst>
              <a:ext uri="{FF2B5EF4-FFF2-40B4-BE49-F238E27FC236}">
                <a16:creationId xmlns:a16="http://schemas.microsoft.com/office/drawing/2014/main" id="{77E75199-5FB6-900D-4FD5-6EEB5DCAB197}"/>
              </a:ext>
            </a:extLst>
          </p:cNvPr>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lvl="0"/>
            <a:r>
              <a:rPr lang="de-DE" dirty="0">
                <a:latin typeface="Aptos Serif" panose="02020604070405020304" pitchFamily="18" charset="0"/>
                <a:ea typeface="Arial"/>
                <a:cs typeface="Aptos Serif" panose="02020604070405020304" pitchFamily="18" charset="0"/>
                <a:sym typeface="Arial"/>
              </a:rPr>
              <a:t>3. Praxisbeispiel: (E-)Katalog</a:t>
            </a:r>
            <a:endParaRPr dirty="0">
              <a:latin typeface="Aptos Serif" panose="02020604070405020304" pitchFamily="18" charset="0"/>
              <a:ea typeface="Arial"/>
              <a:cs typeface="Aptos Serif" panose="02020604070405020304" pitchFamily="18" charset="0"/>
              <a:sym typeface="Arial"/>
            </a:endParaRPr>
          </a:p>
        </p:txBody>
      </p:sp>
      <p:sp>
        <p:nvSpPr>
          <p:cNvPr id="167" name="Google Shape;167;p33">
            <a:extLst>
              <a:ext uri="{FF2B5EF4-FFF2-40B4-BE49-F238E27FC236}">
                <a16:creationId xmlns:a16="http://schemas.microsoft.com/office/drawing/2014/main" id="{8208AB24-9A6B-0613-6C7A-AADAEB4C3926}"/>
              </a:ext>
            </a:extLst>
          </p:cNvPr>
          <p:cNvSpPr txBox="1">
            <a:spLocks noGrp="1"/>
          </p:cNvSpPr>
          <p:nvPr>
            <p:ph type="body" idx="1"/>
          </p:nvPr>
        </p:nvSpPr>
        <p:spPr>
          <a:xfrm>
            <a:off x="594360" y="2254032"/>
            <a:ext cx="8041640" cy="4418615"/>
          </a:xfrm>
          <a:prstGeom prst="rect">
            <a:avLst/>
          </a:prstGeom>
          <a:noFill/>
          <a:ln>
            <a:noFill/>
          </a:ln>
        </p:spPr>
        <p:txBody>
          <a:bodyPr spcFirstLastPara="1" wrap="square" lIns="0" tIns="45700" rIns="0" bIns="0" anchor="t" anchorCtr="0">
            <a:normAutofit/>
          </a:bodyPr>
          <a:lstStyle/>
          <a:p>
            <a:pPr marL="0" lvl="0" indent="0">
              <a:lnSpc>
                <a:spcPct val="120000"/>
              </a:lnSpc>
              <a:spcBef>
                <a:spcPts val="600"/>
              </a:spcBef>
              <a:buSzPct val="142857"/>
            </a:pPr>
            <a:r>
              <a:rPr lang="de-DE" sz="1800" dirty="0">
                <a:latin typeface="Aptos" panose="020B0004020202020204" pitchFamily="34" charset="0"/>
              </a:rPr>
              <a:t>Seit März 2023 nutzt die Stadt Nürnberg ein neues elektronisches Beschaffungssystem. Das Katalog-Shopsystem unterstützt die dezentrale Beschaffung durch Fachbereiche und kommunale Unternehmen. Die Produktkataloge im System basieren auf ausgeschriebenen Rahmenverträgen oder ausgehandelten Rabattvereinbarungen. Die zentrale Beschaffungsstelle wählt die Lieferanten aus und führt die Vergabeverfahren durch.</a:t>
            </a:r>
          </a:p>
          <a:p>
            <a:pPr marL="0" lvl="0" indent="0">
              <a:lnSpc>
                <a:spcPct val="120000"/>
              </a:lnSpc>
              <a:spcBef>
                <a:spcPts val="600"/>
              </a:spcBef>
              <a:buSzPct val="142857"/>
            </a:pPr>
            <a:r>
              <a:rPr lang="de-DE" sz="1800" dirty="0">
                <a:latin typeface="Aptos" panose="020B0004020202020204" pitchFamily="34" charset="0"/>
              </a:rPr>
              <a:t>Die Plattform kann genutzt werden, um:</a:t>
            </a:r>
          </a:p>
          <a:p>
            <a:pPr marL="342900" lvl="0" indent="-342900">
              <a:lnSpc>
                <a:spcPct val="120000"/>
              </a:lnSpc>
              <a:spcBef>
                <a:spcPts val="600"/>
              </a:spcBef>
              <a:buSzPct val="142857"/>
              <a:buFont typeface="Arial"/>
              <a:buChar char="•"/>
            </a:pPr>
            <a:r>
              <a:rPr lang="de-DE" sz="1800" dirty="0">
                <a:latin typeface="Aptos" panose="020B0004020202020204" pitchFamily="34" charset="0"/>
              </a:rPr>
              <a:t>Produkte direkt aus Rahmenvertrags-Katalogen zu bestellen</a:t>
            </a:r>
          </a:p>
          <a:p>
            <a:pPr marL="342900" lvl="0" indent="-342900">
              <a:lnSpc>
                <a:spcPct val="120000"/>
              </a:lnSpc>
              <a:spcBef>
                <a:spcPts val="600"/>
              </a:spcBef>
              <a:buSzPct val="142857"/>
              <a:buFont typeface="Arial"/>
              <a:buChar char="•"/>
            </a:pPr>
            <a:r>
              <a:rPr lang="de-DE" sz="1800" dirty="0">
                <a:latin typeface="Aptos" panose="020B0004020202020204" pitchFamily="34" charset="0"/>
              </a:rPr>
              <a:t>Direktbestellungen bis zu 5.000 € netto außerhalb von Rahmenverträgen zu tätigen</a:t>
            </a:r>
          </a:p>
          <a:p>
            <a:pPr marL="342900" lvl="0" indent="-342900">
              <a:lnSpc>
                <a:spcPct val="120000"/>
              </a:lnSpc>
              <a:spcBef>
                <a:spcPts val="600"/>
              </a:spcBef>
              <a:buSzPct val="142857"/>
              <a:buFont typeface="Arial"/>
              <a:buChar char="•"/>
            </a:pPr>
            <a:r>
              <a:rPr lang="de-DE" sz="1800" dirty="0">
                <a:latin typeface="Aptos" panose="020B0004020202020204" pitchFamily="34" charset="0"/>
              </a:rPr>
              <a:t>Individuelle Anforderungen („Freitextbestellungen“) an die zentrale Beschaffungsstelle zu melden</a:t>
            </a:r>
          </a:p>
        </p:txBody>
      </p:sp>
      <p:sp>
        <p:nvSpPr>
          <p:cNvPr id="168" name="Google Shape;168;p33">
            <a:extLst>
              <a:ext uri="{FF2B5EF4-FFF2-40B4-BE49-F238E27FC236}">
                <a16:creationId xmlns:a16="http://schemas.microsoft.com/office/drawing/2014/main" id="{7202ACD6-5CBA-559E-F08A-00D4A825BA6A}"/>
              </a:ext>
            </a:extLst>
          </p:cNvPr>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8</a:t>
            </a:fld>
            <a:endParaRPr/>
          </a:p>
        </p:txBody>
      </p:sp>
      <p:pic>
        <p:nvPicPr>
          <p:cNvPr id="3" name="Google Shape;177;p34">
            <a:extLst>
              <a:ext uri="{FF2B5EF4-FFF2-40B4-BE49-F238E27FC236}">
                <a16:creationId xmlns:a16="http://schemas.microsoft.com/office/drawing/2014/main" id="{06DFCB9B-A86F-4856-7401-19BBE25C55DE}"/>
              </a:ext>
            </a:extLst>
          </p:cNvPr>
          <p:cNvPicPr preferRelativeResize="0"/>
          <p:nvPr/>
        </p:nvPicPr>
        <p:blipFill rotWithShape="1">
          <a:blip r:embed="rId3">
            <a:alphaModFix/>
          </a:blip>
          <a:srcRect l="14476" t="7667" r="15057" b="5736"/>
          <a:stretch/>
        </p:blipFill>
        <p:spPr>
          <a:xfrm>
            <a:off x="8909222" y="1772725"/>
            <a:ext cx="3110679" cy="2144367"/>
          </a:xfrm>
          <a:prstGeom prst="rect">
            <a:avLst/>
          </a:prstGeom>
          <a:noFill/>
          <a:ln>
            <a:noFill/>
          </a:ln>
        </p:spPr>
      </p:pic>
    </p:spTree>
    <p:extLst>
      <p:ext uri="{BB962C8B-B14F-4D97-AF65-F5344CB8AC3E}">
        <p14:creationId xmlns:p14="http://schemas.microsoft.com/office/powerpoint/2010/main" val="3694498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5"/>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Gruppenübung: (E-)Katalog</a:t>
            </a:r>
            <a:endParaRPr dirty="0">
              <a:latin typeface="Aptos Serif" panose="02020604070405020304" pitchFamily="18" charset="0"/>
              <a:ea typeface="Arial"/>
              <a:cs typeface="Aptos Serif" panose="02020604070405020304" pitchFamily="18" charset="0"/>
              <a:sym typeface="Arial"/>
            </a:endParaRPr>
          </a:p>
        </p:txBody>
      </p:sp>
      <p:sp>
        <p:nvSpPr>
          <p:cNvPr id="183" name="Google Shape;183;p35"/>
          <p:cNvSpPr txBox="1">
            <a:spLocks noGrp="1"/>
          </p:cNvSpPr>
          <p:nvPr>
            <p:ph type="body" idx="1"/>
          </p:nvPr>
        </p:nvSpPr>
        <p:spPr>
          <a:xfrm>
            <a:off x="594360" y="2315817"/>
            <a:ext cx="10169718" cy="3958178"/>
          </a:xfrm>
          <a:prstGeom prst="rect">
            <a:avLst/>
          </a:prstGeom>
          <a:noFill/>
          <a:ln>
            <a:noFill/>
          </a:ln>
        </p:spPr>
        <p:txBody>
          <a:bodyPr spcFirstLastPara="1" wrap="square" lIns="0" tIns="45700" rIns="0" bIns="0" anchor="t" anchorCtr="0">
            <a:normAutofit lnSpcReduction="10000"/>
          </a:bodyPr>
          <a:lstStyle/>
          <a:p>
            <a:pPr marL="457200" lvl="0" indent="-228600" algn="l" rtl="0">
              <a:spcBef>
                <a:spcPts val="1800"/>
              </a:spcBef>
              <a:spcAft>
                <a:spcPts val="0"/>
              </a:spcAft>
              <a:buNone/>
            </a:pPr>
            <a:r>
              <a:rPr lang="de-DE" dirty="0">
                <a:latin typeface="Aptos" panose="020B0004020202020204" pitchFamily="34" charset="0"/>
              </a:rPr>
              <a:t>Arbeiten Sie in Gruppen und diskutieren Sie die folgenden Fragen:</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Was war Ihrer Meinung nach der entscheidende Faktor für den Erfolg des Praxisbeispiels? </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Welche Fallstricke gilt es zu vermeiden? </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Gäbe es in Ihrer Gemeinde im Vergleich zum Praxisbeispiel Schwierigkeiten?</a:t>
            </a:r>
            <a:endParaRPr dirty="0">
              <a:latin typeface="Aptos" panose="020B0004020202020204" pitchFamily="34" charset="0"/>
            </a:endParaRPr>
          </a:p>
          <a:p>
            <a:pPr marL="571500" lvl="0" indent="-342900" algn="l" rtl="0">
              <a:spcBef>
                <a:spcPts val="1800"/>
              </a:spcBef>
              <a:spcAft>
                <a:spcPts val="0"/>
              </a:spcAft>
              <a:buSzPts val="2000"/>
              <a:buChar char="•"/>
            </a:pPr>
            <a:r>
              <a:rPr lang="de-DE" dirty="0">
                <a:latin typeface="Aptos" panose="020B0004020202020204" pitchFamily="34" charset="0"/>
              </a:rPr>
              <a:t>Verfügt Ihre Gemeinde bereits über einen (E-)Katalog?</a:t>
            </a:r>
            <a:endParaRPr dirty="0">
              <a:latin typeface="Aptos" panose="020B0004020202020204" pitchFamily="34" charset="0"/>
            </a:endParaRPr>
          </a:p>
          <a:p>
            <a:pPr marL="914400" lvl="1" indent="-355600" algn="l" rtl="0">
              <a:spcBef>
                <a:spcPts val="1800"/>
              </a:spcBef>
              <a:spcAft>
                <a:spcPts val="0"/>
              </a:spcAft>
              <a:buSzPts val="2000"/>
              <a:buChar char="•"/>
            </a:pPr>
            <a:r>
              <a:rPr lang="de-DE" dirty="0">
                <a:latin typeface="Aptos" panose="020B0004020202020204" pitchFamily="34" charset="0"/>
              </a:rPr>
              <a:t>Wenn ja, wie war der Weg dorthin?</a:t>
            </a:r>
            <a:endParaRPr dirty="0">
              <a:latin typeface="Aptos" panose="020B0004020202020204" pitchFamily="34" charset="0"/>
            </a:endParaRPr>
          </a:p>
          <a:p>
            <a:pPr marL="914400" lvl="1" indent="-355600" algn="l" rtl="0">
              <a:spcBef>
                <a:spcPts val="1800"/>
              </a:spcBef>
              <a:spcAft>
                <a:spcPts val="0"/>
              </a:spcAft>
              <a:buSzPts val="2000"/>
              <a:buChar char="•"/>
            </a:pPr>
            <a:r>
              <a:rPr lang="de-DE" dirty="0">
                <a:latin typeface="Aptos" panose="020B0004020202020204" pitchFamily="34" charset="0"/>
              </a:rPr>
              <a:t>Wenn nicht, wäre dies eine Möglichkeit (für Ihre Gemeinde alleine oder als gemeinsame Beschaffung zusammen mit anderen Gemeinden)?</a:t>
            </a:r>
            <a:endParaRPr dirty="0">
              <a:latin typeface="Aptos" panose="020B0004020202020204" pitchFamily="34" charset="0"/>
            </a:endParaRPr>
          </a:p>
        </p:txBody>
      </p:sp>
      <p:sp>
        <p:nvSpPr>
          <p:cNvPr id="184" name="Google Shape;184;p3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9</a:t>
            </a:fld>
            <a:endParaRPr/>
          </a:p>
        </p:txBody>
      </p:sp>
    </p:spTree>
  </p:cSld>
  <p:clrMapOvr>
    <a:masterClrMapping/>
  </p:clrMapOvr>
</p:sld>
</file>

<file path=ppt/theme/theme1.xml><?xml version="1.0" encoding="utf-8"?>
<a:theme xmlns:a="http://schemas.openxmlformats.org/drawingml/2006/main" name="Benutzerdefiniert">
  <a:themeElements>
    <a:clrScheme name="Benutzerdefiniert 5">
      <a:dk1>
        <a:srgbClr val="000000"/>
      </a:dk1>
      <a:lt1>
        <a:srgbClr val="FFFFFF"/>
      </a:lt1>
      <a:dk2>
        <a:srgbClr val="E4E4E4"/>
      </a:dk2>
      <a:lt2>
        <a:srgbClr val="A3C42A"/>
      </a:lt2>
      <a:accent1>
        <a:srgbClr val="A9D4DB"/>
      </a:accent1>
      <a:accent2>
        <a:srgbClr val="FAB609"/>
      </a:accent2>
      <a:accent3>
        <a:srgbClr val="4495A2"/>
      </a:accent3>
      <a:accent4>
        <a:srgbClr val="035854"/>
      </a:accent4>
      <a:accent5>
        <a:srgbClr val="CCDB84"/>
      </a:accent5>
      <a:accent6>
        <a:srgbClr val="A3C42A"/>
      </a:accent6>
      <a:hlink>
        <a:srgbClr val="035854"/>
      </a:hlink>
      <a:folHlink>
        <a:srgbClr val="0F49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2370</Words>
  <Application>Microsoft Macintosh PowerPoint</Application>
  <PresentationFormat>Breitbild</PresentationFormat>
  <Paragraphs>163</Paragraphs>
  <Slides>18</Slides>
  <Notes>18</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18</vt:i4>
      </vt:variant>
    </vt:vector>
  </HeadingPairs>
  <TitlesOfParts>
    <vt:vector size="24" baseType="lpstr">
      <vt:lpstr>Play</vt:lpstr>
      <vt:lpstr>Arial</vt:lpstr>
      <vt:lpstr>Aptos</vt:lpstr>
      <vt:lpstr>Calibri</vt:lpstr>
      <vt:lpstr>Aptos Serif</vt:lpstr>
      <vt:lpstr>Benutzerdefiniert</vt:lpstr>
      <vt:lpstr>PowerPoint-Präsentation</vt:lpstr>
      <vt:lpstr>Agenda</vt:lpstr>
      <vt:lpstr>1. Praxisbeispiel Gütezeichen </vt:lpstr>
      <vt:lpstr>Beispiele für Gütezeichen</vt:lpstr>
      <vt:lpstr>Gruppenübung: Gütezeichen</vt:lpstr>
      <vt:lpstr>2. Praxisbeispiel: LED-Beleuchtung </vt:lpstr>
      <vt:lpstr>Gruppenübung: LED-Beleuchtung</vt:lpstr>
      <vt:lpstr>3. Praxisbeispiel: (E-)Katalog</vt:lpstr>
      <vt:lpstr>Gruppenübung: (E-)Katalog</vt:lpstr>
      <vt:lpstr>4. Praxisbeispiel Einbindung von Mitarbeitern der Gemeinde </vt:lpstr>
      <vt:lpstr>Gruppenübung: Mitarbeiter der Gemeinde einbinden</vt:lpstr>
      <vt:lpstr>5. Praxisbeispiel Einbindung von Stakeholdern</vt:lpstr>
      <vt:lpstr>Gruppenübung: Einbindung von Interessengruppen</vt:lpstr>
      <vt:lpstr>6. Praxisbeispiel: Risiko Elektroautos</vt:lpstr>
      <vt:lpstr>Gruppenübung: Risiko Elektroautos</vt:lpstr>
      <vt:lpstr>Vielen Dank!</vt:lpstr>
      <vt:lpstr>Quellenangaben Text:</vt:lpstr>
      <vt:lpstr>Quellenangaben Bilder: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nicole</dc:creator>
  <cp:lastModifiedBy>Maya Knevels</cp:lastModifiedBy>
  <cp:revision>7</cp:revision>
  <dcterms:created xsi:type="dcterms:W3CDTF">2024-09-16T10:50:40Z</dcterms:created>
  <dcterms:modified xsi:type="dcterms:W3CDTF">2026-04-14T08:01:10Z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