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Aptos Serif" panose="02020604070405020304" pitchFamily="18" charset="0"/>
      <p:regular r:id="rId10"/>
      <p:bold r:id="rId11"/>
      <p:italic r:id="rId12"/>
      <p:boldItalic r:id="rId13"/>
    </p:embeddedFont>
    <p:embeddedFont>
      <p:font typeface="Play"/>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j65SvEZ4I5Lgos1mxV3l1MN7Lh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8"/>
  </p:normalViewPr>
  <p:slideViewPr>
    <p:cSldViewPr snapToGrid="0">
      <p:cViewPr varScale="1">
        <p:scale>
          <a:sx n="113" d="100"/>
          <a:sy n="113" d="100"/>
        </p:scale>
        <p:origin x="5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16" name="Google Shape;11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25" name="Google Shape;12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2</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lt1"/>
              </a:solidFill>
              <a:latin typeface="Calibri"/>
              <a:ea typeface="Calibri"/>
              <a:cs typeface="Calibri"/>
              <a:sym typeface="Calibri"/>
            </a:endParaRPr>
          </a:p>
        </p:txBody>
      </p:sp>
      <p:sp>
        <p:nvSpPr>
          <p:cNvPr id="132" name="Google Shape;132;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lt1"/>
                </a:solidFill>
                <a:latin typeface="Calibri"/>
                <a:ea typeface="Calibri"/>
                <a:cs typeface="Calibri"/>
                <a:sym typeface="Calibri"/>
              </a:rPr>
              <a:t>3</a:t>
            </a:fld>
            <a:endParaRPr sz="1200">
              <a:solidFill>
                <a:schemeClr val="lt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lt1"/>
              </a:solidFill>
              <a:latin typeface="Calibri"/>
              <a:ea typeface="Calibri"/>
              <a:cs typeface="Calibri"/>
              <a:sym typeface="Calibri"/>
            </a:endParaRPr>
          </a:p>
        </p:txBody>
      </p:sp>
      <p:sp>
        <p:nvSpPr>
          <p:cNvPr id="140" name="Google Shape;14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lt1"/>
                </a:solidFill>
                <a:latin typeface="Calibri"/>
                <a:ea typeface="Calibri"/>
                <a:cs typeface="Calibri"/>
                <a:sym typeface="Calibri"/>
              </a:rPr>
              <a:t>4</a:t>
            </a:fld>
            <a:endParaRPr sz="1200">
              <a:solidFill>
                <a:schemeClr val="lt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lt1"/>
              </a:solidFill>
              <a:latin typeface="Calibri"/>
              <a:ea typeface="Calibri"/>
              <a:cs typeface="Calibri"/>
              <a:sym typeface="Calibri"/>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lt1"/>
                </a:solidFill>
                <a:latin typeface="Calibri"/>
                <a:ea typeface="Calibri"/>
                <a:cs typeface="Calibri"/>
                <a:sym typeface="Calibri"/>
              </a:rPr>
              <a:t>5</a:t>
            </a:fld>
            <a:endParaRPr sz="1200">
              <a:solidFill>
                <a:schemeClr val="lt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56" name="Google Shape;15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63" name="Google Shape;163;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9"/>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9"/>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9"/>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9"/>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9"/>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6" name="Google Shape;86;p18"/>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87" name="Google Shape;87;p18"/>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8" name="Google Shape;88;p18"/>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9" name="Google Shape;89;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0" name="Google Shape;90;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91" name="Google Shape;91;p18"/>
          <p:cNvGrpSpPr/>
          <p:nvPr/>
        </p:nvGrpSpPr>
        <p:grpSpPr>
          <a:xfrm rot="-5400000">
            <a:off x="-1340601" y="4196010"/>
            <a:ext cx="3053166" cy="2270813"/>
            <a:chOff x="4881398" y="2159825"/>
            <a:chExt cx="3881604" cy="2778984"/>
          </a:xfrm>
        </p:grpSpPr>
        <p:sp>
          <p:nvSpPr>
            <p:cNvPr id="92" name="Google Shape;92;p18"/>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3" name="Google Shape;93;p18"/>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 name="Google Shape;94;p18"/>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7" name="Google Shape;97;p19"/>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98" name="Google Shape;98;p19"/>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9" name="Google Shape;99;p19"/>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00" name="Google Shape;100;p19"/>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102" name="Google Shape;102;p19"/>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3" name="Google Shape;103;p19"/>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4" name="Google Shape;104;p19"/>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108" name="Google Shape;108;p20"/>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9" name="Google Shape;109;p20"/>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110"/>
        <p:cNvGrpSpPr/>
        <p:nvPr/>
      </p:nvGrpSpPr>
      <p:grpSpPr>
        <a:xfrm>
          <a:off x="0" y="0"/>
          <a:ext cx="0" cy="0"/>
          <a:chOff x="0" y="0"/>
          <a:chExt cx="0" cy="0"/>
        </a:xfrm>
      </p:grpSpPr>
      <p:sp>
        <p:nvSpPr>
          <p:cNvPr id="111" name="Google Shape;111;p21"/>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12" name="Google Shape;112;p21"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0"/>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0"/>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0"/>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0"/>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10"/>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Zusammenfassung 2">
  <p:cSld name="Zusammenfassung 2">
    <p:bg>
      <p:bgPr>
        <a:solidFill>
          <a:schemeClr val="lt1"/>
        </a:solidFill>
        <a:effectLst/>
      </p:bgPr>
    </p:bg>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594359" y="102875"/>
            <a:ext cx="11318837" cy="168020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3657599" y="2282008"/>
            <a:ext cx="8130209" cy="3699328"/>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2" name="Google Shape;32;p11"/>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3" name="Google Shape;33;p11"/>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34" name="Google Shape;34;p11"/>
          <p:cNvGrpSpPr/>
          <p:nvPr/>
        </p:nvGrpSpPr>
        <p:grpSpPr>
          <a:xfrm rot="-5400000">
            <a:off x="-1510682" y="4366092"/>
            <a:ext cx="3033138" cy="1910624"/>
            <a:chOff x="4906860" y="2159825"/>
            <a:chExt cx="3856142" cy="2338190"/>
          </a:xfrm>
        </p:grpSpPr>
        <p:sp>
          <p:nvSpPr>
            <p:cNvPr id="35" name="Google Shape;35;p11"/>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 name="Google Shape;36;p11"/>
            <p:cNvSpPr/>
            <p:nvPr/>
          </p:nvSpPr>
          <p:spPr>
            <a:xfrm>
              <a:off x="4906860" y="2724951"/>
              <a:ext cx="1177611" cy="119352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p11"/>
            <p:cNvSpPr/>
            <p:nvPr/>
          </p:nvSpPr>
          <p:spPr>
            <a:xfrm>
              <a:off x="6390367" y="3563171"/>
              <a:ext cx="806080" cy="806079"/>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38"/>
        <p:cNvGrpSpPr/>
        <p:nvPr/>
      </p:nvGrpSpPr>
      <p:grpSpPr>
        <a:xfrm>
          <a:off x="0" y="0"/>
          <a:ext cx="0" cy="0"/>
          <a:chOff x="0" y="0"/>
          <a:chExt cx="0" cy="0"/>
        </a:xfrm>
      </p:grpSpPr>
      <p:sp>
        <p:nvSpPr>
          <p:cNvPr id="39" name="Google Shape;39;p12"/>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2"/>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41" name="Google Shape;41;p12"/>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2" name="Google Shape;42;p12"/>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12"/>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12"/>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45"/>
        <p:cNvGrpSpPr/>
        <p:nvPr/>
      </p:nvGrpSpPr>
      <p:grpSpPr>
        <a:xfrm>
          <a:off x="0" y="0"/>
          <a:ext cx="0" cy="0"/>
          <a:chOff x="0" y="0"/>
          <a:chExt cx="0" cy="0"/>
        </a:xfrm>
      </p:grpSpPr>
      <p:sp>
        <p:nvSpPr>
          <p:cNvPr id="46" name="Google Shape;46;p13"/>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3"/>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48" name="Google Shape;48;p13"/>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9" name="Google Shape;49;p13"/>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50"/>
        <p:cNvGrpSpPr/>
        <p:nvPr/>
      </p:nvGrpSpPr>
      <p:grpSpPr>
        <a:xfrm>
          <a:off x="0" y="0"/>
          <a:ext cx="0" cy="0"/>
          <a:chOff x="0" y="0"/>
          <a:chExt cx="0" cy="0"/>
        </a:xfrm>
      </p:grpSpPr>
      <p:sp>
        <p:nvSpPr>
          <p:cNvPr id="51" name="Google Shape;51;p14"/>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2" name="Google Shape;52;p14"/>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3" name="Google Shape;53;p14"/>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4" name="Google Shape;54;p14"/>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14"/>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14"/>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5"/>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0" name="Google Shape;60;p15"/>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1" name="Google Shape;61;p1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62" name="Google Shape;62;p1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 name="Google Shape;63;p15"/>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4" name="Google Shape;64;p15"/>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 name="Google Shape;65;p15"/>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15"/>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9" name="Google Shape;69;p16"/>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0" name="Google Shape;70;p16"/>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1" name="Google Shape;71;p16"/>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2" name="Google Shape;72;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3" name="Google Shape;73;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16"/>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6" name="Google Shape;76;p16"/>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7"/>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80" name="Google Shape;80;p17"/>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81" name="Google Shape;81;p17"/>
          <p:cNvSpPr>
            <a:spLocks noGrp="1"/>
          </p:cNvSpPr>
          <p:nvPr>
            <p:ph type="pic" idx="2"/>
          </p:nvPr>
        </p:nvSpPr>
        <p:spPr>
          <a:xfrm flipH="1">
            <a:off x="6733505" y="0"/>
            <a:ext cx="5458495" cy="6858000"/>
          </a:xfrm>
          <a:prstGeom prst="flowChartDelay">
            <a:avLst/>
          </a:prstGeom>
          <a:solidFill>
            <a:srgbClr val="87C3CD"/>
          </a:solidFill>
          <a:ln>
            <a:noFill/>
          </a:ln>
        </p:spPr>
      </p:sp>
      <p:sp>
        <p:nvSpPr>
          <p:cNvPr id="82" name="Google Shape;82;p1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3" name="Google Shape;83;p1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8"/>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8" descr="Logo ProCure"/>
          <p:cNvPicPr preferRelativeResize="0"/>
          <p:nvPr/>
        </p:nvPicPr>
        <p:blipFill rotWithShape="1">
          <a:blip r:embed="rId15">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ctrTitle"/>
          </p:nvPr>
        </p:nvSpPr>
        <p:spPr>
          <a:xfrm>
            <a:off x="5856767" y="889378"/>
            <a:ext cx="6978700" cy="2765400"/>
          </a:xfrm>
          <a:prstGeom prst="rect">
            <a:avLst/>
          </a:prstGeom>
          <a:noFill/>
          <a:ln>
            <a:noFill/>
          </a:ln>
        </p:spPr>
        <p:txBody>
          <a:bodyPr spcFirstLastPara="1" wrap="square" lIns="0" tIns="0" rIns="0" bIns="0" anchor="b" anchorCtr="0">
            <a:noAutofit/>
          </a:bodyPr>
          <a:lstStyle/>
          <a:p>
            <a:pPr marL="0" marR="0" lvl="0" indent="0" algn="l" rtl="0">
              <a:lnSpc>
                <a:spcPct val="115000"/>
              </a:lnSpc>
              <a:spcBef>
                <a:spcPts val="0"/>
              </a:spcBef>
              <a:spcAft>
                <a:spcPts val="0"/>
              </a:spcAft>
              <a:buClr>
                <a:srgbClr val="3F3F3F"/>
              </a:buClr>
              <a:buSzPts val="6000"/>
              <a:buFont typeface="Play"/>
              <a:buNone/>
            </a:pPr>
            <a:r>
              <a:rPr lang="de-DE" sz="5000" dirty="0">
                <a:latin typeface="Aptos Serif" panose="02020604070405020304" pitchFamily="18" charset="0"/>
                <a:ea typeface="Arial"/>
                <a:cs typeface="Aptos Serif" panose="02020604070405020304" pitchFamily="18" charset="0"/>
                <a:sym typeface="Arial"/>
              </a:rPr>
              <a:t>Liste der Gründe für nachhaltige Beschaffung</a:t>
            </a:r>
            <a:endParaRPr sz="4400" b="1" i="0" u="none" strike="noStrike" cap="none" dirty="0">
              <a:solidFill>
                <a:srgbClr val="3F3F3F"/>
              </a:solidFill>
              <a:latin typeface="Aptos Serif" panose="02020604070405020304" pitchFamily="18" charset="0"/>
              <a:ea typeface="Arial"/>
              <a:cs typeface="Aptos Serif" panose="02020604070405020304" pitchFamily="18" charset="0"/>
              <a:sym typeface="Arial"/>
            </a:endParaRPr>
          </a:p>
        </p:txBody>
      </p:sp>
      <p:pic>
        <p:nvPicPr>
          <p:cNvPr id="119" name="Google Shape;119;p22" descr="Ein Bild, das Text, Schrift, Screenshot, Grafiken enthält.&#10;&#10;Automatisch generierte Beschreibung"/>
          <p:cNvPicPr preferRelativeResize="0"/>
          <p:nvPr/>
        </p:nvPicPr>
        <p:blipFill rotWithShape="1">
          <a:blip r:embed="rId3">
            <a:alphaModFix/>
          </a:blip>
          <a:srcRect/>
          <a:stretch/>
        </p:blipFill>
        <p:spPr>
          <a:xfrm>
            <a:off x="6709242" y="4840814"/>
            <a:ext cx="5273749" cy="1904297"/>
          </a:xfrm>
          <a:prstGeom prst="rect">
            <a:avLst/>
          </a:prstGeom>
          <a:noFill/>
          <a:ln>
            <a:noFill/>
          </a:ln>
        </p:spPr>
      </p:pic>
      <p:pic>
        <p:nvPicPr>
          <p:cNvPr id="3" name="Grafik 2" descr="Ein Bild, das Text, Screenshot, Schrift enthält.&#10;&#10;KI-generierte Inhalte können fehlerhaft sein.">
            <a:extLst>
              <a:ext uri="{FF2B5EF4-FFF2-40B4-BE49-F238E27FC236}">
                <a16:creationId xmlns:a16="http://schemas.microsoft.com/office/drawing/2014/main" id="{C29B36C4-8B55-0EDD-792D-7F08D8D042A2}"/>
              </a:ext>
            </a:extLst>
          </p:cNvPr>
          <p:cNvPicPr>
            <a:picLocks noChangeAspect="1"/>
          </p:cNvPicPr>
          <p:nvPr/>
        </p:nvPicPr>
        <p:blipFill>
          <a:blip r:embed="rId4"/>
          <a:stretch>
            <a:fillRect/>
          </a:stretch>
        </p:blipFill>
        <p:spPr>
          <a:xfrm>
            <a:off x="209009" y="5009936"/>
            <a:ext cx="3915128" cy="156605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p:nvPr/>
        </p:nvSpPr>
        <p:spPr>
          <a:xfrm>
            <a:off x="552885" y="184068"/>
            <a:ext cx="3835047" cy="2456059"/>
          </a:xfrm>
          <a:prstGeom prst="wedgeEllipseCallout">
            <a:avLst>
              <a:gd name="adj1" fmla="val -20833"/>
              <a:gd name="adj2" fmla="val 62500"/>
            </a:avLst>
          </a:prstGeom>
          <a:solidFill>
            <a:schemeClr val="l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1" u="none" strike="noStrike" cap="none" dirty="0">
                <a:solidFill>
                  <a:srgbClr val="F0F8FC"/>
                </a:solidFill>
                <a:latin typeface="Aptos Serif" panose="02020604070405020304" pitchFamily="18" charset="0"/>
                <a:cs typeface="Aptos Serif" panose="02020604070405020304" pitchFamily="18" charset="0"/>
                <a:sym typeface="Arial"/>
              </a:rPr>
              <a:t>VORURTEIL</a:t>
            </a:r>
            <a:endParaRPr sz="1800" b="1" i="0" u="none" strike="noStrike" cap="none" dirty="0">
              <a:solidFill>
                <a:srgbClr val="F0F8FC"/>
              </a:solidFill>
              <a:latin typeface="Aptos Serif" panose="02020604070405020304" pitchFamily="18" charset="0"/>
              <a:cs typeface="Aptos Serif" panose="02020604070405020304" pitchFamily="18" charset="0"/>
              <a:sym typeface="Arial"/>
            </a:endParaRPr>
          </a:p>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Nachhaltige Beschaffung reduziert nicht die Umweltauswirkungen von Produktion und Verbrauch.</a:t>
            </a:r>
            <a:endParaRPr sz="1800" b="0" i="0" u="none" strike="noStrike" cap="none" dirty="0">
              <a:solidFill>
                <a:srgbClr val="F0F8FC"/>
              </a:solidFill>
              <a:latin typeface="Aptos" panose="020B0004020202020204" pitchFamily="34" charset="0"/>
              <a:sym typeface="Arial"/>
            </a:endParaRPr>
          </a:p>
        </p:txBody>
      </p:sp>
      <p:sp>
        <p:nvSpPr>
          <p:cNvPr id="128" name="Google Shape;128;p23"/>
          <p:cNvSpPr/>
          <p:nvPr/>
        </p:nvSpPr>
        <p:spPr>
          <a:xfrm>
            <a:off x="4118672" y="2640127"/>
            <a:ext cx="5809099" cy="3097704"/>
          </a:xfrm>
          <a:prstGeom prst="wedgeEllipseCallout">
            <a:avLst>
              <a:gd name="adj1" fmla="val 30674"/>
              <a:gd name="adj2" fmla="val 61908"/>
            </a:avLst>
          </a:prstGeom>
          <a:solidFill>
            <a:srgbClr val="87C3CD"/>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Durch die Berücksichtigung ökologischer Kriterien trägt die Beschaffung zum Klima- und Umweltschutz bei, indem sie Emissionen reduziert, Ressourcen schont und die Langlebigkeit der Produkte erhöht.</a:t>
            </a:r>
            <a:endParaRPr sz="1800" b="0" i="0" u="none" strike="noStrike" cap="none" dirty="0">
              <a:solidFill>
                <a:schemeClr val="lt1"/>
              </a:solidFill>
              <a:latin typeface="Aptos" panose="020B00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p:nvPr/>
        </p:nvSpPr>
        <p:spPr>
          <a:xfrm>
            <a:off x="552886" y="350322"/>
            <a:ext cx="3158153" cy="2079179"/>
          </a:xfrm>
          <a:prstGeom prst="wedgeEllipseCallout">
            <a:avLst>
              <a:gd name="adj1" fmla="val -20833"/>
              <a:gd name="adj2" fmla="val 62500"/>
            </a:avLst>
          </a:prstGeom>
          <a:solidFill>
            <a:schemeClr val="l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1" u="none" strike="noStrike" cap="none" dirty="0">
                <a:solidFill>
                  <a:srgbClr val="F0F8FC"/>
                </a:solidFill>
                <a:latin typeface="Aptos Serif" panose="02020604070405020304" pitchFamily="18" charset="0"/>
                <a:cs typeface="Aptos Serif" panose="02020604070405020304" pitchFamily="18" charset="0"/>
                <a:sym typeface="Arial"/>
              </a:rPr>
              <a:t>VORURTEIL</a:t>
            </a:r>
            <a:endParaRPr dirty="0">
              <a:latin typeface="Aptos Serif" panose="02020604070405020304" pitchFamily="18" charset="0"/>
              <a:cs typeface="Aptos Serif" panose="02020604070405020304" pitchFamily="18" charset="0"/>
            </a:endParaRPr>
          </a:p>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Nachhaltige Beschaffung verursacht höhere Kosten.</a:t>
            </a:r>
            <a:endParaRPr sz="1800" b="0" i="0" u="none" strike="noStrike" cap="none" dirty="0">
              <a:solidFill>
                <a:srgbClr val="F0F8FC"/>
              </a:solidFill>
              <a:latin typeface="Aptos" panose="020B0004020202020204" pitchFamily="34" charset="0"/>
              <a:sym typeface="Arial"/>
            </a:endParaRPr>
          </a:p>
        </p:txBody>
      </p:sp>
      <p:sp>
        <p:nvSpPr>
          <p:cNvPr id="135" name="Google Shape;135;p24"/>
          <p:cNvSpPr/>
          <p:nvPr/>
        </p:nvSpPr>
        <p:spPr>
          <a:xfrm>
            <a:off x="1534719" y="2951356"/>
            <a:ext cx="6009166" cy="3342874"/>
          </a:xfrm>
          <a:prstGeom prst="wedgeEllipseCallout">
            <a:avLst>
              <a:gd name="adj1" fmla="val 30674"/>
              <a:gd name="adj2" fmla="val 61908"/>
            </a:avLst>
          </a:prstGeom>
          <a:solidFill>
            <a:schemeClr val="accent4"/>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Nachhaltige Produkte und Dienstleistungen können zu langfristigen Kosteneinsparungen führen, indem sie die Effizienz verbessern und die Folgekosten senken, da sie aufgrund ihrer höheren Qualität über ihren Lebenszyklus hinweg i</a:t>
            </a:r>
            <a:r>
              <a:rPr lang="de-DE" sz="1800" dirty="0">
                <a:solidFill>
                  <a:schemeClr val="lt1"/>
                </a:solidFill>
                <a:latin typeface="Aptos" panose="020B0004020202020204" pitchFamily="34" charset="0"/>
              </a:rPr>
              <a:t>. d. R. </a:t>
            </a:r>
            <a:r>
              <a:rPr lang="de-DE" sz="1800" b="0" i="0" u="none" strike="noStrike" cap="none" dirty="0">
                <a:solidFill>
                  <a:schemeClr val="lt1"/>
                </a:solidFill>
                <a:latin typeface="Aptos" panose="020B0004020202020204" pitchFamily="34" charset="0"/>
                <a:sym typeface="Arial"/>
              </a:rPr>
              <a:t>kostengünstiger sind.</a:t>
            </a:r>
            <a:endParaRPr sz="1800" b="0" i="0" u="none" strike="noStrike" cap="none" dirty="0">
              <a:solidFill>
                <a:srgbClr val="F0F8FC"/>
              </a:solidFill>
              <a:latin typeface="Aptos" panose="020B0004020202020204" pitchFamily="34" charset="0"/>
              <a:sym typeface="Arial"/>
            </a:endParaRPr>
          </a:p>
        </p:txBody>
      </p:sp>
      <p:sp>
        <p:nvSpPr>
          <p:cNvPr id="136" name="Google Shape;136;p24"/>
          <p:cNvSpPr/>
          <p:nvPr/>
        </p:nvSpPr>
        <p:spPr>
          <a:xfrm>
            <a:off x="5686301" y="249382"/>
            <a:ext cx="6384966" cy="3433253"/>
          </a:xfrm>
          <a:prstGeom prst="wedgeEllipseCallout">
            <a:avLst>
              <a:gd name="adj1" fmla="val 30674"/>
              <a:gd name="adj2" fmla="val 61908"/>
            </a:avLst>
          </a:prstGeom>
          <a:solidFill>
            <a:srgbClr val="87C3CD"/>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Die Fokussierung auf regionale Produkte steigert die lokale Wertschöpfung, stärkt die Unternehmen, erhöht die kommunalen Steuereinnahmen </a:t>
            </a:r>
            <a:endParaRPr dirty="0">
              <a:latin typeface="Aptos" panose="020B0004020202020204" pitchFamily="34" charset="0"/>
            </a:endParaRPr>
          </a:p>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und unterstützt gleichzeitig den </a:t>
            </a:r>
            <a:r>
              <a:rPr lang="de-DE" sz="1800" dirty="0">
                <a:solidFill>
                  <a:schemeClr val="lt1"/>
                </a:solidFill>
                <a:latin typeface="Aptos" panose="020B0004020202020204" pitchFamily="34" charset="0"/>
              </a:rPr>
              <a:t>Umwelt</a:t>
            </a:r>
            <a:r>
              <a:rPr lang="de-DE" sz="1800" b="0" i="0" u="none" strike="noStrike" cap="none" dirty="0">
                <a:solidFill>
                  <a:schemeClr val="lt1"/>
                </a:solidFill>
                <a:latin typeface="Aptos" panose="020B0004020202020204" pitchFamily="34" charset="0"/>
                <a:sym typeface="Arial"/>
              </a:rPr>
              <a:t>schutz und das langfristige Wirtschaftswachstum.</a:t>
            </a:r>
            <a:endParaRPr sz="1800" b="0" i="0" u="none" strike="noStrike" cap="none" dirty="0">
              <a:solidFill>
                <a:srgbClr val="F0F8FC"/>
              </a:solidFill>
              <a:latin typeface="Aptos" panose="020B000402020202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p:nvPr/>
        </p:nvSpPr>
        <p:spPr>
          <a:xfrm>
            <a:off x="552886" y="338447"/>
            <a:ext cx="3140340" cy="2091054"/>
          </a:xfrm>
          <a:prstGeom prst="wedgeEllipseCallout">
            <a:avLst>
              <a:gd name="adj1" fmla="val -20833"/>
              <a:gd name="adj2" fmla="val 62500"/>
            </a:avLst>
          </a:prstGeom>
          <a:solidFill>
            <a:schemeClr val="l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1" u="none" strike="noStrike" cap="none" dirty="0">
                <a:solidFill>
                  <a:srgbClr val="F0F8FC"/>
                </a:solidFill>
                <a:latin typeface="Aptos Serif" panose="02020604070405020304" pitchFamily="18" charset="0"/>
                <a:cs typeface="Aptos Serif" panose="02020604070405020304" pitchFamily="18" charset="0"/>
                <a:sym typeface="Arial"/>
              </a:rPr>
              <a:t>VORURTEIL</a:t>
            </a:r>
            <a:endParaRPr dirty="0">
              <a:latin typeface="Aptos Serif" panose="02020604070405020304" pitchFamily="18" charset="0"/>
              <a:cs typeface="Aptos Serif" panose="02020604070405020304" pitchFamily="18" charset="0"/>
            </a:endParaRPr>
          </a:p>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Die nachhaltige Beschaffung hat keine positiven </a:t>
            </a:r>
            <a:r>
              <a:rPr lang="de-DE" sz="1800" b="1" i="0" u="none" strike="noStrike" cap="none" dirty="0">
                <a:solidFill>
                  <a:srgbClr val="F0F8FC"/>
                </a:solidFill>
                <a:latin typeface="Aptos" panose="020B0004020202020204" pitchFamily="34" charset="0"/>
                <a:sym typeface="Arial"/>
              </a:rPr>
              <a:t>internen</a:t>
            </a:r>
            <a:r>
              <a:rPr lang="de-DE" sz="1800" b="0" i="0" u="none" strike="noStrike" cap="none" dirty="0">
                <a:solidFill>
                  <a:srgbClr val="F0F8FC"/>
                </a:solidFill>
                <a:latin typeface="Aptos" panose="020B0004020202020204" pitchFamily="34" charset="0"/>
                <a:sym typeface="Arial"/>
              </a:rPr>
              <a:t> Auswirkungen.</a:t>
            </a:r>
            <a:endParaRPr sz="1800" b="0" i="0" u="none" strike="noStrike" cap="none" dirty="0">
              <a:solidFill>
                <a:srgbClr val="F0F8FC"/>
              </a:solidFill>
              <a:latin typeface="Aptos" panose="020B0004020202020204" pitchFamily="34" charset="0"/>
              <a:sym typeface="Arial"/>
            </a:endParaRPr>
          </a:p>
        </p:txBody>
      </p:sp>
      <p:sp>
        <p:nvSpPr>
          <p:cNvPr id="143" name="Google Shape;143;p25"/>
          <p:cNvSpPr/>
          <p:nvPr/>
        </p:nvSpPr>
        <p:spPr>
          <a:xfrm>
            <a:off x="6790701" y="165947"/>
            <a:ext cx="5298380" cy="3034453"/>
          </a:xfrm>
          <a:prstGeom prst="wedgeEllipseCallout">
            <a:avLst>
              <a:gd name="adj1" fmla="val 30674"/>
              <a:gd name="adj2" fmla="val 61908"/>
            </a:avLst>
          </a:prstGeom>
          <a:solidFill>
            <a:schemeClr val="accent4"/>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Eine nachhaltige Beschaffung fördert auch die Gesundheit und das Wohlbefinden der städtischen Bediensteten, indem schädliche Emissionen reduziert und das Arbeitsumfeld verbessert werden.</a:t>
            </a:r>
            <a:endParaRPr sz="1800" b="0" i="0" u="none" strike="noStrike" cap="none" dirty="0">
              <a:solidFill>
                <a:srgbClr val="F0F8FC"/>
              </a:solidFill>
              <a:latin typeface="Aptos" panose="020B0004020202020204" pitchFamily="34" charset="0"/>
              <a:sym typeface="Arial"/>
            </a:endParaRPr>
          </a:p>
        </p:txBody>
      </p:sp>
      <p:sp>
        <p:nvSpPr>
          <p:cNvPr id="144" name="Google Shape;144;p25"/>
          <p:cNvSpPr/>
          <p:nvPr/>
        </p:nvSpPr>
        <p:spPr>
          <a:xfrm>
            <a:off x="1507212" y="2210884"/>
            <a:ext cx="6727370" cy="3960421"/>
          </a:xfrm>
          <a:prstGeom prst="wedgeEllipseCallout">
            <a:avLst>
              <a:gd name="adj1" fmla="val 30674"/>
              <a:gd name="adj2" fmla="val 61908"/>
            </a:avLst>
          </a:prstGeom>
          <a:solidFill>
            <a:srgbClr val="87C3CD"/>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Gemeinden, die sich für eine nachhaltige Beschaffung entscheiden, zeigen ein verantwortungsvolles Handeln und verbessern so ihr Image. </a:t>
            </a:r>
            <a:r>
              <a:rPr lang="de-DE" sz="1800" dirty="0">
                <a:solidFill>
                  <a:srgbClr val="F0F8FC"/>
                </a:solidFill>
                <a:latin typeface="Aptos" panose="020B0004020202020204" pitchFamily="34" charset="0"/>
              </a:rPr>
              <a:t>Dies stärkt das Vertrauen der zunehmend umwelt- und sozialbewussten Bürger in die lokale Führung und </a:t>
            </a:r>
            <a:r>
              <a:rPr lang="de-DE" sz="1800" b="0" i="0" u="none" strike="noStrike" cap="none" dirty="0">
                <a:solidFill>
                  <a:srgbClr val="F0F8FC"/>
                </a:solidFill>
                <a:latin typeface="Aptos" panose="020B0004020202020204" pitchFamily="34" charset="0"/>
                <a:sym typeface="Arial"/>
              </a:rPr>
              <a:t>kann zu einem stärkeren Engagement in der Gemeinde führ</a:t>
            </a:r>
            <a:r>
              <a:rPr lang="de-DE" sz="1800" dirty="0">
                <a:solidFill>
                  <a:srgbClr val="F0F8FC"/>
                </a:solidFill>
                <a:latin typeface="Aptos" panose="020B0004020202020204" pitchFamily="34" charset="0"/>
              </a:rPr>
              <a:t>en</a:t>
            </a:r>
            <a:r>
              <a:rPr lang="de-DE" sz="1800" b="0" i="0" u="none" strike="noStrike" cap="none" dirty="0">
                <a:solidFill>
                  <a:srgbClr val="F0F8FC"/>
                </a:solidFill>
                <a:latin typeface="Aptos" panose="020B0004020202020204" pitchFamily="34" charset="0"/>
                <a:sym typeface="Arial"/>
              </a:rPr>
              <a:t>.</a:t>
            </a:r>
            <a:endParaRPr sz="1800" b="0" i="0" u="none" strike="noStrike" cap="none" dirty="0">
              <a:solidFill>
                <a:srgbClr val="F0F8FC"/>
              </a:solidFill>
              <a:latin typeface="Aptos" panose="020B000402020202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p:nvPr/>
        </p:nvSpPr>
        <p:spPr>
          <a:xfrm>
            <a:off x="552871" y="551900"/>
            <a:ext cx="3752400" cy="1877700"/>
          </a:xfrm>
          <a:prstGeom prst="wedgeEllipseCallout">
            <a:avLst>
              <a:gd name="adj1" fmla="val -22172"/>
              <a:gd name="adj2" fmla="val 81450"/>
            </a:avLst>
          </a:prstGeom>
          <a:solidFill>
            <a:schemeClr val="l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1" u="none" strike="noStrike" cap="none" dirty="0">
                <a:solidFill>
                  <a:srgbClr val="F0F8FC"/>
                </a:solidFill>
                <a:latin typeface="Aptos Serif" panose="02020604070405020304" pitchFamily="18" charset="0"/>
                <a:cs typeface="Aptos Serif" panose="02020604070405020304" pitchFamily="18" charset="0"/>
                <a:sym typeface="Arial"/>
              </a:rPr>
              <a:t>VORURTEIL</a:t>
            </a:r>
            <a:endParaRPr dirty="0">
              <a:latin typeface="Aptos Serif" panose="02020604070405020304" pitchFamily="18" charset="0"/>
              <a:cs typeface="Aptos Serif" panose="02020604070405020304" pitchFamily="18" charset="0"/>
            </a:endParaRPr>
          </a:p>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Die nachhaltige Beschaffung hat keine positiven </a:t>
            </a:r>
            <a:r>
              <a:rPr lang="de-DE" sz="1800" b="1" i="0" u="none" strike="noStrike" cap="none" dirty="0">
                <a:solidFill>
                  <a:srgbClr val="F0F8FC"/>
                </a:solidFill>
                <a:latin typeface="Aptos" panose="020B0004020202020204" pitchFamily="34" charset="0"/>
                <a:sym typeface="Arial"/>
              </a:rPr>
              <a:t>externen</a:t>
            </a:r>
            <a:r>
              <a:rPr lang="de-DE" sz="1800" b="0" i="0" u="none" strike="noStrike" cap="none" dirty="0">
                <a:solidFill>
                  <a:srgbClr val="F0F8FC"/>
                </a:solidFill>
                <a:latin typeface="Aptos" panose="020B0004020202020204" pitchFamily="34" charset="0"/>
                <a:sym typeface="Arial"/>
              </a:rPr>
              <a:t> </a:t>
            </a:r>
            <a:r>
              <a:rPr lang="de-DE" sz="1800" dirty="0">
                <a:solidFill>
                  <a:srgbClr val="F0F8FC"/>
                </a:solidFill>
                <a:latin typeface="Aptos" panose="020B0004020202020204" pitchFamily="34" charset="0"/>
              </a:rPr>
              <a:t>Auswirkungen</a:t>
            </a:r>
            <a:r>
              <a:rPr lang="de-DE" sz="1800" b="0" i="0" u="none" strike="noStrike" cap="none" dirty="0">
                <a:solidFill>
                  <a:srgbClr val="F0F8FC"/>
                </a:solidFill>
                <a:latin typeface="Aptos" panose="020B0004020202020204" pitchFamily="34" charset="0"/>
                <a:sym typeface="Arial"/>
              </a:rPr>
              <a:t>.</a:t>
            </a:r>
            <a:endParaRPr sz="1800" b="0" i="0" u="none" strike="noStrike" cap="none" dirty="0">
              <a:solidFill>
                <a:srgbClr val="F0F8FC"/>
              </a:solidFill>
              <a:latin typeface="Aptos" panose="020B0004020202020204" pitchFamily="34" charset="0"/>
              <a:sym typeface="Arial"/>
            </a:endParaRPr>
          </a:p>
        </p:txBody>
      </p:sp>
      <p:sp>
        <p:nvSpPr>
          <p:cNvPr id="151" name="Google Shape;151;p5"/>
          <p:cNvSpPr/>
          <p:nvPr/>
        </p:nvSpPr>
        <p:spPr>
          <a:xfrm>
            <a:off x="6142156" y="302556"/>
            <a:ext cx="5543114" cy="3304482"/>
          </a:xfrm>
          <a:prstGeom prst="wedgeEllipseCallout">
            <a:avLst>
              <a:gd name="adj1" fmla="val 30674"/>
              <a:gd name="adj2" fmla="val 61908"/>
            </a:avLst>
          </a:prstGeom>
          <a:solidFill>
            <a:schemeClr val="accent4"/>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dirty="0">
                <a:solidFill>
                  <a:srgbClr val="F0F8FC"/>
                </a:solidFill>
                <a:latin typeface="Aptos" panose="020B0004020202020204" pitchFamily="34" charset="0"/>
              </a:rPr>
              <a:t>Aufgrund seiner Marktmacht kann der öffentliche Sektor mit seinem Beschaffungswesen erheblichen Einfluss auf den Markt ausüben. Durch die Forderung nach sozialverträglichen Arbeitsstandards trägt die öffentliche Beschaffung zum Wohlergehen der Arbeitnehmenden bei.</a:t>
            </a:r>
            <a:endParaRPr sz="1800" b="0" i="0" u="none" strike="noStrike" cap="none" dirty="0">
              <a:solidFill>
                <a:srgbClr val="F0F8FC"/>
              </a:solidFill>
              <a:latin typeface="Aptos" panose="020B0004020202020204" pitchFamily="34" charset="0"/>
              <a:sym typeface="Arial"/>
            </a:endParaRPr>
          </a:p>
        </p:txBody>
      </p:sp>
      <p:sp>
        <p:nvSpPr>
          <p:cNvPr id="152" name="Google Shape;152;p5"/>
          <p:cNvSpPr/>
          <p:nvPr/>
        </p:nvSpPr>
        <p:spPr>
          <a:xfrm>
            <a:off x="1639481" y="2978605"/>
            <a:ext cx="5978540" cy="3327500"/>
          </a:xfrm>
          <a:prstGeom prst="wedgeEllipseCallout">
            <a:avLst>
              <a:gd name="adj1" fmla="val 30674"/>
              <a:gd name="adj2" fmla="val 61908"/>
            </a:avLst>
          </a:prstGeom>
          <a:solidFill>
            <a:srgbClr val="87C3CD"/>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dirty="0">
                <a:solidFill>
                  <a:schemeClr val="lt1"/>
                </a:solidFill>
                <a:latin typeface="Aptos" panose="020B0004020202020204" pitchFamily="34" charset="0"/>
              </a:rPr>
              <a:t>Gemeinden </a:t>
            </a:r>
            <a:r>
              <a:rPr lang="de-DE" sz="1800" b="0" i="0" u="none" strike="noStrike" cap="none" dirty="0">
                <a:solidFill>
                  <a:schemeClr val="lt1"/>
                </a:solidFill>
                <a:latin typeface="Aptos" panose="020B0004020202020204" pitchFamily="34" charset="0"/>
                <a:sym typeface="Arial"/>
              </a:rPr>
              <a:t>können durch eine </a:t>
            </a:r>
            <a:r>
              <a:rPr lang="de-DE" sz="1800" dirty="0">
                <a:solidFill>
                  <a:schemeClr val="lt1"/>
                </a:solidFill>
                <a:latin typeface="Aptos" panose="020B0004020202020204" pitchFamily="34" charset="0"/>
              </a:rPr>
              <a:t>nachhaltige</a:t>
            </a:r>
            <a:r>
              <a:rPr lang="de-DE" sz="1800" b="0" i="0" u="none" strike="noStrike" cap="none" dirty="0">
                <a:solidFill>
                  <a:schemeClr val="lt1"/>
                </a:solidFill>
                <a:latin typeface="Aptos" panose="020B0004020202020204" pitchFamily="34" charset="0"/>
                <a:sym typeface="Arial"/>
              </a:rPr>
              <a:t> Beschaffung einen Beitrag zur Erreichung der globalen ökologischen und sozialen Ziele (S</a:t>
            </a:r>
            <a:r>
              <a:rPr lang="de-DE" sz="1800" dirty="0">
                <a:solidFill>
                  <a:schemeClr val="lt1"/>
                </a:solidFill>
                <a:latin typeface="Aptos" panose="020B0004020202020204" pitchFamily="34" charset="0"/>
              </a:rPr>
              <a:t>DGs) </a:t>
            </a:r>
            <a:r>
              <a:rPr lang="de-DE" sz="1800" b="0" i="0" u="none" strike="noStrike" cap="none" dirty="0">
                <a:solidFill>
                  <a:schemeClr val="lt1"/>
                </a:solidFill>
                <a:latin typeface="Aptos" panose="020B0004020202020204" pitchFamily="34" charset="0"/>
                <a:sym typeface="Arial"/>
              </a:rPr>
              <a:t>der UN </a:t>
            </a:r>
            <a:r>
              <a:rPr lang="de-DE" sz="1800" dirty="0">
                <a:solidFill>
                  <a:schemeClr val="lt1"/>
                </a:solidFill>
                <a:latin typeface="Aptos" panose="020B0004020202020204" pitchFamily="34" charset="0"/>
              </a:rPr>
              <a:t>leisten</a:t>
            </a:r>
            <a:r>
              <a:rPr lang="de-DE" sz="1800" b="0" i="0" u="none" strike="noStrike" cap="none" dirty="0">
                <a:solidFill>
                  <a:schemeClr val="lt1"/>
                </a:solidFill>
                <a:latin typeface="Aptos" panose="020B0004020202020204" pitchFamily="34" charset="0"/>
                <a:sym typeface="Arial"/>
              </a:rPr>
              <a:t>.</a:t>
            </a:r>
            <a:endParaRPr sz="1800" b="0" i="0" u="none" strike="noStrike" cap="none" dirty="0">
              <a:solidFill>
                <a:srgbClr val="F0F8FC"/>
              </a:solidFill>
              <a:latin typeface="Aptos" panose="020B0004020202020204" pitchFamily="34" charset="0"/>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6"/>
          <p:cNvSpPr/>
          <p:nvPr/>
        </p:nvSpPr>
        <p:spPr>
          <a:xfrm>
            <a:off x="352652" y="571919"/>
            <a:ext cx="3286575" cy="2088232"/>
          </a:xfrm>
          <a:prstGeom prst="wedgeEllipseCallout">
            <a:avLst>
              <a:gd name="adj1" fmla="val -20833"/>
              <a:gd name="adj2" fmla="val 62500"/>
            </a:avLst>
          </a:prstGeom>
          <a:solidFill>
            <a:schemeClr val="lt2"/>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1" u="none" strike="noStrike" cap="none" dirty="0">
                <a:solidFill>
                  <a:srgbClr val="F0F8FC"/>
                </a:solidFill>
                <a:latin typeface="Aptos Serif" panose="02020604070405020304" pitchFamily="18" charset="0"/>
                <a:cs typeface="Aptos Serif" panose="02020604070405020304" pitchFamily="18" charset="0"/>
                <a:sym typeface="Arial"/>
              </a:rPr>
              <a:t>VORURTEIL</a:t>
            </a:r>
            <a:endParaRPr dirty="0">
              <a:latin typeface="Aptos Serif" panose="02020604070405020304" pitchFamily="18" charset="0"/>
              <a:cs typeface="Aptos Serif" panose="02020604070405020304" pitchFamily="18" charset="0"/>
            </a:endParaRPr>
          </a:p>
          <a:p>
            <a:pPr marL="0" marR="0" lvl="0" indent="0" algn="ctr" rtl="0">
              <a:lnSpc>
                <a:spcPct val="100000"/>
              </a:lnSpc>
              <a:spcBef>
                <a:spcPts val="0"/>
              </a:spcBef>
              <a:spcAft>
                <a:spcPts val="0"/>
              </a:spcAft>
              <a:buNone/>
            </a:pPr>
            <a:r>
              <a:rPr lang="de-DE" sz="1800" b="0" i="0" u="none" strike="noStrike" cap="none" dirty="0">
                <a:solidFill>
                  <a:srgbClr val="F0F8FC"/>
                </a:solidFill>
                <a:latin typeface="Aptos" panose="020B0004020202020204" pitchFamily="34" charset="0"/>
                <a:sym typeface="Arial"/>
              </a:rPr>
              <a:t>Nachhaltige Beschaffung ist rein freiwillig.</a:t>
            </a:r>
            <a:endParaRPr sz="1800" b="0" i="0" u="none" strike="noStrike" cap="none" dirty="0">
              <a:solidFill>
                <a:srgbClr val="F0F8FC"/>
              </a:solidFill>
              <a:latin typeface="Aptos" panose="020B0004020202020204" pitchFamily="34" charset="0"/>
              <a:sym typeface="Arial"/>
            </a:endParaRPr>
          </a:p>
        </p:txBody>
      </p:sp>
      <p:sp>
        <p:nvSpPr>
          <p:cNvPr id="159" name="Google Shape;159;p26"/>
          <p:cNvSpPr/>
          <p:nvPr/>
        </p:nvSpPr>
        <p:spPr>
          <a:xfrm>
            <a:off x="2919264" y="2161056"/>
            <a:ext cx="6696744" cy="3725216"/>
          </a:xfrm>
          <a:prstGeom prst="wedgeEllipseCallout">
            <a:avLst>
              <a:gd name="adj1" fmla="val 30674"/>
              <a:gd name="adj2" fmla="val 61908"/>
            </a:avLst>
          </a:prstGeom>
          <a:solidFill>
            <a:schemeClr val="accent4"/>
          </a:solidFill>
          <a:ln w="12700" cap="flat" cmpd="sng">
            <a:solidFill>
              <a:srgbClr val="DBE8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0" i="0" u="none" strike="noStrike" cap="none" dirty="0">
                <a:solidFill>
                  <a:schemeClr val="lt1"/>
                </a:solidFill>
                <a:latin typeface="Aptos" panose="020B0004020202020204" pitchFamily="34" charset="0"/>
                <a:sym typeface="Arial"/>
              </a:rPr>
              <a:t>Die nachhaltige Beschaffung ist teilweise obligatorisch. </a:t>
            </a:r>
            <a:r>
              <a:rPr lang="de-DE" sz="1800" dirty="0">
                <a:solidFill>
                  <a:schemeClr val="lt1"/>
                </a:solidFill>
                <a:latin typeface="Aptos" panose="020B0004020202020204" pitchFamily="34" charset="0"/>
              </a:rPr>
              <a:t>Immer mehr Regierungen</a:t>
            </a:r>
            <a:r>
              <a:rPr lang="de-DE" sz="1800" b="0" i="0" u="none" strike="noStrike" cap="none" dirty="0">
                <a:solidFill>
                  <a:schemeClr val="lt1"/>
                </a:solidFill>
                <a:latin typeface="Aptos" panose="020B0004020202020204" pitchFamily="34" charset="0"/>
                <a:sym typeface="Arial"/>
              </a:rPr>
              <a:t> erlassen Vorschriften zur Nachhaltigkeit im Beschaffungswesen. Wenn die </a:t>
            </a:r>
            <a:r>
              <a:rPr lang="de-DE" sz="1800" dirty="0">
                <a:solidFill>
                  <a:schemeClr val="lt1"/>
                </a:solidFill>
                <a:latin typeface="Aptos" panose="020B0004020202020204" pitchFamily="34" charset="0"/>
              </a:rPr>
              <a:t>Gemeinden</a:t>
            </a:r>
            <a:r>
              <a:rPr lang="de-DE" sz="1800" b="0" i="0" u="none" strike="noStrike" cap="none" dirty="0">
                <a:solidFill>
                  <a:schemeClr val="lt1"/>
                </a:solidFill>
                <a:latin typeface="Aptos" panose="020B0004020202020204" pitchFamily="34" charset="0"/>
                <a:sym typeface="Arial"/>
              </a:rPr>
              <a:t> jetzt handeln, können sie </a:t>
            </a:r>
            <a:r>
              <a:rPr lang="de-DE" sz="1800" dirty="0">
                <a:solidFill>
                  <a:schemeClr val="lt1"/>
                </a:solidFill>
                <a:latin typeface="Aptos" panose="020B0004020202020204" pitchFamily="34" charset="0"/>
              </a:rPr>
              <a:t>der Entwicklung </a:t>
            </a:r>
            <a:r>
              <a:rPr lang="de-DE" sz="1800" b="0" i="0" u="none" strike="noStrike" cap="none" dirty="0">
                <a:solidFill>
                  <a:schemeClr val="lt1"/>
                </a:solidFill>
                <a:latin typeface="Aptos" panose="020B0004020202020204" pitchFamily="34" charset="0"/>
                <a:sym typeface="Arial"/>
              </a:rPr>
              <a:t>voraus sein, künftige Probleme bei der Einhaltung der Vorschriften vermeiden und sich als Vorreiter in Sachen Nachhaltigkeit positionieren.</a:t>
            </a:r>
            <a:endParaRPr sz="1800" b="0" i="0" u="none" strike="noStrike" cap="none" dirty="0">
              <a:solidFill>
                <a:schemeClr val="lt1"/>
              </a:solidFill>
              <a:latin typeface="Aptos" panose="020B000402020202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7"/>
          <p:cNvSpPr txBox="1">
            <a:spLocks noGrp="1"/>
          </p:cNvSpPr>
          <p:nvPr>
            <p:ph type="ctrTitle"/>
          </p:nvPr>
        </p:nvSpPr>
        <p:spPr>
          <a:xfrm>
            <a:off x="526626" y="556613"/>
            <a:ext cx="5486400" cy="3291840"/>
          </a:xfrm>
          <a:prstGeom prst="rect">
            <a:avLst/>
          </a:prstGeom>
          <a:noFill/>
          <a:ln>
            <a:noFill/>
          </a:ln>
        </p:spPr>
        <p:txBody>
          <a:bodyPr spcFirstLastPara="1" wrap="square" lIns="0" tIns="0" rIns="0" bIns="0" anchor="b" anchorCtr="0">
            <a:noAutofit/>
          </a:bodyPr>
          <a:lstStyle/>
          <a:p>
            <a:pPr marL="0" marR="0" lvl="0" indent="0" algn="l" rtl="0">
              <a:lnSpc>
                <a:spcPct val="80000"/>
              </a:lnSpc>
              <a:spcBef>
                <a:spcPts val="0"/>
              </a:spcBef>
              <a:spcAft>
                <a:spcPts val="0"/>
              </a:spcAft>
              <a:buClr>
                <a:srgbClr val="3F3F3F"/>
              </a:buClr>
              <a:buSzPts val="6000"/>
              <a:buFont typeface="Play"/>
              <a:buNone/>
            </a:pPr>
            <a:r>
              <a:rPr lang="de-DE" sz="6600" b="1" i="0" u="none" strike="noStrike" cap="none" dirty="0">
                <a:solidFill>
                  <a:srgbClr val="3F3F3F"/>
                </a:solidFill>
                <a:latin typeface="Aptos Serif" panose="02020604070405020304" pitchFamily="18" charset="0"/>
                <a:ea typeface="Arial"/>
                <a:cs typeface="Aptos Serif" panose="02020604070405020304" pitchFamily="18" charset="0"/>
                <a:sym typeface="Arial"/>
              </a:rPr>
              <a:t>Vielen Dank!</a:t>
            </a:r>
            <a:endParaRPr sz="6600" dirty="0">
              <a:latin typeface="Aptos Serif" panose="02020604070405020304" pitchFamily="18" charset="0"/>
              <a:ea typeface="Arial"/>
              <a:cs typeface="Aptos Serif" panose="02020604070405020304" pitchFamily="18" charset="0"/>
              <a:sym typeface="Arial"/>
            </a:endParaRPr>
          </a:p>
        </p:txBody>
      </p:sp>
      <p:pic>
        <p:nvPicPr>
          <p:cNvPr id="166" name="Google Shape;166;p27" descr="Ein Bild, das Text, Schrift, Screenshot, Grafiken enthält.&#10;&#10;Automatisch generierte Beschreibung"/>
          <p:cNvPicPr preferRelativeResize="0"/>
          <p:nvPr/>
        </p:nvPicPr>
        <p:blipFill rotWithShape="1">
          <a:blip r:embed="rId3">
            <a:alphaModFix/>
          </a:blip>
          <a:srcRect/>
          <a:stretch/>
        </p:blipFill>
        <p:spPr>
          <a:xfrm>
            <a:off x="6657199" y="4949947"/>
            <a:ext cx="5273749" cy="1904297"/>
          </a:xfrm>
          <a:prstGeom prst="rect">
            <a:avLst/>
          </a:prstGeom>
          <a:noFill/>
          <a:ln>
            <a:noFill/>
          </a:ln>
        </p:spPr>
      </p:pic>
      <p:pic>
        <p:nvPicPr>
          <p:cNvPr id="3" name="Grafik 2" descr="Ein Bild, das Text, Screenshot, Schrift enthält.&#10;&#10;KI-generierte Inhalte können fehlerhaft sein.">
            <a:extLst>
              <a:ext uri="{FF2B5EF4-FFF2-40B4-BE49-F238E27FC236}">
                <a16:creationId xmlns:a16="http://schemas.microsoft.com/office/drawing/2014/main" id="{3B9F441B-9E52-0BB3-4E23-6D079D48CEED}"/>
              </a:ext>
            </a:extLst>
          </p:cNvPr>
          <p:cNvPicPr>
            <a:picLocks noChangeAspect="1"/>
          </p:cNvPicPr>
          <p:nvPr/>
        </p:nvPicPr>
        <p:blipFill>
          <a:blip r:embed="rId4"/>
          <a:stretch>
            <a:fillRect/>
          </a:stretch>
        </p:blipFill>
        <p:spPr>
          <a:xfrm>
            <a:off x="352072" y="4949947"/>
            <a:ext cx="4265083" cy="1706033"/>
          </a:xfrm>
          <a:prstGeom prst="rect">
            <a:avLst/>
          </a:prstGeom>
        </p:spPr>
      </p:pic>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329</Words>
  <Application>Microsoft Macintosh PowerPoint</Application>
  <PresentationFormat>Breitbild</PresentationFormat>
  <Paragraphs>28</Paragraphs>
  <Slides>7</Slides>
  <Notes>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Arial</vt:lpstr>
      <vt:lpstr>Aptos</vt:lpstr>
      <vt:lpstr>Calibri</vt:lpstr>
      <vt:lpstr>Aptos Serif</vt:lpstr>
      <vt:lpstr>Play</vt:lpstr>
      <vt:lpstr>Benutzerdefiniert</vt:lpstr>
      <vt:lpstr>Liste der Gründe für nachhaltige Beschaffung</vt:lpstr>
      <vt:lpstr>PowerPoint-Präsentation</vt:lpstr>
      <vt:lpstr>PowerPoint-Präsentation</vt:lpstr>
      <vt:lpstr>PowerPoint-Präsentation</vt:lpstr>
      <vt:lpstr>PowerPoint-Präsentation</vt:lpstr>
      <vt:lpstr>PowerPoint-Präsentation</vt:lpstr>
      <vt:lpstr>Vielen Dank!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Henrieta Winklhofer</cp:lastModifiedBy>
  <cp:revision>3</cp:revision>
  <dcterms:created xsi:type="dcterms:W3CDTF">2024-09-16T10:50:40Z</dcterms:created>
  <dcterms:modified xsi:type="dcterms:W3CDTF">2026-03-17T10:09:59Z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