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embeddedFontLst>
    <p:embeddedFont>
      <p:font typeface="Aptos Serif" panose="02020604070405020304" pitchFamily="18" charset="0"/>
      <p:regular r:id="rId22"/>
      <p:bold r:id="rId23"/>
      <p:italic r:id="rId24"/>
      <p:boldItalic r:id="rId25"/>
    </p:embeddedFont>
    <p:embeddedFont>
      <p:font typeface="Play"/>
      <p:regular r:id="rId26"/>
      <p:bold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8" roundtripDataSignature="AMtx7mgJLI0GdYM6wDEQlgATy/3Ae8pdw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vien Führ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71"/>
    <p:restoredTop sz="94752"/>
  </p:normalViewPr>
  <p:slideViewPr>
    <p:cSldViewPr snapToGrid="0">
      <p:cViewPr varScale="1">
        <p:scale>
          <a:sx n="112" d="100"/>
          <a:sy n="112" d="100"/>
        </p:scale>
        <p:origin x="4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5-04-03T06:23:19.303" idx="1">
    <p:pos x="7680" y="0"/>
    <p:text>Insert one photo per product in each slide.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BhbM_xpQ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9" name="Google Shape;229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7" name="Google Shape;237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" name="Google Shape;245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3" name="Google Shape;253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0" name="Google Shape;260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1">
  <p:cSld name="Titel 1">
    <p:bg>
      <p:bgPr>
        <a:solidFill>
          <a:schemeClr val="lt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5"/>
          <p:cNvSpPr/>
          <p:nvPr/>
        </p:nvSpPr>
        <p:spPr>
          <a:xfrm rot="10800000">
            <a:off x="332000" y="4831776"/>
            <a:ext cx="4356925" cy="4052448"/>
          </a:xfrm>
          <a:prstGeom prst="pie">
            <a:avLst>
              <a:gd name="adj1" fmla="val 0"/>
              <a:gd name="adj2" fmla="val 10801609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5"/>
          <p:cNvSpPr txBox="1">
            <a:spLocks noGrp="1"/>
          </p:cNvSpPr>
          <p:nvPr>
            <p:ph type="ctrTitle"/>
          </p:nvPr>
        </p:nvSpPr>
        <p:spPr>
          <a:xfrm>
            <a:off x="6309904" y="41147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  <a:defRPr sz="60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8" name="Google Shape;18;p25"/>
          <p:cNvCxnSpPr/>
          <p:nvPr/>
        </p:nvCxnSpPr>
        <p:spPr>
          <a:xfrm>
            <a:off x="6309360" y="3950208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9" name="Google Shape;19;p25"/>
          <p:cNvSpPr/>
          <p:nvPr/>
        </p:nvSpPr>
        <p:spPr>
          <a:xfrm rot="10800000">
            <a:off x="-1304496" y="5613097"/>
            <a:ext cx="2624490" cy="2489806"/>
          </a:xfrm>
          <a:prstGeom prst="pie">
            <a:avLst>
              <a:gd name="adj1" fmla="val 5413995"/>
              <a:gd name="adj2" fmla="val 10826281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5"/>
          <p:cNvSpPr/>
          <p:nvPr/>
        </p:nvSpPr>
        <p:spPr>
          <a:xfrm rot="-5400000">
            <a:off x="-1055890" y="818688"/>
            <a:ext cx="2127278" cy="2127278"/>
          </a:xfrm>
          <a:prstGeom prst="pie">
            <a:avLst>
              <a:gd name="adj1" fmla="val 0"/>
              <a:gd name="adj2" fmla="val 10851802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 ">
  <p:cSld name="Titel und Inhalt ">
    <p:bg>
      <p:bgPr>
        <a:solidFill>
          <a:schemeClr val="lt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4"/>
          <p:cNvSpPr txBox="1">
            <a:spLocks noGrp="1"/>
          </p:cNvSpPr>
          <p:nvPr>
            <p:ph type="title"/>
          </p:nvPr>
        </p:nvSpPr>
        <p:spPr>
          <a:xfrm>
            <a:off x="6318885" y="3499667"/>
            <a:ext cx="4939666" cy="2542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88" name="Google Shape;88;p34"/>
          <p:cNvCxnSpPr/>
          <p:nvPr/>
        </p:nvCxnSpPr>
        <p:spPr>
          <a:xfrm>
            <a:off x="6347460" y="6313170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89" name="Google Shape;89;p34"/>
          <p:cNvSpPr txBox="1">
            <a:spLocks noGrp="1"/>
          </p:cNvSpPr>
          <p:nvPr>
            <p:ph type="body" idx="1"/>
          </p:nvPr>
        </p:nvSpPr>
        <p:spPr>
          <a:xfrm>
            <a:off x="603885" y="457201"/>
            <a:ext cx="5198269" cy="2305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743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Play"/>
              <a:buAutoNum type="arabicPeriod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Play"/>
              <a:buAutoNum type="alphaLcPeriod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Play"/>
              <a:buAutoNum type="arabicParenR"/>
              <a:defRPr sz="2000"/>
            </a:lvl3pPr>
            <a:lvl4pPr marL="1828800" lvl="3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Play"/>
              <a:buNone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Play"/>
              <a:buAutoNum type="arabicPeriod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34"/>
          <p:cNvSpPr txBox="1">
            <a:spLocks noGrp="1"/>
          </p:cNvSpPr>
          <p:nvPr>
            <p:ph type="body" idx="2"/>
          </p:nvPr>
        </p:nvSpPr>
        <p:spPr>
          <a:xfrm>
            <a:off x="594360" y="2810595"/>
            <a:ext cx="5198269" cy="3319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34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92" name="Google Shape;92;p34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34"/>
          <p:cNvSpPr/>
          <p:nvPr/>
        </p:nvSpPr>
        <p:spPr>
          <a:xfrm>
            <a:off x="8601559" y="-1416132"/>
            <a:ext cx="2848220" cy="2848220"/>
          </a:xfrm>
          <a:prstGeom prst="pie">
            <a:avLst>
              <a:gd name="adj1" fmla="val 0"/>
              <a:gd name="adj2" fmla="val 10795612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34"/>
          <p:cNvSpPr/>
          <p:nvPr/>
        </p:nvSpPr>
        <p:spPr>
          <a:xfrm>
            <a:off x="6179401" y="-908076"/>
            <a:ext cx="1807674" cy="1832107"/>
          </a:xfrm>
          <a:prstGeom prst="pie">
            <a:avLst>
              <a:gd name="adj1" fmla="val 0"/>
              <a:gd name="adj2" fmla="val 10851802"/>
            </a:avLst>
          </a:prstGeom>
          <a:solidFill>
            <a:srgbClr val="64B1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34"/>
          <p:cNvSpPr/>
          <p:nvPr/>
        </p:nvSpPr>
        <p:spPr>
          <a:xfrm>
            <a:off x="7827282" y="1627027"/>
            <a:ext cx="1307555" cy="1307555"/>
          </a:xfrm>
          <a:prstGeom prst="ellipse">
            <a:avLst/>
          </a:prstGeom>
          <a:solidFill>
            <a:srgbClr val="CBE27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inhalt und Tabelle">
  <p:cSld name="Titelinhalt und Tabelle">
    <p:bg>
      <p:bgPr>
        <a:solidFill>
          <a:schemeClr val="lt1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5"/>
          <p:cNvSpPr txBox="1">
            <a:spLocks noGrp="1"/>
          </p:cNvSpPr>
          <p:nvPr>
            <p:ph type="title"/>
          </p:nvPr>
        </p:nvSpPr>
        <p:spPr>
          <a:xfrm>
            <a:off x="3661409" y="4661717"/>
            <a:ext cx="7936230" cy="138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98" name="Google Shape;98;p35"/>
          <p:cNvCxnSpPr/>
          <p:nvPr/>
        </p:nvCxnSpPr>
        <p:spPr>
          <a:xfrm>
            <a:off x="3670935" y="6313170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9" name="Google Shape;99;p35"/>
          <p:cNvSpPr txBox="1">
            <a:spLocks noGrp="1"/>
          </p:cNvSpPr>
          <p:nvPr>
            <p:ph type="body" idx="1"/>
          </p:nvPr>
        </p:nvSpPr>
        <p:spPr>
          <a:xfrm>
            <a:off x="603885" y="584005"/>
            <a:ext cx="2825115" cy="3999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743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marL="1371600" lvl="2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3pPr>
            <a:lvl4pPr marL="1828800" lvl="3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4pPr>
            <a:lvl5pPr marL="2286000" lvl="4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35"/>
          <p:cNvSpPr txBox="1">
            <a:spLocks noGrp="1"/>
          </p:cNvSpPr>
          <p:nvPr>
            <p:ph type="body" idx="2"/>
          </p:nvPr>
        </p:nvSpPr>
        <p:spPr>
          <a:xfrm>
            <a:off x="3670934" y="584005"/>
            <a:ext cx="7926705" cy="3999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35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102" name="Google Shape;102;p35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03" name="Google Shape;103;p35"/>
          <p:cNvGrpSpPr/>
          <p:nvPr/>
        </p:nvGrpSpPr>
        <p:grpSpPr>
          <a:xfrm rot="-5400000">
            <a:off x="-1340601" y="4196010"/>
            <a:ext cx="3053166" cy="2270813"/>
            <a:chOff x="4881398" y="2159825"/>
            <a:chExt cx="3881604" cy="2778984"/>
          </a:xfrm>
        </p:grpSpPr>
        <p:sp>
          <p:nvSpPr>
            <p:cNvPr id="104" name="Google Shape;104;p35"/>
            <p:cNvSpPr/>
            <p:nvPr/>
          </p:nvSpPr>
          <p:spPr>
            <a:xfrm>
              <a:off x="6424812" y="2159825"/>
              <a:ext cx="2338190" cy="2338190"/>
            </a:xfrm>
            <a:prstGeom prst="pie">
              <a:avLst>
                <a:gd name="adj1" fmla="val 0"/>
                <a:gd name="adj2" fmla="val 10795612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35"/>
            <p:cNvSpPr/>
            <p:nvPr/>
          </p:nvSpPr>
          <p:spPr>
            <a:xfrm>
              <a:off x="4881398" y="2622831"/>
              <a:ext cx="1393345" cy="1412178"/>
            </a:xfrm>
            <a:prstGeom prst="pie">
              <a:avLst>
                <a:gd name="adj1" fmla="val 0"/>
                <a:gd name="adj2" fmla="val 10851802"/>
              </a:avLst>
            </a:prstGeom>
            <a:solidFill>
              <a:srgbClr val="64B1B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35"/>
            <p:cNvSpPr/>
            <p:nvPr/>
          </p:nvSpPr>
          <p:spPr>
            <a:xfrm>
              <a:off x="5871703" y="4132729"/>
              <a:ext cx="806080" cy="80608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elle 2">
  <p:cSld name="Tabelle 2">
    <p:bg>
      <p:bgPr>
        <a:solidFill>
          <a:schemeClr val="lt1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6"/>
          <p:cNvSpPr txBox="1">
            <a:spLocks noGrp="1"/>
          </p:cNvSpPr>
          <p:nvPr>
            <p:ph type="title"/>
          </p:nvPr>
        </p:nvSpPr>
        <p:spPr>
          <a:xfrm>
            <a:off x="594360" y="202400"/>
            <a:ext cx="10972800" cy="1570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36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110" name="Google Shape;110;p36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11" name="Google Shape;111;p36"/>
          <p:cNvCxnSpPr/>
          <p:nvPr/>
        </p:nvCxnSpPr>
        <p:spPr>
          <a:xfrm>
            <a:off x="594360" y="2148840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inanzierung">
  <p:cSld name="Finanzierung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7"/>
          <p:cNvSpPr txBox="1">
            <a:spLocks noGrp="1"/>
          </p:cNvSpPr>
          <p:nvPr>
            <p:ph type="body" idx="1"/>
          </p:nvPr>
        </p:nvSpPr>
        <p:spPr>
          <a:xfrm>
            <a:off x="2179161" y="3113786"/>
            <a:ext cx="4749959" cy="2036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14" name="Google Shape;114;p37" descr="Ein Bild, das Screenshot, Schrift, Text, Electric Blue (Farbe) enthält.&#10;&#10;Automatisch generierte Beschreibu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41071" y="2129065"/>
            <a:ext cx="3150689" cy="872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1">
  <p:cSld name="Agenda 1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6"/>
          <p:cNvSpPr/>
          <p:nvPr/>
        </p:nvSpPr>
        <p:spPr>
          <a:xfrm>
            <a:off x="9879382" y="-1169095"/>
            <a:ext cx="2338190" cy="2338190"/>
          </a:xfrm>
          <a:prstGeom prst="pie">
            <a:avLst>
              <a:gd name="adj1" fmla="val 0"/>
              <a:gd name="adj2" fmla="val 10795612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26"/>
          <p:cNvSpPr txBox="1">
            <a:spLocks noGrp="1"/>
          </p:cNvSpPr>
          <p:nvPr>
            <p:ph type="title"/>
          </p:nvPr>
        </p:nvSpPr>
        <p:spPr>
          <a:xfrm>
            <a:off x="594360" y="189572"/>
            <a:ext cx="6787747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6"/>
          <p:cNvSpPr txBox="1">
            <a:spLocks noGrp="1"/>
          </p:cNvSpPr>
          <p:nvPr>
            <p:ph type="body" idx="1"/>
          </p:nvPr>
        </p:nvSpPr>
        <p:spPr>
          <a:xfrm>
            <a:off x="594359" y="2281918"/>
            <a:ext cx="6787747" cy="3708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>
            <a:lvl1pPr marL="457200" lvl="0" indent="-228600" algn="l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  <a:defRPr sz="2400" b="1" i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26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26" name="Google Shape;26;p26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7" name="Google Shape;27;p26"/>
          <p:cNvCxnSpPr/>
          <p:nvPr/>
        </p:nvCxnSpPr>
        <p:spPr>
          <a:xfrm>
            <a:off x="594360" y="2148840"/>
            <a:ext cx="2130552" cy="0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26"/>
          <p:cNvSpPr/>
          <p:nvPr/>
        </p:nvSpPr>
        <p:spPr>
          <a:xfrm>
            <a:off x="8076007" y="-706089"/>
            <a:ext cx="1393345" cy="1412178"/>
          </a:xfrm>
          <a:prstGeom prst="pie">
            <a:avLst>
              <a:gd name="adj1" fmla="val 0"/>
              <a:gd name="adj2" fmla="val 10851802"/>
            </a:avLst>
          </a:prstGeom>
          <a:solidFill>
            <a:srgbClr val="64B1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26"/>
          <p:cNvSpPr/>
          <p:nvPr/>
        </p:nvSpPr>
        <p:spPr>
          <a:xfrm>
            <a:off x="9723419" y="301731"/>
            <a:ext cx="846741" cy="808715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inhalt und Bild">
  <p:cSld name="Titelinhalt und Bild">
    <p:bg>
      <p:bgPr>
        <a:solidFill>
          <a:schemeClr val="l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7"/>
          <p:cNvSpPr txBox="1">
            <a:spLocks noGrp="1"/>
          </p:cNvSpPr>
          <p:nvPr>
            <p:ph type="title"/>
          </p:nvPr>
        </p:nvSpPr>
        <p:spPr>
          <a:xfrm>
            <a:off x="575310" y="278129"/>
            <a:ext cx="5063490" cy="2354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7"/>
          <p:cNvSpPr txBox="1">
            <a:spLocks noGrp="1"/>
          </p:cNvSpPr>
          <p:nvPr>
            <p:ph type="body" idx="1"/>
          </p:nvPr>
        </p:nvSpPr>
        <p:spPr>
          <a:xfrm>
            <a:off x="594360" y="3279579"/>
            <a:ext cx="5044440" cy="299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33" name="Google Shape;33;p27"/>
          <p:cNvCxnSpPr/>
          <p:nvPr/>
        </p:nvCxnSpPr>
        <p:spPr>
          <a:xfrm>
            <a:off x="594360" y="2997459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4" name="Google Shape;34;p27"/>
          <p:cNvSpPr>
            <a:spLocks noGrp="1"/>
          </p:cNvSpPr>
          <p:nvPr>
            <p:ph type="pic" idx="2"/>
          </p:nvPr>
        </p:nvSpPr>
        <p:spPr>
          <a:xfrm flipH="1">
            <a:off x="6733505" y="0"/>
            <a:ext cx="5458495" cy="6858000"/>
          </a:xfrm>
          <a:prstGeom prst="flowChartDelay">
            <a:avLst/>
          </a:prstGeom>
          <a:solidFill>
            <a:srgbClr val="87C3CD"/>
          </a:solidFill>
          <a:ln>
            <a:noFill/>
          </a:ln>
        </p:spPr>
      </p:sp>
      <p:sp>
        <p:nvSpPr>
          <p:cNvPr id="35" name="Google Shape;35;p27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36" name="Google Shape;36;p27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zwei Inhalte">
  <p:cSld name="Titel und zwei Inhalte"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8"/>
          <p:cNvSpPr txBox="1">
            <a:spLocks noGrp="1"/>
          </p:cNvSpPr>
          <p:nvPr>
            <p:ph type="title"/>
          </p:nvPr>
        </p:nvSpPr>
        <p:spPr>
          <a:xfrm>
            <a:off x="594360" y="198408"/>
            <a:ext cx="10972800" cy="15743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9" name="Google Shape;39;p28"/>
          <p:cNvCxnSpPr/>
          <p:nvPr/>
        </p:nvCxnSpPr>
        <p:spPr>
          <a:xfrm>
            <a:off x="594360" y="2148840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0" name="Google Shape;40;p28"/>
          <p:cNvSpPr txBox="1">
            <a:spLocks noGrp="1"/>
          </p:cNvSpPr>
          <p:nvPr>
            <p:ph type="body" idx="1"/>
          </p:nvPr>
        </p:nvSpPr>
        <p:spPr>
          <a:xfrm>
            <a:off x="595523" y="2676525"/>
            <a:ext cx="5746750" cy="359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28"/>
          <p:cNvSpPr txBox="1">
            <a:spLocks noGrp="1"/>
          </p:cNvSpPr>
          <p:nvPr>
            <p:ph type="body" idx="2"/>
          </p:nvPr>
        </p:nvSpPr>
        <p:spPr>
          <a:xfrm>
            <a:off x="7620000" y="2676525"/>
            <a:ext cx="3947160" cy="359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8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8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44" name="Google Shape;44;p28"/>
          <p:cNvSpPr/>
          <p:nvPr/>
        </p:nvSpPr>
        <p:spPr>
          <a:xfrm>
            <a:off x="9879382" y="-1169095"/>
            <a:ext cx="2338190" cy="2338190"/>
          </a:xfrm>
          <a:prstGeom prst="pie">
            <a:avLst>
              <a:gd name="adj1" fmla="val 0"/>
              <a:gd name="adj2" fmla="val 10795612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28"/>
          <p:cNvSpPr/>
          <p:nvPr/>
        </p:nvSpPr>
        <p:spPr>
          <a:xfrm>
            <a:off x="8335968" y="-706089"/>
            <a:ext cx="1393345" cy="1412178"/>
          </a:xfrm>
          <a:prstGeom prst="pie">
            <a:avLst>
              <a:gd name="adj1" fmla="val 0"/>
              <a:gd name="adj2" fmla="val 10851802"/>
            </a:avLst>
          </a:prstGeom>
          <a:solidFill>
            <a:srgbClr val="64B1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28"/>
          <p:cNvSpPr/>
          <p:nvPr/>
        </p:nvSpPr>
        <p:spPr>
          <a:xfrm>
            <a:off x="9762833" y="493293"/>
            <a:ext cx="806080" cy="80608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3">
  <p:cSld name="Titel 3">
    <p:bg>
      <p:bgPr>
        <a:solidFill>
          <a:schemeClr val="lt1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9"/>
          <p:cNvSpPr txBox="1">
            <a:spLocks noGrp="1"/>
          </p:cNvSpPr>
          <p:nvPr>
            <p:ph type="ctrTitle"/>
          </p:nvPr>
        </p:nvSpPr>
        <p:spPr>
          <a:xfrm>
            <a:off x="594360" y="41147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  <a:defRPr sz="60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9"/>
          <p:cNvSpPr txBox="1">
            <a:spLocks noGrp="1"/>
          </p:cNvSpPr>
          <p:nvPr>
            <p:ph type="body" idx="1"/>
          </p:nvPr>
        </p:nvSpPr>
        <p:spPr>
          <a:xfrm>
            <a:off x="594360" y="4549552"/>
            <a:ext cx="5486400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None/>
              <a:defRPr sz="2400" b="1" i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2pPr>
            <a:lvl3pPr marL="1371600" lvl="2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3pPr>
            <a:lvl4pPr marL="1828800" lvl="3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4pPr>
            <a:lvl5pPr marL="2286000" lvl="4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50" name="Google Shape;50;p29"/>
          <p:cNvCxnSpPr/>
          <p:nvPr/>
        </p:nvCxnSpPr>
        <p:spPr>
          <a:xfrm>
            <a:off x="594360" y="3950208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1" name="Google Shape;51;p29"/>
          <p:cNvSpPr/>
          <p:nvPr/>
        </p:nvSpPr>
        <p:spPr>
          <a:xfrm>
            <a:off x="10879755" y="-1244903"/>
            <a:ext cx="2624490" cy="2489806"/>
          </a:xfrm>
          <a:prstGeom prst="pie">
            <a:avLst>
              <a:gd name="adj1" fmla="val 5413995"/>
              <a:gd name="adj2" fmla="val 10826281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9"/>
          <p:cNvSpPr/>
          <p:nvPr/>
        </p:nvSpPr>
        <p:spPr>
          <a:xfrm>
            <a:off x="6210036" y="-1896488"/>
            <a:ext cx="3792975" cy="3792975"/>
          </a:xfrm>
          <a:prstGeom prst="pie">
            <a:avLst>
              <a:gd name="adj1" fmla="val 0"/>
              <a:gd name="adj2" fmla="val 10851802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29"/>
          <p:cNvSpPr/>
          <p:nvPr/>
        </p:nvSpPr>
        <p:spPr>
          <a:xfrm rot="5400000">
            <a:off x="10295512" y="1532512"/>
            <a:ext cx="3792975" cy="3792975"/>
          </a:xfrm>
          <a:prstGeom prst="pie">
            <a:avLst>
              <a:gd name="adj1" fmla="val 0"/>
              <a:gd name="adj2" fmla="val 10837603"/>
            </a:avLst>
          </a:prstGeom>
          <a:solidFill>
            <a:srgbClr val="64B1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2">
  <p:cSld name="Titel 2">
    <p:bg>
      <p:bgPr>
        <a:solidFill>
          <a:schemeClr val="lt1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0"/>
          <p:cNvSpPr txBox="1">
            <a:spLocks noGrp="1"/>
          </p:cNvSpPr>
          <p:nvPr>
            <p:ph type="ctrTitle"/>
          </p:nvPr>
        </p:nvSpPr>
        <p:spPr>
          <a:xfrm>
            <a:off x="6299835" y="43052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  <a:defRPr sz="60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0"/>
          <p:cNvSpPr txBox="1">
            <a:spLocks noGrp="1"/>
          </p:cNvSpPr>
          <p:nvPr>
            <p:ph type="body" idx="1"/>
          </p:nvPr>
        </p:nvSpPr>
        <p:spPr>
          <a:xfrm>
            <a:off x="6299835" y="4568602"/>
            <a:ext cx="5486400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None/>
              <a:defRPr sz="2400" b="1" i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2pPr>
            <a:lvl3pPr marL="1371600" lvl="2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3pPr>
            <a:lvl4pPr marL="1828800" lvl="3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4pPr>
            <a:lvl5pPr marL="2286000" lvl="4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57" name="Google Shape;57;p30"/>
          <p:cNvCxnSpPr/>
          <p:nvPr/>
        </p:nvCxnSpPr>
        <p:spPr>
          <a:xfrm>
            <a:off x="6309360" y="3950208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8" name="Google Shape;58;p30"/>
          <p:cNvSpPr>
            <a:spLocks noGrp="1"/>
          </p:cNvSpPr>
          <p:nvPr>
            <p:ph type="pic" idx="2"/>
          </p:nvPr>
        </p:nvSpPr>
        <p:spPr>
          <a:xfrm>
            <a:off x="0" y="-11113"/>
            <a:ext cx="5628068" cy="6858000"/>
          </a:xfrm>
          <a:prstGeom prst="flowChartDelay">
            <a:avLst/>
          </a:prstGeom>
          <a:solidFill>
            <a:srgbClr val="87C3CD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usammenfassung 2">
  <p:cSld name="Zusammenfassung 2">
    <p:bg>
      <p:bgPr>
        <a:solidFill>
          <a:schemeClr val="lt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Google Shape;60;p31"/>
          <p:cNvCxnSpPr/>
          <p:nvPr/>
        </p:nvCxnSpPr>
        <p:spPr>
          <a:xfrm>
            <a:off x="594360" y="2148840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1" name="Google Shape;61;p31"/>
          <p:cNvSpPr txBox="1">
            <a:spLocks noGrp="1"/>
          </p:cNvSpPr>
          <p:nvPr>
            <p:ph type="title"/>
          </p:nvPr>
        </p:nvSpPr>
        <p:spPr>
          <a:xfrm>
            <a:off x="594359" y="102875"/>
            <a:ext cx="11318837" cy="16802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31"/>
          <p:cNvSpPr txBox="1">
            <a:spLocks noGrp="1"/>
          </p:cNvSpPr>
          <p:nvPr>
            <p:ph type="body" idx="1"/>
          </p:nvPr>
        </p:nvSpPr>
        <p:spPr>
          <a:xfrm>
            <a:off x="3657599" y="2282008"/>
            <a:ext cx="8130209" cy="3699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31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64" name="Google Shape;64;p31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65" name="Google Shape;65;p31"/>
          <p:cNvGrpSpPr/>
          <p:nvPr/>
        </p:nvGrpSpPr>
        <p:grpSpPr>
          <a:xfrm rot="-5400000">
            <a:off x="-1510682" y="4366092"/>
            <a:ext cx="3033138" cy="1910624"/>
            <a:chOff x="4906860" y="2159825"/>
            <a:chExt cx="3856142" cy="2338190"/>
          </a:xfrm>
        </p:grpSpPr>
        <p:sp>
          <p:nvSpPr>
            <p:cNvPr id="66" name="Google Shape;66;p31"/>
            <p:cNvSpPr/>
            <p:nvPr/>
          </p:nvSpPr>
          <p:spPr>
            <a:xfrm>
              <a:off x="6424812" y="2159825"/>
              <a:ext cx="2338190" cy="2338190"/>
            </a:xfrm>
            <a:prstGeom prst="pie">
              <a:avLst>
                <a:gd name="adj1" fmla="val 0"/>
                <a:gd name="adj2" fmla="val 10795612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31"/>
            <p:cNvSpPr/>
            <p:nvPr/>
          </p:nvSpPr>
          <p:spPr>
            <a:xfrm>
              <a:off x="4906860" y="2724951"/>
              <a:ext cx="1177611" cy="1193527"/>
            </a:xfrm>
            <a:prstGeom prst="pie">
              <a:avLst>
                <a:gd name="adj1" fmla="val 0"/>
                <a:gd name="adj2" fmla="val 10851802"/>
              </a:avLst>
            </a:prstGeom>
            <a:solidFill>
              <a:srgbClr val="64B1B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31"/>
            <p:cNvSpPr/>
            <p:nvPr/>
          </p:nvSpPr>
          <p:spPr>
            <a:xfrm>
              <a:off x="6390367" y="3563171"/>
              <a:ext cx="806080" cy="806079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">
  <p:cSld name="Titel">
    <p:bg>
      <p:bgPr>
        <a:solidFill>
          <a:schemeClr val="lt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2"/>
          <p:cNvSpPr txBox="1">
            <a:spLocks noGrp="1"/>
          </p:cNvSpPr>
          <p:nvPr>
            <p:ph type="ctrTitle"/>
          </p:nvPr>
        </p:nvSpPr>
        <p:spPr>
          <a:xfrm>
            <a:off x="6309904" y="41147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  <a:defRPr sz="60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71" name="Google Shape;71;p32"/>
          <p:cNvCxnSpPr/>
          <p:nvPr/>
        </p:nvCxnSpPr>
        <p:spPr>
          <a:xfrm>
            <a:off x="6309360" y="3950208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2" name="Google Shape;72;p32"/>
          <p:cNvSpPr txBox="1">
            <a:spLocks noGrp="1"/>
          </p:cNvSpPr>
          <p:nvPr>
            <p:ph type="body" idx="1"/>
          </p:nvPr>
        </p:nvSpPr>
        <p:spPr>
          <a:xfrm>
            <a:off x="6309905" y="4549552"/>
            <a:ext cx="5486400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None/>
              <a:defRPr sz="2400" b="1" i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2pPr>
            <a:lvl3pPr marL="1371600" lvl="2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3pPr>
            <a:lvl4pPr marL="1828800" lvl="3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4pPr>
            <a:lvl5pPr marL="2286000" lvl="4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32"/>
          <p:cNvSpPr/>
          <p:nvPr/>
        </p:nvSpPr>
        <p:spPr>
          <a:xfrm rot="-5400000">
            <a:off x="-1994302" y="2784058"/>
            <a:ext cx="3988604" cy="4143593"/>
          </a:xfrm>
          <a:prstGeom prst="pie">
            <a:avLst>
              <a:gd name="adj1" fmla="val 0"/>
              <a:gd name="adj2" fmla="val 10795612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32"/>
          <p:cNvSpPr/>
          <p:nvPr/>
        </p:nvSpPr>
        <p:spPr>
          <a:xfrm rot="10800000">
            <a:off x="1657654" y="5606713"/>
            <a:ext cx="2376839" cy="2502573"/>
          </a:xfrm>
          <a:prstGeom prst="pie">
            <a:avLst>
              <a:gd name="adj1" fmla="val 0"/>
              <a:gd name="adj2" fmla="val 10851802"/>
            </a:avLst>
          </a:prstGeom>
          <a:solidFill>
            <a:srgbClr val="64B1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32"/>
          <p:cNvSpPr/>
          <p:nvPr/>
        </p:nvSpPr>
        <p:spPr>
          <a:xfrm rot="-8153822">
            <a:off x="691437" y="2439793"/>
            <a:ext cx="1375053" cy="140689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zwei Inhalte 2">
  <p:cSld name="Titel und zwei Inhalte 2">
    <p:bg>
      <p:bgPr>
        <a:solidFill>
          <a:schemeClr val="lt1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3"/>
          <p:cNvSpPr txBox="1">
            <a:spLocks noGrp="1"/>
          </p:cNvSpPr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3"/>
          <p:cNvSpPr txBox="1">
            <a:spLocks noGrp="1"/>
          </p:cNvSpPr>
          <p:nvPr>
            <p:ph type="body" idx="1"/>
          </p:nvPr>
        </p:nvSpPr>
        <p:spPr>
          <a:xfrm>
            <a:off x="594360" y="2676525"/>
            <a:ext cx="4490827" cy="359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33"/>
          <p:cNvSpPr txBox="1">
            <a:spLocks noGrp="1"/>
          </p:cNvSpPr>
          <p:nvPr>
            <p:ph type="body" idx="2"/>
          </p:nvPr>
        </p:nvSpPr>
        <p:spPr>
          <a:xfrm>
            <a:off x="5881898" y="2676525"/>
            <a:ext cx="4490827" cy="359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33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81" name="Google Shape;81;p33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82" name="Google Shape;82;p33"/>
          <p:cNvCxnSpPr/>
          <p:nvPr/>
        </p:nvCxnSpPr>
        <p:spPr>
          <a:xfrm>
            <a:off x="594360" y="2148840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83" name="Google Shape;83;p33"/>
          <p:cNvSpPr/>
          <p:nvPr/>
        </p:nvSpPr>
        <p:spPr>
          <a:xfrm>
            <a:off x="9879382" y="-1169095"/>
            <a:ext cx="2338190" cy="2338190"/>
          </a:xfrm>
          <a:prstGeom prst="pie">
            <a:avLst>
              <a:gd name="adj1" fmla="val 0"/>
              <a:gd name="adj2" fmla="val 10795612"/>
            </a:avLst>
          </a:prstGeom>
          <a:solidFill>
            <a:srgbClr val="AFD7D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33"/>
          <p:cNvSpPr/>
          <p:nvPr/>
        </p:nvSpPr>
        <p:spPr>
          <a:xfrm>
            <a:off x="8335968" y="-706089"/>
            <a:ext cx="1393345" cy="1412178"/>
          </a:xfrm>
          <a:prstGeom prst="pie">
            <a:avLst>
              <a:gd name="adj1" fmla="val 0"/>
              <a:gd name="adj2" fmla="val 10851802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33"/>
          <p:cNvSpPr/>
          <p:nvPr/>
        </p:nvSpPr>
        <p:spPr>
          <a:xfrm>
            <a:off x="9624160" y="313424"/>
            <a:ext cx="1157486" cy="11574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4"/>
          <p:cNvSpPr txBox="1">
            <a:spLocks noGrp="1"/>
          </p:cNvSpPr>
          <p:nvPr>
            <p:ph type="body" idx="1"/>
          </p:nvPr>
        </p:nvSpPr>
        <p:spPr>
          <a:xfrm>
            <a:off x="594360" y="1825625"/>
            <a:ext cx="1100328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4"/>
          <p:cNvSpPr txBox="1">
            <a:spLocks noGrp="1"/>
          </p:cNvSpPr>
          <p:nvPr>
            <p:ph type="title"/>
          </p:nvPr>
        </p:nvSpPr>
        <p:spPr>
          <a:xfrm>
            <a:off x="594360" y="365125"/>
            <a:ext cx="1100328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 u="none" strike="noStrike" cap="none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4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24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pic>
        <p:nvPicPr>
          <p:cNvPr id="14" name="Google Shape;14;p24" descr="Logo ProCure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0419633" y="5890912"/>
            <a:ext cx="1307555" cy="71385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600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pos="39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ecd.org/en/topics/sub-issues/oda-eligibility-and-conditions/dac-list-of-oda-recipients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ecd.org/en/topics/sub-issues/oda-eligibility-and-conditions/dac-list-of-oda-recipients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ecd.org/en/topics/sub-issues/oda-eligibility-and-conditions/dac-list-of-oda-recipients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ecd.org/en/topics/sub-issues/oda-eligibility-and-conditions/dac-list-of-oda-recipients.htm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omments" Target="../comments/commen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ecd.org/en/topics/sub-issues/oda-eligibility-and-conditions/dac-list-of-oda-recipients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>
            <a:spLocks noGrp="1"/>
          </p:cNvSpPr>
          <p:nvPr>
            <p:ph type="ctrTitle"/>
          </p:nvPr>
        </p:nvSpPr>
        <p:spPr>
          <a:xfrm>
            <a:off x="6309904" y="41147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Was man nicht beschaffen sollte</a:t>
            </a:r>
            <a:r>
              <a:rPr lang="de-DE" sz="6000" b="1" i="0" u="none" strike="noStrike" cap="none" dirty="0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  <a:sym typeface="Play"/>
              </a:rPr>
              <a:t> - </a:t>
            </a:r>
            <a:r>
              <a:rPr lang="de-DE" sz="4000" dirty="0">
                <a:latin typeface="Aptos Serif" panose="02020604070405020304" pitchFamily="18" charset="0"/>
                <a:cs typeface="Aptos Serif" panose="02020604070405020304" pitchFamily="18" charset="0"/>
              </a:rPr>
              <a:t>Negativliste</a:t>
            </a:r>
            <a:endParaRPr sz="4000" b="1" i="0" u="none" strike="noStrike" cap="none" dirty="0">
              <a:solidFill>
                <a:srgbClr val="3F3F3F"/>
              </a:solidFill>
              <a:latin typeface="Aptos Serif" panose="02020604070405020304" pitchFamily="18" charset="0"/>
              <a:cs typeface="Aptos Serif" panose="02020604070405020304" pitchFamily="18" charset="0"/>
              <a:sym typeface="Play"/>
            </a:endParaRPr>
          </a:p>
        </p:txBody>
      </p:sp>
      <p:pic>
        <p:nvPicPr>
          <p:cNvPr id="121" name="Google Shape;121;p1" descr="Ein Bild, das Text, Schrift, Screenshot, Grafiken enthält.&#10;&#10;Automatisch generierte Beschreibu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39467" y="4953703"/>
            <a:ext cx="5273749" cy="1904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rafik 3" descr="Ein Bild, das Text, Screenshot, Schrift enthält.&#10;&#10;KI-generierte Inhalte können fehlerhaft sein.">
            <a:extLst>
              <a:ext uri="{FF2B5EF4-FFF2-40B4-BE49-F238E27FC236}">
                <a16:creationId xmlns:a16="http://schemas.microsoft.com/office/drawing/2014/main" id="{24EEC023-7146-EFD9-6E1C-035EA78915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784" y="4953703"/>
            <a:ext cx="4393216" cy="175728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2"/>
          <p:cNvSpPr txBox="1">
            <a:spLocks noGrp="1"/>
          </p:cNvSpPr>
          <p:nvPr>
            <p:ph type="title"/>
          </p:nvPr>
        </p:nvSpPr>
        <p:spPr>
          <a:xfrm>
            <a:off x="575298" y="278125"/>
            <a:ext cx="6035100" cy="23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Reinigungsmittel und Kosmetikprodukte mit Mikroplastik</a:t>
            </a:r>
            <a:endParaRPr sz="4400" b="1" i="0" u="none" strike="noStrike" cap="none" dirty="0">
              <a:solidFill>
                <a:srgbClr val="3F3F3F"/>
              </a:solidFill>
              <a:latin typeface="Aptos Serif" panose="02020604070405020304" pitchFamily="18" charset="0"/>
              <a:cs typeface="Aptos Serif" panose="02020604070405020304" pitchFamily="18" charset="0"/>
              <a:sym typeface="Play"/>
            </a:endParaRPr>
          </a:p>
        </p:txBody>
      </p:sp>
      <p:sp>
        <p:nvSpPr>
          <p:cNvPr id="193" name="Google Shape;193;p12"/>
          <p:cNvSpPr txBox="1">
            <a:spLocks noGrp="1"/>
          </p:cNvSpPr>
          <p:nvPr>
            <p:ph type="body" idx="1"/>
          </p:nvPr>
        </p:nvSpPr>
        <p:spPr>
          <a:xfrm>
            <a:off x="594360" y="3279579"/>
            <a:ext cx="5044440" cy="299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rPr lang="de-DE" dirty="0">
                <a:latin typeface="Aptos" panose="020B0004020202020204" pitchFamily="34" charset="0"/>
              </a:rPr>
              <a:t>Waschmittel, Reinigungsmittel und Kosmetikprodukte mit Mikroplastik.</a:t>
            </a:r>
            <a:endParaRPr sz="2000" b="0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pic>
        <p:nvPicPr>
          <p:cNvPr id="5" name="Bildplatzhalter 4" descr="Ein Bild, das Milchprodukte, Essen enthält.&#10;&#10;KI-generierte Inhalte können fehlerhaft sein.">
            <a:extLst>
              <a:ext uri="{FF2B5EF4-FFF2-40B4-BE49-F238E27FC236}">
                <a16:creationId xmlns:a16="http://schemas.microsoft.com/office/drawing/2014/main" id="{AEE2B8A3-BB0F-38A0-2F1C-78081A22E3DF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3"/>
          <a:srcRect l="10208" r="10208"/>
          <a:stretch>
            <a:fillRect/>
          </a:stretch>
        </p:blipFill>
        <p:spPr/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ED8AEB24-4A77-9209-0EDE-EFCAFE9591F9}"/>
              </a:ext>
            </a:extLst>
          </p:cNvPr>
          <p:cNvSpPr txBox="1"/>
          <p:nvPr/>
        </p:nvSpPr>
        <p:spPr>
          <a:xfrm>
            <a:off x="125730" y="6579871"/>
            <a:ext cx="12570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ptos" panose="020B0004020202020204" pitchFamily="34" charset="0"/>
              </a:rPr>
              <a:t>Bildquelle: </a:t>
            </a:r>
            <a:r>
              <a:rPr lang="de-DE" sz="1100" dirty="0" err="1">
                <a:latin typeface="Aptos" panose="020B0004020202020204" pitchFamily="34" charset="0"/>
              </a:rPr>
              <a:t>Canva</a:t>
            </a:r>
            <a:endParaRPr lang="de-DE" sz="1100" dirty="0">
              <a:latin typeface="Aptos" panose="020B00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3"/>
          <p:cNvSpPr txBox="1">
            <a:spLocks noGrp="1"/>
          </p:cNvSpPr>
          <p:nvPr>
            <p:ph type="title"/>
          </p:nvPr>
        </p:nvSpPr>
        <p:spPr>
          <a:xfrm>
            <a:off x="575297" y="278125"/>
            <a:ext cx="6344700" cy="23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Textilien und Leder, bei deren Herstellung Menschenrechte verletzt wurden</a:t>
            </a:r>
            <a:endParaRPr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201" name="Google Shape;201;p13"/>
          <p:cNvSpPr txBox="1">
            <a:spLocks noGrp="1"/>
          </p:cNvSpPr>
          <p:nvPr>
            <p:ph type="body" idx="1"/>
          </p:nvPr>
        </p:nvSpPr>
        <p:spPr>
          <a:xfrm>
            <a:off x="594360" y="3279579"/>
            <a:ext cx="5044440" cy="299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rPr lang="de-DE" dirty="0">
                <a:latin typeface="Aptos" panose="020B0004020202020204" pitchFamily="34" charset="0"/>
              </a:rPr>
              <a:t>Teppiche, Leder, Kleidung (Arbeitskleidung) aus Ländern des Globalen Südens (siehe DAC-Liste), die nicht unter Einhaltung der ILO-Kernarbeitsnormen hergestellt wurden.</a:t>
            </a:r>
            <a:endParaRPr sz="2000" b="0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 dirty="0">
              <a:latin typeface="Aptos" panose="020B0004020202020204" pitchFamily="34" charset="0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rPr lang="de-DE" dirty="0">
                <a:latin typeface="Aptos" panose="020B0004020202020204" pitchFamily="34" charset="0"/>
              </a:rPr>
              <a:t>DAC-Liste: </a:t>
            </a:r>
            <a:r>
              <a:rPr lang="de-DE" u="sng" dirty="0">
                <a:solidFill>
                  <a:schemeClr val="accent4"/>
                </a:solidFill>
                <a:latin typeface="Aptos" panose="020B00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https://www.oecd.org/en/topics/sub-issues/oda-eligibility-and-conditions/dac-list-of-oda-recipients.html</a:t>
            </a:r>
            <a:r>
              <a:rPr lang="de-DE" dirty="0">
                <a:latin typeface="Aptos" panose="020B0004020202020204" pitchFamily="34" charset="0"/>
              </a:rPr>
              <a:t> </a:t>
            </a:r>
            <a:endParaRPr dirty="0">
              <a:latin typeface="Aptos" panose="020B0004020202020204" pitchFamily="34" charset="0"/>
            </a:endParaRPr>
          </a:p>
        </p:txBody>
      </p:sp>
      <p:pic>
        <p:nvPicPr>
          <p:cNvPr id="5" name="Bildplatzhalter 4" descr="Ein Bild, das Buch, Decke, Stoff, Im Haus enthält.&#10;&#10;KI-generierte Inhalte können fehlerhaft sein.">
            <a:extLst>
              <a:ext uri="{FF2B5EF4-FFF2-40B4-BE49-F238E27FC236}">
                <a16:creationId xmlns:a16="http://schemas.microsoft.com/office/drawing/2014/main" id="{11552865-3577-AC57-6270-9A7ABEDC2370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4"/>
          <a:srcRect l="10208" r="10208"/>
          <a:stretch>
            <a:fillRect/>
          </a:stretch>
        </p:blipFill>
        <p:spPr/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F32B4F29-B23D-89CA-B3BF-FB33AAA34F7D}"/>
              </a:ext>
            </a:extLst>
          </p:cNvPr>
          <p:cNvSpPr txBox="1"/>
          <p:nvPr/>
        </p:nvSpPr>
        <p:spPr>
          <a:xfrm>
            <a:off x="125730" y="6579871"/>
            <a:ext cx="12570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ptos" panose="020B0004020202020204" pitchFamily="34" charset="0"/>
              </a:rPr>
              <a:t>Bildquelle: </a:t>
            </a:r>
            <a:r>
              <a:rPr lang="de-DE" sz="1100" dirty="0" err="1">
                <a:latin typeface="Aptos" panose="020B0004020202020204" pitchFamily="34" charset="0"/>
              </a:rPr>
              <a:t>Canva</a:t>
            </a:r>
            <a:endParaRPr lang="de-DE" sz="1100" dirty="0">
              <a:latin typeface="Aptos" panose="020B00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4"/>
          <p:cNvSpPr txBox="1">
            <a:spLocks noGrp="1"/>
          </p:cNvSpPr>
          <p:nvPr>
            <p:ph type="title"/>
          </p:nvPr>
        </p:nvSpPr>
        <p:spPr>
          <a:xfrm>
            <a:off x="594348" y="503903"/>
            <a:ext cx="6540230" cy="23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Produkte aus Naturkautschuk, bei deren Herstellung Menschenrechte verletzt wurden</a:t>
            </a:r>
            <a:endParaRPr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209" name="Google Shape;209;p14"/>
          <p:cNvSpPr txBox="1">
            <a:spLocks noGrp="1"/>
          </p:cNvSpPr>
          <p:nvPr>
            <p:ph type="body" idx="1"/>
          </p:nvPr>
        </p:nvSpPr>
        <p:spPr>
          <a:xfrm>
            <a:off x="594348" y="3279575"/>
            <a:ext cx="5980200" cy="29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rPr lang="de-DE" dirty="0">
                <a:latin typeface="Aptos" panose="020B0004020202020204" pitchFamily="34" charset="0"/>
              </a:rPr>
              <a:t>Produkte aus Naturkautschuk (Arbeitshandschuhe, Staubschutzmatten etc.) aus Ländern des Globalen Südens (siehe DAC-Liste), die nicht unter Einhaltung der ILO-Kernarbeitsnormen hergestellt wurden.</a:t>
            </a:r>
            <a:endParaRPr sz="2000" b="0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 dirty="0">
              <a:latin typeface="Aptos" panose="020B0004020202020204" pitchFamily="34" charset="0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rPr lang="de-DE" dirty="0">
                <a:latin typeface="Aptos" panose="020B0004020202020204" pitchFamily="34" charset="0"/>
              </a:rPr>
              <a:t>DAC-Liste: </a:t>
            </a:r>
            <a:r>
              <a:rPr lang="de-DE" u="sng" dirty="0">
                <a:solidFill>
                  <a:schemeClr val="accent4"/>
                </a:solidFill>
                <a:latin typeface="Aptos" panose="020B00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https://www.oecd.org/en/topics/sub-issues/oda-eligibility-and-conditions/dac-list-of-oda-recipients.html</a:t>
            </a:r>
            <a:r>
              <a:rPr lang="de-DE" dirty="0">
                <a:latin typeface="Aptos" panose="020B0004020202020204" pitchFamily="34" charset="0"/>
              </a:rPr>
              <a:t> </a:t>
            </a:r>
            <a:endParaRPr dirty="0">
              <a:latin typeface="Aptos" panose="020B0004020202020204" pitchFamily="34" charset="0"/>
            </a:endParaRPr>
          </a:p>
        </p:txBody>
      </p:sp>
      <p:pic>
        <p:nvPicPr>
          <p:cNvPr id="5" name="Bildplatzhalter 4" descr="Ein Bild, das Handschuhe, Person, Sicherheitshandschuh, gelb enthält.&#10;&#10;KI-generierte Inhalte können fehlerhaft sein.">
            <a:extLst>
              <a:ext uri="{FF2B5EF4-FFF2-40B4-BE49-F238E27FC236}">
                <a16:creationId xmlns:a16="http://schemas.microsoft.com/office/drawing/2014/main" id="{841BCD49-7ABE-FD1D-FEBC-0F0721825BDB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4"/>
          <a:srcRect l="10208" r="10208"/>
          <a:stretch>
            <a:fillRect/>
          </a:stretch>
        </p:blipFill>
        <p:spPr/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B0CE3535-6CDD-B96D-D7E9-EFADA0A9C8E4}"/>
              </a:ext>
            </a:extLst>
          </p:cNvPr>
          <p:cNvSpPr txBox="1"/>
          <p:nvPr/>
        </p:nvSpPr>
        <p:spPr>
          <a:xfrm>
            <a:off x="125730" y="6579871"/>
            <a:ext cx="12570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ptos" panose="020B0004020202020204" pitchFamily="34" charset="0"/>
              </a:rPr>
              <a:t>Bildquelle: </a:t>
            </a:r>
            <a:r>
              <a:rPr lang="de-DE" sz="1100" dirty="0" err="1">
                <a:latin typeface="Aptos" panose="020B0004020202020204" pitchFamily="34" charset="0"/>
              </a:rPr>
              <a:t>Canva</a:t>
            </a:r>
            <a:endParaRPr lang="de-DE" sz="1100" dirty="0">
              <a:latin typeface="Aptos" panose="020B00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5"/>
          <p:cNvSpPr txBox="1">
            <a:spLocks noGrp="1"/>
          </p:cNvSpPr>
          <p:nvPr>
            <p:ph type="title"/>
          </p:nvPr>
        </p:nvSpPr>
        <p:spPr>
          <a:xfrm>
            <a:off x="575310" y="458751"/>
            <a:ext cx="5063490" cy="2354026"/>
          </a:xfr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Elektrogeräte, die nicht energieeffizient sind</a:t>
            </a:r>
            <a:endParaRPr lang="de-DE" b="1" i="0" u="none" strike="noStrike" cap="none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217" name="Google Shape;217;p15"/>
          <p:cNvSpPr txBox="1">
            <a:spLocks noGrp="1"/>
          </p:cNvSpPr>
          <p:nvPr>
            <p:ph type="body" idx="1"/>
          </p:nvPr>
        </p:nvSpPr>
        <p:spPr>
          <a:xfrm>
            <a:off x="594360" y="3279579"/>
            <a:ext cx="5044440" cy="2994415"/>
          </a:xfrm>
        </p:spPr>
        <p:txBody>
          <a:bodyPr spcFirstLastPara="1" wrap="square" lIns="0" tIns="228600" rIns="0" bIns="0" anchor="t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600"/>
              </a:spcAft>
              <a:buClr>
                <a:srgbClr val="3F3F3F"/>
              </a:buClr>
              <a:buSzPts val="2000"/>
              <a:buNone/>
            </a:pPr>
            <a:r>
              <a:rPr lang="de-DE" dirty="0">
                <a:latin typeface="Aptos" panose="020B0004020202020204" pitchFamily="34" charset="0"/>
              </a:rPr>
              <a:t>Elektrogeräte mit einer Energiekennzeichnung (A–G), die nicht zu einer der höheren Effizienzklassen ihrer Produktgruppe gehören.</a:t>
            </a:r>
          </a:p>
          <a:p>
            <a:pPr marL="0" lvl="0" indent="0" rtl="0">
              <a:spcBef>
                <a:spcPts val="0"/>
              </a:spcBef>
              <a:spcAft>
                <a:spcPts val="600"/>
              </a:spcAft>
              <a:buClr>
                <a:srgbClr val="3F3F3F"/>
              </a:buClr>
              <a:buSzPts val="2000"/>
              <a:buNone/>
            </a:pPr>
            <a:endParaRPr lang="de-DE" b="0" i="0" u="none" strike="noStrike" cap="none" dirty="0">
              <a:latin typeface="Aptos" panose="020B0004020202020204" pitchFamily="34" charset="0"/>
            </a:endParaRPr>
          </a:p>
        </p:txBody>
      </p:sp>
      <p:pic>
        <p:nvPicPr>
          <p:cNvPr id="13" name="Bildplatzhalter 12" descr="Ein Bild, das Gerät, Küchengerät, Kühlschrank, Haushaltsgerät enthält.&#10;&#10;KI-generierte Inhalte können fehlerhaft sein.">
            <a:extLst>
              <a:ext uri="{FF2B5EF4-FFF2-40B4-BE49-F238E27FC236}">
                <a16:creationId xmlns:a16="http://schemas.microsoft.com/office/drawing/2014/main" id="{D6BF1A9F-9484-1199-7097-04D977DA9271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3"/>
          <a:srcRect l="20407"/>
          <a:stretch>
            <a:fillRect/>
          </a:stretch>
        </p:blipFill>
        <p:spPr>
          <a:xfrm flipH="1">
            <a:off x="6733505" y="10"/>
            <a:ext cx="5458495" cy="6857990"/>
          </a:xfrm>
          <a:noFill/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0033A259-BCFD-6357-E186-D018B4C121C1}"/>
              </a:ext>
            </a:extLst>
          </p:cNvPr>
          <p:cNvSpPr txBox="1"/>
          <p:nvPr/>
        </p:nvSpPr>
        <p:spPr>
          <a:xfrm>
            <a:off x="125730" y="6579871"/>
            <a:ext cx="12570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ptos" panose="020B0004020202020204" pitchFamily="34" charset="0"/>
              </a:rPr>
              <a:t>Bildquelle: </a:t>
            </a:r>
            <a:r>
              <a:rPr lang="de-DE" sz="1100" dirty="0" err="1">
                <a:latin typeface="Aptos" panose="020B0004020202020204" pitchFamily="34" charset="0"/>
              </a:rPr>
              <a:t>Canva</a:t>
            </a:r>
            <a:endParaRPr lang="de-DE" sz="1100" dirty="0">
              <a:latin typeface="Aptos" panose="020B00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8"/>
          <p:cNvSpPr txBox="1">
            <a:spLocks noGrp="1"/>
          </p:cNvSpPr>
          <p:nvPr>
            <p:ph type="title"/>
          </p:nvPr>
        </p:nvSpPr>
        <p:spPr>
          <a:xfrm>
            <a:off x="594348" y="391014"/>
            <a:ext cx="6273300" cy="23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sz="4000" dirty="0">
                <a:latin typeface="Aptos Serif" panose="02020604070405020304" pitchFamily="18" charset="0"/>
                <a:cs typeface="Aptos Serif" panose="02020604070405020304" pitchFamily="18" charset="0"/>
              </a:rPr>
              <a:t>Spielzeug und Sportartikel, bei deren Herstellung gegen die Menschenrechte verstoßen wurde</a:t>
            </a:r>
            <a:endParaRPr sz="4000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225" name="Google Shape;225;p18"/>
          <p:cNvSpPr txBox="1">
            <a:spLocks noGrp="1"/>
          </p:cNvSpPr>
          <p:nvPr>
            <p:ph type="body" idx="1"/>
          </p:nvPr>
        </p:nvSpPr>
        <p:spPr>
          <a:xfrm>
            <a:off x="594348" y="3279575"/>
            <a:ext cx="5873100" cy="29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rPr lang="de-DE" dirty="0">
                <a:latin typeface="Aptos" panose="020B0004020202020204" pitchFamily="34" charset="0"/>
              </a:rPr>
              <a:t>Spielzeug und Sportartikel aus Ländern des Globalen Südens (siehe DAC-Liste), die nicht unter Einhaltung der ILO-Kernarbeitsnormen hergestellt wurden.</a:t>
            </a:r>
            <a:endParaRPr sz="2000" b="0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 dirty="0">
              <a:latin typeface="Aptos" panose="020B0004020202020204" pitchFamily="34" charset="0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rPr lang="de-DE" dirty="0">
                <a:latin typeface="Aptos" panose="020B0004020202020204" pitchFamily="34" charset="0"/>
              </a:rPr>
              <a:t>DAC-Liste: </a:t>
            </a:r>
            <a:r>
              <a:rPr lang="de-DE" u="sng" dirty="0">
                <a:solidFill>
                  <a:schemeClr val="accent4"/>
                </a:solidFill>
                <a:latin typeface="Aptos" panose="020B00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https://www.oecd.org/en/topics/sub-issues/oda-eligibility-and-conditions/dac-list-of-oda-recipients.html</a:t>
            </a:r>
            <a:r>
              <a:rPr lang="de-DE" dirty="0">
                <a:latin typeface="Aptos" panose="020B0004020202020204" pitchFamily="34" charset="0"/>
              </a:rPr>
              <a:t> </a:t>
            </a:r>
            <a:endParaRPr dirty="0">
              <a:latin typeface="Aptos" panose="020B0004020202020204" pitchFamily="34" charset="0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 dirty="0"/>
          </a:p>
        </p:txBody>
      </p:sp>
      <p:pic>
        <p:nvPicPr>
          <p:cNvPr id="5" name="Bildplatzhalter 4" descr="Ein Bild, das Gras, Ball, Fußball, Sportausrüstung enthält.&#10;&#10;KI-generierte Inhalte können fehlerhaft sein.">
            <a:extLst>
              <a:ext uri="{FF2B5EF4-FFF2-40B4-BE49-F238E27FC236}">
                <a16:creationId xmlns:a16="http://schemas.microsoft.com/office/drawing/2014/main" id="{1E1D8950-DEF4-10F8-AB7F-643A35B743B7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4"/>
          <a:srcRect l="10208" r="10208"/>
          <a:stretch>
            <a:fillRect/>
          </a:stretch>
        </p:blipFill>
        <p:spPr/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EEBDE9DC-3ED7-EC40-CF10-05E9285DADAD}"/>
              </a:ext>
            </a:extLst>
          </p:cNvPr>
          <p:cNvSpPr txBox="1"/>
          <p:nvPr/>
        </p:nvSpPr>
        <p:spPr>
          <a:xfrm>
            <a:off x="125730" y="6579871"/>
            <a:ext cx="12570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ptos" panose="020B0004020202020204" pitchFamily="34" charset="0"/>
              </a:rPr>
              <a:t>Bildquelle: </a:t>
            </a:r>
            <a:r>
              <a:rPr lang="de-DE" sz="1100" dirty="0" err="1">
                <a:latin typeface="Aptos" panose="020B0004020202020204" pitchFamily="34" charset="0"/>
              </a:rPr>
              <a:t>Canva</a:t>
            </a:r>
            <a:endParaRPr lang="de-DE" sz="1100" dirty="0">
              <a:latin typeface="Aptos" panose="020B00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9"/>
          <p:cNvSpPr txBox="1">
            <a:spLocks noGrp="1"/>
          </p:cNvSpPr>
          <p:nvPr>
            <p:ph type="title"/>
          </p:nvPr>
        </p:nvSpPr>
        <p:spPr>
          <a:xfrm>
            <a:off x="575298" y="278125"/>
            <a:ext cx="6158100" cy="23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sz="4000" dirty="0">
                <a:latin typeface="Aptos Serif" panose="02020604070405020304" pitchFamily="18" charset="0"/>
                <a:cs typeface="Aptos Serif" panose="02020604070405020304" pitchFamily="18" charset="0"/>
              </a:rPr>
              <a:t>Natursteine, bei deren Gewinnung gegen die Menschenrechte verstoßen wurde</a:t>
            </a:r>
            <a:endParaRPr sz="4000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233" name="Google Shape;233;p19"/>
          <p:cNvSpPr txBox="1">
            <a:spLocks noGrp="1"/>
          </p:cNvSpPr>
          <p:nvPr>
            <p:ph type="body" idx="1"/>
          </p:nvPr>
        </p:nvSpPr>
        <p:spPr>
          <a:xfrm>
            <a:off x="594360" y="3279579"/>
            <a:ext cx="5044440" cy="299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rPr lang="de-DE" dirty="0">
                <a:latin typeface="Aptos" panose="020B0004020202020204" pitchFamily="34" charset="0"/>
              </a:rPr>
              <a:t>Natursteine und Pflastersteine aus Ländern des Globalen Südens (siehe DAC-Liste), die nicht in Übereinstimmung mit den ILO-Kernarbeitsnormen produziert wurden.</a:t>
            </a:r>
            <a:endParaRPr dirty="0">
              <a:latin typeface="Aptos" panose="020B0004020202020204" pitchFamily="34" charset="0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 dirty="0">
              <a:latin typeface="Aptos" panose="020B0004020202020204" pitchFamily="34" charset="0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 dirty="0">
              <a:latin typeface="Aptos" panose="020B00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rPr lang="de-DE" dirty="0">
                <a:latin typeface="Aptos" panose="020B0004020202020204" pitchFamily="34" charset="0"/>
              </a:rPr>
              <a:t>DAC-Liste: </a:t>
            </a:r>
            <a:r>
              <a:rPr lang="de-DE" u="sng" dirty="0">
                <a:solidFill>
                  <a:schemeClr val="accent4"/>
                </a:solidFill>
                <a:latin typeface="Aptos" panose="020B00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https://www.oecd.org/en/topics/sub-issues/oda-eligibility-and-conditions/dac-list-of-oda-recipients.html</a:t>
            </a:r>
            <a:r>
              <a:rPr lang="de-DE" dirty="0">
                <a:latin typeface="Aptos" panose="020B0004020202020204" pitchFamily="34" charset="0"/>
              </a:rPr>
              <a:t> </a:t>
            </a:r>
            <a:endParaRPr dirty="0">
              <a:latin typeface="Aptos" panose="020B0004020202020204" pitchFamily="34" charset="0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 dirty="0"/>
          </a:p>
        </p:txBody>
      </p:sp>
      <p:pic>
        <p:nvPicPr>
          <p:cNvPr id="5" name="Bildplatzhalter 4" descr="Ein Bild, das Gelände, Gehwegplatte, Stein enthält.&#10;&#10;KI-generierte Inhalte können fehlerhaft sein.">
            <a:extLst>
              <a:ext uri="{FF2B5EF4-FFF2-40B4-BE49-F238E27FC236}">
                <a16:creationId xmlns:a16="http://schemas.microsoft.com/office/drawing/2014/main" id="{EF8FD4C1-3045-8573-C306-087D774F95BD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4"/>
          <a:srcRect l="10208" r="10208"/>
          <a:stretch>
            <a:fillRect/>
          </a:stretch>
        </p:blipFill>
        <p:spPr/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FF043FB0-04DF-F035-C91A-6DF46A4EE4BA}"/>
              </a:ext>
            </a:extLst>
          </p:cNvPr>
          <p:cNvSpPr txBox="1"/>
          <p:nvPr/>
        </p:nvSpPr>
        <p:spPr>
          <a:xfrm>
            <a:off x="125730" y="6579871"/>
            <a:ext cx="12570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ptos" panose="020B0004020202020204" pitchFamily="34" charset="0"/>
              </a:rPr>
              <a:t>Bildquelle: </a:t>
            </a:r>
            <a:r>
              <a:rPr lang="de-DE" sz="1100" dirty="0" err="1">
                <a:latin typeface="Aptos" panose="020B0004020202020204" pitchFamily="34" charset="0"/>
              </a:rPr>
              <a:t>Canva</a:t>
            </a:r>
            <a:endParaRPr lang="de-DE" sz="1100" dirty="0">
              <a:latin typeface="Aptos" panose="020B00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0"/>
          <p:cNvSpPr txBox="1">
            <a:spLocks noGrp="1"/>
          </p:cNvSpPr>
          <p:nvPr>
            <p:ph type="title"/>
          </p:nvPr>
        </p:nvSpPr>
        <p:spPr>
          <a:xfrm>
            <a:off x="575310" y="278129"/>
            <a:ext cx="5063490" cy="2354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sz="4400" b="1" i="0" u="none" strike="noStrike" cap="none" dirty="0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  <a:sym typeface="Play"/>
              </a:rPr>
              <a:t>PVC</a:t>
            </a:r>
            <a:endParaRPr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241" name="Google Shape;241;p20"/>
          <p:cNvSpPr txBox="1">
            <a:spLocks noGrp="1"/>
          </p:cNvSpPr>
          <p:nvPr>
            <p:ph type="body" idx="1"/>
          </p:nvPr>
        </p:nvSpPr>
        <p:spPr>
          <a:xfrm>
            <a:off x="594350" y="3279575"/>
            <a:ext cx="5778000" cy="29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rPr lang="de-DE" dirty="0">
                <a:latin typeface="Aptos" panose="020B0004020202020204" pitchFamily="34" charset="0"/>
              </a:rPr>
              <a:t>Produkte aus PVC (auch bekannt als Polyvinylchlorid oder einfach Vinyl) sollten vermieden werden. Wird PVC verbrannt – sei es in Abfallanlagen oder durch unkontrolliertes Verbrennen –, können hochgiftige Dioxine freigesetzt werden. Dioxine gehören zu den gefährlichsten Umweltgiften und stellen ernsthafte Gesundheitsrisiken für den Menschen dar.</a:t>
            </a:r>
            <a:endParaRPr sz="2000" b="0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pic>
        <p:nvPicPr>
          <p:cNvPr id="5" name="Bildplatzhalter 4" descr="Ein Bild, das Pfeife Flöte Rohr enthält.&#10;&#10;KI-generierte Inhalte können fehlerhaft sein.">
            <a:extLst>
              <a:ext uri="{FF2B5EF4-FFF2-40B4-BE49-F238E27FC236}">
                <a16:creationId xmlns:a16="http://schemas.microsoft.com/office/drawing/2014/main" id="{2F10C56F-F0D1-E328-125C-B3D9620D70C0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3"/>
          <a:srcRect l="10208" r="10208"/>
          <a:stretch>
            <a:fillRect/>
          </a:stretch>
        </p:blipFill>
        <p:spPr/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C8505E1D-72F0-ABB9-AE4E-AA98F8C7CFF7}"/>
              </a:ext>
            </a:extLst>
          </p:cNvPr>
          <p:cNvSpPr txBox="1"/>
          <p:nvPr/>
        </p:nvSpPr>
        <p:spPr>
          <a:xfrm>
            <a:off x="125730" y="6579871"/>
            <a:ext cx="12570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ptos" panose="020B0004020202020204" pitchFamily="34" charset="0"/>
              </a:rPr>
              <a:t>Bildquelle: </a:t>
            </a:r>
            <a:r>
              <a:rPr lang="de-DE" sz="1100" dirty="0" err="1">
                <a:latin typeface="Aptos" panose="020B0004020202020204" pitchFamily="34" charset="0"/>
              </a:rPr>
              <a:t>Canva</a:t>
            </a:r>
            <a:endParaRPr lang="de-DE" sz="1100" dirty="0">
              <a:latin typeface="Aptos" panose="020B00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1"/>
          <p:cNvSpPr txBox="1">
            <a:spLocks noGrp="1"/>
          </p:cNvSpPr>
          <p:nvPr>
            <p:ph type="title"/>
          </p:nvPr>
        </p:nvSpPr>
        <p:spPr>
          <a:xfrm>
            <a:off x="575310" y="278129"/>
            <a:ext cx="5063490" cy="2354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sz="4400" b="1" i="0" u="none" strike="noStrike" cap="none" dirty="0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  <a:sym typeface="Play"/>
              </a:rPr>
              <a:t>Pesti</a:t>
            </a: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zide</a:t>
            </a:r>
            <a:endParaRPr sz="4400" b="1" i="0" u="none" strike="noStrike" cap="none" dirty="0">
              <a:solidFill>
                <a:srgbClr val="3F3F3F"/>
              </a:solidFill>
              <a:latin typeface="Aptos Serif" panose="02020604070405020304" pitchFamily="18" charset="0"/>
              <a:cs typeface="Aptos Serif" panose="02020604070405020304" pitchFamily="18" charset="0"/>
              <a:sym typeface="Play"/>
            </a:endParaRPr>
          </a:p>
        </p:txBody>
      </p:sp>
      <p:sp>
        <p:nvSpPr>
          <p:cNvPr id="249" name="Google Shape;249;p21"/>
          <p:cNvSpPr txBox="1">
            <a:spLocks noGrp="1"/>
          </p:cNvSpPr>
          <p:nvPr>
            <p:ph type="body" idx="1"/>
          </p:nvPr>
        </p:nvSpPr>
        <p:spPr>
          <a:xfrm>
            <a:off x="594360" y="3279579"/>
            <a:ext cx="5044440" cy="299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rPr lang="de-DE" sz="20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Pesti</a:t>
            </a:r>
            <a:r>
              <a:rPr lang="de-DE" dirty="0">
                <a:latin typeface="Aptos" panose="020B0004020202020204" pitchFamily="34" charset="0"/>
              </a:rPr>
              <a:t>zide </a:t>
            </a:r>
            <a:r>
              <a:rPr lang="de-DE" sz="20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(Herbizide, Fungizide, Insektizide) </a:t>
            </a:r>
            <a:r>
              <a:rPr lang="de-DE" dirty="0">
                <a:latin typeface="Aptos" panose="020B0004020202020204" pitchFamily="34" charset="0"/>
              </a:rPr>
              <a:t>für öffentliche Grün- und Erholungsflächen</a:t>
            </a:r>
            <a:r>
              <a:rPr lang="de-DE" sz="20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.</a:t>
            </a:r>
            <a:endParaRPr sz="2000" b="0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pic>
        <p:nvPicPr>
          <p:cNvPr id="5" name="Bildplatzhalter 4" descr="Ein Bild, das Gras, draußen, Pflanze, orange enthält.&#10;&#10;KI-generierte Inhalte können fehlerhaft sein.">
            <a:extLst>
              <a:ext uri="{FF2B5EF4-FFF2-40B4-BE49-F238E27FC236}">
                <a16:creationId xmlns:a16="http://schemas.microsoft.com/office/drawing/2014/main" id="{7726210D-66B3-D6D0-570D-85B785D54BF6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3"/>
          <a:srcRect l="10208" r="10208"/>
          <a:stretch>
            <a:fillRect/>
          </a:stretch>
        </p:blipFill>
        <p:spPr/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4948FFED-17DD-C61C-ED34-4A6AA46F620E}"/>
              </a:ext>
            </a:extLst>
          </p:cNvPr>
          <p:cNvSpPr txBox="1"/>
          <p:nvPr/>
        </p:nvSpPr>
        <p:spPr>
          <a:xfrm>
            <a:off x="125730" y="6579871"/>
            <a:ext cx="12570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ptos" panose="020B0004020202020204" pitchFamily="34" charset="0"/>
              </a:rPr>
              <a:t>Bildquelle: </a:t>
            </a:r>
            <a:r>
              <a:rPr lang="de-DE" sz="1100" dirty="0" err="1">
                <a:latin typeface="Aptos" panose="020B0004020202020204" pitchFamily="34" charset="0"/>
              </a:rPr>
              <a:t>Canva</a:t>
            </a:r>
            <a:endParaRPr lang="de-DE" sz="1100" dirty="0">
              <a:latin typeface="Aptos" panose="020B00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2"/>
          <p:cNvSpPr txBox="1">
            <a:spLocks noGrp="1"/>
          </p:cNvSpPr>
          <p:nvPr>
            <p:ph type="title"/>
          </p:nvPr>
        </p:nvSpPr>
        <p:spPr>
          <a:xfrm>
            <a:off x="594360" y="198408"/>
            <a:ext cx="10972800" cy="15743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Ausnahmen</a:t>
            </a:r>
            <a:endParaRPr sz="4400" b="1" i="0" u="none" strike="noStrike" cap="none" dirty="0">
              <a:solidFill>
                <a:srgbClr val="3F3F3F"/>
              </a:solidFill>
              <a:latin typeface="Aptos Serif" panose="02020604070405020304" pitchFamily="18" charset="0"/>
              <a:cs typeface="Aptos Serif" panose="02020604070405020304" pitchFamily="18" charset="0"/>
              <a:sym typeface="Play"/>
            </a:endParaRPr>
          </a:p>
        </p:txBody>
      </p:sp>
      <p:sp>
        <p:nvSpPr>
          <p:cNvPr id="257" name="Google Shape;257;p22"/>
          <p:cNvSpPr txBox="1">
            <a:spLocks noGrp="1"/>
          </p:cNvSpPr>
          <p:nvPr>
            <p:ph type="body" idx="1"/>
          </p:nvPr>
        </p:nvSpPr>
        <p:spPr>
          <a:xfrm>
            <a:off x="594350" y="2676525"/>
            <a:ext cx="6641100" cy="359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</a:pPr>
            <a:r>
              <a:rPr lang="de-DE" dirty="0">
                <a:latin typeface="Aptos" panose="020B0004020202020204" pitchFamily="34" charset="0"/>
              </a:rPr>
              <a:t>Ausnahmen von dieser Negativliste sind möglich, sollten aber begründet werden.</a:t>
            </a:r>
            <a:endParaRPr sz="2000" b="0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rgbClr val="3F3F3F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3"/>
          <p:cNvSpPr txBox="1">
            <a:spLocks noGrp="1"/>
          </p:cNvSpPr>
          <p:nvPr>
            <p:ph type="ctrTitle"/>
          </p:nvPr>
        </p:nvSpPr>
        <p:spPr>
          <a:xfrm>
            <a:off x="594360" y="411479"/>
            <a:ext cx="5486400" cy="96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</a:pPr>
            <a:r>
              <a:rPr lang="de-DE" sz="4400" dirty="0">
                <a:latin typeface="Aptos Serif" panose="02020604070405020304" pitchFamily="18" charset="0"/>
                <a:cs typeface="Aptos Serif" panose="02020604070405020304" pitchFamily="18" charset="0"/>
              </a:rPr>
              <a:t>Kontakt</a:t>
            </a:r>
            <a:endParaRPr sz="4400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pic>
        <p:nvPicPr>
          <p:cNvPr id="264" name="Google Shape;264;p23" descr="Ein Bild, das Text, Schrift, Screenshot, Grafiken enthält.&#10;&#10;Automatisch generierte Beschreibu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01220" y="4975418"/>
            <a:ext cx="5273749" cy="1904297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23"/>
          <p:cNvSpPr txBox="1"/>
          <p:nvPr/>
        </p:nvSpPr>
        <p:spPr>
          <a:xfrm>
            <a:off x="481461" y="2455910"/>
            <a:ext cx="62184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dirty="0">
                <a:solidFill>
                  <a:schemeClr val="dk1"/>
                </a:solidFill>
                <a:highlight>
                  <a:srgbClr val="FFFF00"/>
                </a:highlight>
                <a:latin typeface="Aptos" panose="020B0004020202020204" pitchFamily="34" charset="0"/>
              </a:rPr>
              <a:t>Wenn Sie beabsichtigen, diese Negativliste – oder eine angepasste Version davon – in Ihrer Gemeinde zu verwenden, dann tragen Sie hier bitte die Ansprechperson für die nachhaltige Beschaffung in Ihrer Gemeinde ein.</a:t>
            </a:r>
            <a:endParaRPr sz="1800" dirty="0">
              <a:solidFill>
                <a:schemeClr val="dk1"/>
              </a:solidFill>
              <a:highlight>
                <a:srgbClr val="FFFF00"/>
              </a:highlight>
              <a:latin typeface="Aptos" panose="020B0004020202020204" pitchFamily="34" charset="0"/>
            </a:endParaRPr>
          </a:p>
        </p:txBody>
      </p:sp>
      <p:pic>
        <p:nvPicPr>
          <p:cNvPr id="2" name="Grafik 1" descr="Ein Bild, das Text, Screenshot, Schrift enthält.&#10;&#10;KI-generierte Inhalte können fehlerhaft sein.">
            <a:extLst>
              <a:ext uri="{FF2B5EF4-FFF2-40B4-BE49-F238E27FC236}">
                <a16:creationId xmlns:a16="http://schemas.microsoft.com/office/drawing/2014/main" id="{85302C33-02EE-099A-79CE-63EB325F85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784" y="4953703"/>
            <a:ext cx="4393216" cy="175728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"/>
          <p:cNvSpPr txBox="1">
            <a:spLocks noGrp="1"/>
          </p:cNvSpPr>
          <p:nvPr>
            <p:ph type="title"/>
          </p:nvPr>
        </p:nvSpPr>
        <p:spPr>
          <a:xfrm>
            <a:off x="594128" y="336328"/>
            <a:ext cx="6787747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Hinweis</a:t>
            </a:r>
            <a:endParaRPr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130" name="Google Shape;130;p2"/>
          <p:cNvSpPr txBox="1">
            <a:spLocks noGrp="1"/>
          </p:cNvSpPr>
          <p:nvPr>
            <p:ph type="body" idx="1"/>
          </p:nvPr>
        </p:nvSpPr>
        <p:spPr>
          <a:xfrm>
            <a:off x="593725" y="2281238"/>
            <a:ext cx="6788150" cy="3709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200" rIns="0" bIns="0" anchor="t" anchorCtr="0">
            <a:norm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</a:pPr>
            <a:r>
              <a:rPr lang="de-DE" dirty="0">
                <a:latin typeface="Aptos" panose="020B0004020202020204" pitchFamily="34" charset="0"/>
              </a:rPr>
              <a:t>Die folgenden Folien zeigen Produkte und Materialien auf, die NICHT beschafft werden sollten, da sie nicht den Umwelt- und Sozialstandards für nachhaltige Produkte und Dienstleistungen genügen.</a:t>
            </a:r>
            <a:endParaRPr sz="2400" b="1" i="0" u="none" strike="noStrike" cap="none" dirty="0">
              <a:solidFill>
                <a:schemeClr val="accent4"/>
              </a:solidFill>
              <a:latin typeface="Aptos" panose="020B000402020202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"/>
          <p:cNvSpPr txBox="1">
            <a:spLocks noGrp="1"/>
          </p:cNvSpPr>
          <p:nvPr>
            <p:ph type="title"/>
          </p:nvPr>
        </p:nvSpPr>
        <p:spPr>
          <a:xfrm>
            <a:off x="575310" y="278129"/>
            <a:ext cx="5063490" cy="2354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Tropenholz</a:t>
            </a:r>
            <a:endParaRPr sz="4400" b="1" i="0" u="none" strike="noStrike" cap="none" dirty="0">
              <a:solidFill>
                <a:srgbClr val="3F3F3F"/>
              </a:solidFill>
              <a:latin typeface="Aptos Serif" panose="02020604070405020304" pitchFamily="18" charset="0"/>
              <a:cs typeface="Aptos Serif" panose="02020604070405020304" pitchFamily="18" charset="0"/>
              <a:sym typeface="Play"/>
            </a:endParaRPr>
          </a:p>
        </p:txBody>
      </p:sp>
      <p:sp>
        <p:nvSpPr>
          <p:cNvPr id="137" name="Google Shape;137;p3"/>
          <p:cNvSpPr txBox="1">
            <a:spLocks noGrp="1"/>
          </p:cNvSpPr>
          <p:nvPr>
            <p:ph type="body" idx="1"/>
          </p:nvPr>
        </p:nvSpPr>
        <p:spPr>
          <a:xfrm>
            <a:off x="594360" y="3279579"/>
            <a:ext cx="5044440" cy="299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rPr lang="de-DE" dirty="0">
                <a:latin typeface="Aptos" panose="020B0004020202020204" pitchFamily="34" charset="0"/>
              </a:rPr>
              <a:t>Tropenholz, wenn heimische Holzarten oder andere Materialien für den jeweiligen Verwendungszweck geeignet sind.</a:t>
            </a:r>
            <a:endParaRPr sz="2000" b="0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 sz="2000" b="0" i="0" u="none" strike="noStrike" cap="none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Bildplatzhalter 6" descr="Ein Bild, das draußen, Rüssel Kofferraum, Gras, Pflanze enthält.&#10;&#10;KI-generierte Inhalte können fehlerhaft sein.">
            <a:extLst>
              <a:ext uri="{FF2B5EF4-FFF2-40B4-BE49-F238E27FC236}">
                <a16:creationId xmlns:a16="http://schemas.microsoft.com/office/drawing/2014/main" id="{1DDB4B27-B2F2-52BC-202B-8085EAE81841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3"/>
          <a:srcRect l="10208" r="10208"/>
          <a:stretch>
            <a:fillRect/>
          </a:stretch>
        </p:blipFill>
        <p:spPr/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7786FB61-9B7C-7E0A-A4A1-B4078B90F87A}"/>
              </a:ext>
            </a:extLst>
          </p:cNvPr>
          <p:cNvSpPr txBox="1"/>
          <p:nvPr/>
        </p:nvSpPr>
        <p:spPr>
          <a:xfrm>
            <a:off x="125730" y="6579871"/>
            <a:ext cx="12570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ptos" panose="020B0004020202020204" pitchFamily="34" charset="0"/>
              </a:rPr>
              <a:t>Bildquelle: </a:t>
            </a:r>
            <a:r>
              <a:rPr lang="de-DE" sz="1100" dirty="0" err="1">
                <a:latin typeface="Aptos" panose="020B0004020202020204" pitchFamily="34" charset="0"/>
              </a:rPr>
              <a:t>Canva</a:t>
            </a:r>
            <a:endParaRPr lang="de-DE" sz="1100" dirty="0">
              <a:latin typeface="Aptos" panose="020B00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4"/>
          <p:cNvSpPr txBox="1">
            <a:spLocks noGrp="1"/>
          </p:cNvSpPr>
          <p:nvPr>
            <p:ph type="title"/>
          </p:nvPr>
        </p:nvSpPr>
        <p:spPr>
          <a:xfrm>
            <a:off x="594350" y="436169"/>
            <a:ext cx="5939700" cy="23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Holz aus nicht nachhaltiger Waldbewirtschaftung</a:t>
            </a:r>
            <a:endParaRPr sz="4400" b="1" i="0" u="none" strike="noStrike" cap="none" dirty="0">
              <a:solidFill>
                <a:srgbClr val="3F3F3F"/>
              </a:solidFill>
              <a:latin typeface="Aptos Serif" panose="02020604070405020304" pitchFamily="18" charset="0"/>
              <a:cs typeface="Aptos Serif" panose="02020604070405020304" pitchFamily="18" charset="0"/>
              <a:sym typeface="Play"/>
            </a:endParaRPr>
          </a:p>
        </p:txBody>
      </p:sp>
      <p:sp>
        <p:nvSpPr>
          <p:cNvPr id="145" name="Google Shape;145;p4"/>
          <p:cNvSpPr txBox="1">
            <a:spLocks noGrp="1"/>
          </p:cNvSpPr>
          <p:nvPr>
            <p:ph type="body" idx="1"/>
          </p:nvPr>
        </p:nvSpPr>
        <p:spPr>
          <a:xfrm>
            <a:off x="594350" y="3279575"/>
            <a:ext cx="5063400" cy="29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rPr lang="de-DE" dirty="0">
                <a:latin typeface="Aptos" panose="020B0004020202020204" pitchFamily="34" charset="0"/>
              </a:rPr>
              <a:t>Holz und Holzprodukte, deren Herkunft aus legaler und nachhaltiger Forstwirtschaft nicht nachgewiesen werden kann. Der Nachweis kann durch eine Zertifizierung mit dem PEFC- oder FSC-Siegel, einem gleichwertigen Label oder durch individuelle Nachweise erbracht werden.</a:t>
            </a:r>
            <a:endParaRPr sz="2000" b="0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pic>
        <p:nvPicPr>
          <p:cNvPr id="5" name="Bildplatzhalter 4" descr="Ein Bild, das Abholzung, Baumstumpf, Holz, hölzern enthält.&#10;&#10;KI-generierte Inhalte können fehlerhaft sein.">
            <a:extLst>
              <a:ext uri="{FF2B5EF4-FFF2-40B4-BE49-F238E27FC236}">
                <a16:creationId xmlns:a16="http://schemas.microsoft.com/office/drawing/2014/main" id="{759778A2-73D2-60B4-2BDF-0C7E1C2D198B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3"/>
          <a:srcRect l="10208" r="10208"/>
          <a:stretch>
            <a:fillRect/>
          </a:stretch>
        </p:blipFill>
        <p:spPr/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5F0A8565-0291-2215-E58A-6FBF173CF946}"/>
              </a:ext>
            </a:extLst>
          </p:cNvPr>
          <p:cNvSpPr txBox="1"/>
          <p:nvPr/>
        </p:nvSpPr>
        <p:spPr>
          <a:xfrm>
            <a:off x="125730" y="6579871"/>
            <a:ext cx="12570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ptos" panose="020B0004020202020204" pitchFamily="34" charset="0"/>
              </a:rPr>
              <a:t>Bildquelle: </a:t>
            </a:r>
            <a:r>
              <a:rPr lang="de-DE" sz="1100" dirty="0" err="1">
                <a:latin typeface="Aptos" panose="020B0004020202020204" pitchFamily="34" charset="0"/>
              </a:rPr>
              <a:t>Canva</a:t>
            </a:r>
            <a:endParaRPr lang="de-DE" sz="1100" dirty="0">
              <a:latin typeface="Aptos" panose="020B00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7"/>
          <p:cNvSpPr txBox="1">
            <a:spLocks noGrp="1"/>
          </p:cNvSpPr>
          <p:nvPr>
            <p:ph type="title"/>
          </p:nvPr>
        </p:nvSpPr>
        <p:spPr>
          <a:xfrm>
            <a:off x="575309" y="470040"/>
            <a:ext cx="6158195" cy="2354026"/>
          </a:xfrm>
        </p:spPr>
        <p:txBody>
          <a:bodyPr spcFirstLastPara="1" wrap="square" lIns="0" tIns="0" rIns="0" bIns="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sz="3600" dirty="0">
                <a:latin typeface="Aptos Serif" panose="02020604070405020304" pitchFamily="18" charset="0"/>
                <a:cs typeface="Aptos Serif" panose="02020604070405020304" pitchFamily="18" charset="0"/>
              </a:rPr>
              <a:t>Importierte landwirtschaftliche Erzeugnisse, bei </a:t>
            </a:r>
            <a:br>
              <a:rPr lang="de-DE" sz="3600" dirty="0">
                <a:latin typeface="Aptos Serif" panose="02020604070405020304" pitchFamily="18" charset="0"/>
                <a:cs typeface="Aptos Serif" panose="02020604070405020304" pitchFamily="18" charset="0"/>
              </a:rPr>
            </a:br>
            <a:r>
              <a:rPr lang="de-DE" sz="3600" dirty="0">
                <a:latin typeface="Aptos Serif" panose="02020604070405020304" pitchFamily="18" charset="0"/>
                <a:cs typeface="Aptos Serif" panose="02020604070405020304" pitchFamily="18" charset="0"/>
              </a:rPr>
              <a:t>deren Herstellung Menschen-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sz="3600" dirty="0">
                <a:latin typeface="Aptos Serif" panose="02020604070405020304" pitchFamily="18" charset="0"/>
                <a:cs typeface="Aptos Serif" panose="02020604070405020304" pitchFamily="18" charset="0"/>
              </a:rPr>
              <a:t>rechte verletzt wurden</a:t>
            </a:r>
          </a:p>
        </p:txBody>
      </p:sp>
      <p:sp>
        <p:nvSpPr>
          <p:cNvPr id="153" name="Google Shape;153;p7"/>
          <p:cNvSpPr txBox="1">
            <a:spLocks noGrp="1"/>
          </p:cNvSpPr>
          <p:nvPr>
            <p:ph type="body" idx="1"/>
          </p:nvPr>
        </p:nvSpPr>
        <p:spPr>
          <a:xfrm>
            <a:off x="594360" y="3279579"/>
            <a:ext cx="5044440" cy="2994415"/>
          </a:xfrm>
        </p:spPr>
        <p:txBody>
          <a:bodyPr spcFirstLastPara="1" wrap="square" lIns="0" tIns="228600" rIns="0" bIns="0" anchor="t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600"/>
              </a:spcAft>
              <a:buClr>
                <a:srgbClr val="3F3F3F"/>
              </a:buClr>
              <a:buSzPts val="2000"/>
              <a:buNone/>
            </a:pPr>
            <a:r>
              <a:rPr lang="de-DE" sz="1600"/>
              <a:t>Importierte landwirtschaftliche Erzeugnisse aus Ländern des Globalen Südens (siehe DAC-Liste) – wie Kaffee, Tee, Kakao, Reis, Zucker, Orangensaft oder Rosen –, die nicht unter Einhaltung der ILO-Kernarbeitsnormen produziert wurden und die nicht mit dem Fairtrade-Siegel oder einem gleichwertigen Label zertifiziert sind.</a:t>
            </a:r>
            <a:endParaRPr lang="de-DE" sz="1600" b="0" i="0" u="none" strike="noStrike" cap="none"/>
          </a:p>
          <a:p>
            <a:pPr marL="0" lvl="0" indent="0" rtl="0">
              <a:spcBef>
                <a:spcPts val="0"/>
              </a:spcBef>
              <a:spcAft>
                <a:spcPts val="600"/>
              </a:spcAft>
              <a:buClr>
                <a:srgbClr val="3F3F3F"/>
              </a:buClr>
              <a:buSzPts val="2000"/>
              <a:buNone/>
            </a:pPr>
            <a:endParaRPr lang="de-DE" sz="1600"/>
          </a:p>
          <a:p>
            <a:pPr marL="0" lvl="0" indent="0" rtl="0">
              <a:spcBef>
                <a:spcPts val="0"/>
              </a:spcBef>
              <a:spcAft>
                <a:spcPts val="600"/>
              </a:spcAft>
              <a:buClr>
                <a:srgbClr val="3F3F3F"/>
              </a:buClr>
              <a:buSzPts val="2000"/>
              <a:buNone/>
            </a:pPr>
            <a:r>
              <a:rPr lang="de-DE" sz="1600"/>
              <a:t>DAC-Liste: </a:t>
            </a:r>
            <a:r>
              <a:rPr lang="de-DE" sz="1600" u="sng">
                <a:hlinkClick r:id="rId3"/>
              </a:rPr>
              <a:t>https://www.oecd.org/en/topics/sub-issues/oda-eligibility-and-conditions/dac-list-of-oda-recipients.html</a:t>
            </a:r>
            <a:r>
              <a:rPr lang="de-DE" sz="1600"/>
              <a:t> </a:t>
            </a:r>
          </a:p>
        </p:txBody>
      </p:sp>
      <p:pic>
        <p:nvPicPr>
          <p:cNvPr id="5" name="Bildplatzhalter 4" descr="Ein Bild, das Nüsse &amp; Samen, Nuss Mutter, Essen, Schokolade enthält.&#10;&#10;KI-generierte Inhalte können fehlerhaft sein.">
            <a:extLst>
              <a:ext uri="{FF2B5EF4-FFF2-40B4-BE49-F238E27FC236}">
                <a16:creationId xmlns:a16="http://schemas.microsoft.com/office/drawing/2014/main" id="{FBDF456F-F6F7-7B45-E1BF-DC04DD05782A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4"/>
          <a:srcRect l="6336" r="14071"/>
          <a:stretch>
            <a:fillRect/>
          </a:stretch>
        </p:blipFill>
        <p:spPr>
          <a:xfrm flipH="1">
            <a:off x="6733505" y="10"/>
            <a:ext cx="5458495" cy="6857990"/>
          </a:xfrm>
          <a:noFill/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6E5AC87B-E394-D5D3-CCE1-3CC147E29954}"/>
              </a:ext>
            </a:extLst>
          </p:cNvPr>
          <p:cNvSpPr txBox="1"/>
          <p:nvPr/>
        </p:nvSpPr>
        <p:spPr>
          <a:xfrm>
            <a:off x="125730" y="6579871"/>
            <a:ext cx="12570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ptos" panose="020B0004020202020204" pitchFamily="34" charset="0"/>
              </a:rPr>
              <a:t>Bildquelle: </a:t>
            </a:r>
            <a:r>
              <a:rPr lang="de-DE" sz="1100" dirty="0" err="1">
                <a:latin typeface="Aptos" panose="020B0004020202020204" pitchFamily="34" charset="0"/>
              </a:rPr>
              <a:t>Canva</a:t>
            </a:r>
            <a:endParaRPr lang="de-DE" sz="1100" dirty="0">
              <a:latin typeface="Aptos" panose="020B00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"/>
          <p:cNvSpPr txBox="1">
            <a:spLocks noGrp="1"/>
          </p:cNvSpPr>
          <p:nvPr>
            <p:ph type="title"/>
          </p:nvPr>
        </p:nvSpPr>
        <p:spPr>
          <a:xfrm>
            <a:off x="575310" y="278129"/>
            <a:ext cx="5063490" cy="2354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Gentechnisch veränderte Lebensmittel</a:t>
            </a:r>
            <a:endParaRPr sz="4400" b="1" i="0" u="none" strike="noStrike" cap="none" dirty="0">
              <a:solidFill>
                <a:srgbClr val="3F3F3F"/>
              </a:solidFill>
              <a:latin typeface="Aptos Serif" panose="02020604070405020304" pitchFamily="18" charset="0"/>
              <a:cs typeface="Aptos Serif" panose="02020604070405020304" pitchFamily="18" charset="0"/>
              <a:sym typeface="Play"/>
            </a:endParaRPr>
          </a:p>
        </p:txBody>
      </p:sp>
      <p:sp>
        <p:nvSpPr>
          <p:cNvPr id="161" name="Google Shape;161;p8"/>
          <p:cNvSpPr txBox="1">
            <a:spLocks noGrp="1"/>
          </p:cNvSpPr>
          <p:nvPr>
            <p:ph type="body" idx="1"/>
          </p:nvPr>
        </p:nvSpPr>
        <p:spPr>
          <a:xfrm>
            <a:off x="594360" y="3279579"/>
            <a:ext cx="5044440" cy="299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rPr lang="de-DE" dirty="0">
                <a:latin typeface="Aptos" panose="020B0004020202020204" pitchFamily="34" charset="0"/>
              </a:rPr>
              <a:t>Gentechnisch veränderte Lebensmittel.</a:t>
            </a:r>
            <a:endParaRPr sz="2000" b="0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pic>
        <p:nvPicPr>
          <p:cNvPr id="5" name="Bildplatzhalter 4" descr="Ein Bild, das draußen, Pflanze, Stiel Stamm, Himmel enthält.&#10;&#10;KI-generierte Inhalte können fehlerhaft sein.">
            <a:extLst>
              <a:ext uri="{FF2B5EF4-FFF2-40B4-BE49-F238E27FC236}">
                <a16:creationId xmlns:a16="http://schemas.microsoft.com/office/drawing/2014/main" id="{A34B3441-09A5-456A-1642-96793872D2AF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3"/>
          <a:srcRect l="10208" r="10208"/>
          <a:stretch>
            <a:fillRect/>
          </a:stretch>
        </p:blipFill>
        <p:spPr/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0D2D1D81-E97F-AFC9-9479-47DA52702291}"/>
              </a:ext>
            </a:extLst>
          </p:cNvPr>
          <p:cNvSpPr txBox="1"/>
          <p:nvPr/>
        </p:nvSpPr>
        <p:spPr>
          <a:xfrm>
            <a:off x="125730" y="6579871"/>
            <a:ext cx="12570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ptos" panose="020B0004020202020204" pitchFamily="34" charset="0"/>
              </a:rPr>
              <a:t>Bildquelle: </a:t>
            </a:r>
            <a:r>
              <a:rPr lang="de-DE" sz="1100" dirty="0" err="1">
                <a:latin typeface="Aptos" panose="020B0004020202020204" pitchFamily="34" charset="0"/>
              </a:rPr>
              <a:t>Canva</a:t>
            </a:r>
            <a:endParaRPr lang="de-DE" sz="1100" dirty="0">
              <a:latin typeface="Aptos" panose="020B00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"/>
          <p:cNvSpPr txBox="1">
            <a:spLocks noGrp="1"/>
          </p:cNvSpPr>
          <p:nvPr>
            <p:ph type="title"/>
          </p:nvPr>
        </p:nvSpPr>
        <p:spPr>
          <a:xfrm>
            <a:off x="575299" y="278125"/>
            <a:ext cx="5737500" cy="23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Getränke in Einwegverpackungen</a:t>
            </a:r>
            <a:endParaRPr sz="4400" b="1" i="0" u="none" strike="noStrike" cap="none" dirty="0">
              <a:solidFill>
                <a:srgbClr val="3F3F3F"/>
              </a:solidFill>
              <a:latin typeface="Aptos Serif" panose="02020604070405020304" pitchFamily="18" charset="0"/>
              <a:cs typeface="Aptos Serif" panose="02020604070405020304" pitchFamily="18" charset="0"/>
              <a:sym typeface="Play"/>
            </a:endParaRPr>
          </a:p>
        </p:txBody>
      </p:sp>
      <p:sp>
        <p:nvSpPr>
          <p:cNvPr id="169" name="Google Shape;169;p9"/>
          <p:cNvSpPr txBox="1">
            <a:spLocks noGrp="1"/>
          </p:cNvSpPr>
          <p:nvPr>
            <p:ph type="body" idx="1"/>
          </p:nvPr>
        </p:nvSpPr>
        <p:spPr>
          <a:xfrm>
            <a:off x="594348" y="3279575"/>
            <a:ext cx="5873100" cy="29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rPr lang="de-DE" dirty="0">
                <a:latin typeface="Aptos" panose="020B0004020202020204" pitchFamily="34" charset="0"/>
              </a:rPr>
              <a:t>Mineralwasser, Erfrischungsgetränke und alkoholische Getränke in Einwegverpackungen mit Ausnahme von Sekt und Wein in Glasflaschen. Dies gilt nicht für Veranstaltungen, bei denen die Ausgabe von Getränken in Mehrwegverpackungen ein Sicherheitsrisiko darstellt.</a:t>
            </a:r>
            <a:endParaRPr sz="2000" b="0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pic>
        <p:nvPicPr>
          <p:cNvPr id="5" name="Bildplatzhalter 4" descr="Ein Bild, das Essen, Getränk, Plastikflasche, Wasserflasche enthält.&#10;&#10;KI-generierte Inhalte können fehlerhaft sein.">
            <a:extLst>
              <a:ext uri="{FF2B5EF4-FFF2-40B4-BE49-F238E27FC236}">
                <a16:creationId xmlns:a16="http://schemas.microsoft.com/office/drawing/2014/main" id="{1D6CCBFC-7541-730F-382B-C1DC02330151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3"/>
          <a:srcRect l="10208" r="10208"/>
          <a:stretch>
            <a:fillRect/>
          </a:stretch>
        </p:blipFill>
        <p:spPr/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F293DAE6-A542-ADAE-0095-1108FFEF85A1}"/>
              </a:ext>
            </a:extLst>
          </p:cNvPr>
          <p:cNvSpPr txBox="1"/>
          <p:nvPr/>
        </p:nvSpPr>
        <p:spPr>
          <a:xfrm>
            <a:off x="125730" y="6579871"/>
            <a:ext cx="12570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ptos" panose="020B0004020202020204" pitchFamily="34" charset="0"/>
              </a:rPr>
              <a:t>Bildquelle: </a:t>
            </a:r>
            <a:r>
              <a:rPr lang="de-DE" sz="1100" dirty="0" err="1">
                <a:latin typeface="Aptos" panose="020B0004020202020204" pitchFamily="34" charset="0"/>
              </a:rPr>
              <a:t>Canva</a:t>
            </a:r>
            <a:endParaRPr lang="de-DE" sz="1100" dirty="0">
              <a:latin typeface="Aptos" panose="020B00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0"/>
          <p:cNvSpPr txBox="1">
            <a:spLocks noGrp="1"/>
          </p:cNvSpPr>
          <p:nvPr>
            <p:ph type="title"/>
          </p:nvPr>
        </p:nvSpPr>
        <p:spPr>
          <a:xfrm>
            <a:off x="575310" y="278129"/>
            <a:ext cx="5063490" cy="2354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Einweggeschirr</a:t>
            </a:r>
            <a:endParaRPr sz="4400" b="1" i="0" u="none" strike="noStrike" cap="none" dirty="0">
              <a:solidFill>
                <a:srgbClr val="3F3F3F"/>
              </a:solidFill>
              <a:latin typeface="Aptos Serif" panose="02020604070405020304" pitchFamily="18" charset="0"/>
              <a:cs typeface="Aptos Serif" panose="02020604070405020304" pitchFamily="18" charset="0"/>
              <a:sym typeface="Play"/>
            </a:endParaRPr>
          </a:p>
        </p:txBody>
      </p:sp>
      <p:sp>
        <p:nvSpPr>
          <p:cNvPr id="177" name="Google Shape;177;p10"/>
          <p:cNvSpPr txBox="1">
            <a:spLocks noGrp="1"/>
          </p:cNvSpPr>
          <p:nvPr>
            <p:ph type="body" idx="1"/>
          </p:nvPr>
        </p:nvSpPr>
        <p:spPr>
          <a:xfrm>
            <a:off x="594360" y="3279579"/>
            <a:ext cx="5044440" cy="299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rPr lang="de-DE" dirty="0">
                <a:latin typeface="Aptos" panose="020B0004020202020204" pitchFamily="34" charset="0"/>
              </a:rPr>
              <a:t>Einweggeschirr und -besteck in Kantinen, Cafeterien und bei Veranstaltungen. Ausnahmen können gemacht werden, um Sicherheitsrisiken zu vermeiden.</a:t>
            </a:r>
            <a:endParaRPr sz="2000" b="0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pic>
        <p:nvPicPr>
          <p:cNvPr id="5" name="Bildplatzhalter 4" descr="Ein Bild, das Küchenutensil, Geschirr, Löffel enthält.&#10;&#10;KI-generierte Inhalte können fehlerhaft sein.">
            <a:extLst>
              <a:ext uri="{FF2B5EF4-FFF2-40B4-BE49-F238E27FC236}">
                <a16:creationId xmlns:a16="http://schemas.microsoft.com/office/drawing/2014/main" id="{F6A08136-EAFE-0DF7-9E7B-3A09160FE5D2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3"/>
          <a:srcRect l="10208" r="10208"/>
          <a:stretch>
            <a:fillRect/>
          </a:stretch>
        </p:blipFill>
        <p:spPr/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EC47926A-7DE3-EE49-B104-C41CD0C57204}"/>
              </a:ext>
            </a:extLst>
          </p:cNvPr>
          <p:cNvSpPr txBox="1"/>
          <p:nvPr/>
        </p:nvSpPr>
        <p:spPr>
          <a:xfrm>
            <a:off x="125730" y="6579871"/>
            <a:ext cx="12570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ptos" panose="020B0004020202020204" pitchFamily="34" charset="0"/>
              </a:rPr>
              <a:t>Bildquelle: </a:t>
            </a:r>
            <a:r>
              <a:rPr lang="de-DE" sz="1100" dirty="0" err="1">
                <a:latin typeface="Aptos" panose="020B0004020202020204" pitchFamily="34" charset="0"/>
              </a:rPr>
              <a:t>Canva</a:t>
            </a:r>
            <a:endParaRPr lang="de-DE" sz="1100" dirty="0">
              <a:latin typeface="Aptos" panose="020B00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1"/>
          <p:cNvSpPr txBox="1">
            <a:spLocks noGrp="1"/>
          </p:cNvSpPr>
          <p:nvPr>
            <p:ph type="title"/>
          </p:nvPr>
        </p:nvSpPr>
        <p:spPr>
          <a:xfrm>
            <a:off x="575310" y="278129"/>
            <a:ext cx="5063490" cy="2354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Reinigungsmittel mit gefährlichen Inhaltsstoffen</a:t>
            </a:r>
            <a:endParaRPr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185" name="Google Shape;185;p11"/>
          <p:cNvSpPr txBox="1">
            <a:spLocks noGrp="1"/>
          </p:cNvSpPr>
          <p:nvPr>
            <p:ph type="body" idx="1"/>
          </p:nvPr>
        </p:nvSpPr>
        <p:spPr>
          <a:xfrm>
            <a:off x="594360" y="3279579"/>
            <a:ext cx="5044440" cy="299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rPr lang="de-DE" dirty="0">
                <a:latin typeface="Aptos" panose="020B0004020202020204" pitchFamily="34" charset="0"/>
              </a:rPr>
              <a:t>Chlorhaltige Reinigungsmittel (Hypochlorit und </a:t>
            </a:r>
            <a:r>
              <a:rPr lang="de-DE" dirty="0" err="1">
                <a:latin typeface="Aptos" panose="020B0004020202020204" pitchFamily="34" charset="0"/>
              </a:rPr>
              <a:t>Dichloroisocyanurat</a:t>
            </a:r>
            <a:r>
              <a:rPr lang="de-DE" dirty="0">
                <a:latin typeface="Aptos" panose="020B0004020202020204" pitchFamily="34" charset="0"/>
              </a:rPr>
              <a:t>) sowie Spülkasten-Zusätze und Lufterfrischer.</a:t>
            </a:r>
            <a:endParaRPr sz="2000" b="0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pic>
        <p:nvPicPr>
          <p:cNvPr id="5" name="Bildplatzhalter 4" descr="Ein Bild, das Spielzeug, Plastik, Im Haus enthält.&#10;&#10;KI-generierte Inhalte können fehlerhaft sein.">
            <a:extLst>
              <a:ext uri="{FF2B5EF4-FFF2-40B4-BE49-F238E27FC236}">
                <a16:creationId xmlns:a16="http://schemas.microsoft.com/office/drawing/2014/main" id="{99E54B6B-25A0-13F0-923C-C699285C821C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3"/>
          <a:srcRect l="10208" r="10208"/>
          <a:stretch>
            <a:fillRect/>
          </a:stretch>
        </p:blipFill>
        <p:spPr/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947E7933-3CCB-1C8F-6F62-FB85787E32AB}"/>
              </a:ext>
            </a:extLst>
          </p:cNvPr>
          <p:cNvSpPr txBox="1"/>
          <p:nvPr/>
        </p:nvSpPr>
        <p:spPr>
          <a:xfrm>
            <a:off x="125730" y="6579871"/>
            <a:ext cx="12570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ptos" panose="020B0004020202020204" pitchFamily="34" charset="0"/>
              </a:rPr>
              <a:t>Bildquelle: </a:t>
            </a:r>
            <a:r>
              <a:rPr lang="de-DE" sz="1100" dirty="0" err="1">
                <a:latin typeface="Aptos" panose="020B0004020202020204" pitchFamily="34" charset="0"/>
              </a:rPr>
              <a:t>Canva</a:t>
            </a:r>
            <a:endParaRPr lang="de-DE" sz="1100" dirty="0">
              <a:latin typeface="Aptos" panose="020B00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nutzerdefiniert">
  <a:themeElements>
    <a:clrScheme name="Benutzerdefiniert 5">
      <a:dk1>
        <a:srgbClr val="000000"/>
      </a:dk1>
      <a:lt1>
        <a:srgbClr val="FFFFFF"/>
      </a:lt1>
      <a:dk2>
        <a:srgbClr val="E4E4E4"/>
      </a:dk2>
      <a:lt2>
        <a:srgbClr val="A3C42A"/>
      </a:lt2>
      <a:accent1>
        <a:srgbClr val="A9D4DB"/>
      </a:accent1>
      <a:accent2>
        <a:srgbClr val="FAB609"/>
      </a:accent2>
      <a:accent3>
        <a:srgbClr val="4495A2"/>
      </a:accent3>
      <a:accent4>
        <a:srgbClr val="035854"/>
      </a:accent4>
      <a:accent5>
        <a:srgbClr val="CCDB84"/>
      </a:accent5>
      <a:accent6>
        <a:srgbClr val="A3C42A"/>
      </a:accent6>
      <a:hlink>
        <a:srgbClr val="035854"/>
      </a:hlink>
      <a:folHlink>
        <a:srgbClr val="0F49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702</Words>
  <Application>Microsoft Macintosh PowerPoint</Application>
  <PresentationFormat>Breitbild</PresentationFormat>
  <Paragraphs>83</Paragraphs>
  <Slides>19</Slides>
  <Notes>19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5" baseType="lpstr">
      <vt:lpstr>Aptos Serif</vt:lpstr>
      <vt:lpstr>Play</vt:lpstr>
      <vt:lpstr>Arial</vt:lpstr>
      <vt:lpstr>Aptos</vt:lpstr>
      <vt:lpstr>Calibri</vt:lpstr>
      <vt:lpstr>Benutzerdefiniert</vt:lpstr>
      <vt:lpstr>Was man nicht beschaffen sollte - Negativliste</vt:lpstr>
      <vt:lpstr>Hinweis</vt:lpstr>
      <vt:lpstr>Tropenholz</vt:lpstr>
      <vt:lpstr>Holz aus nicht nachhaltiger Waldbewirtschaftung</vt:lpstr>
      <vt:lpstr>Importierte landwirtschaftliche Erzeugnisse, bei  deren Herstellung Menschen- rechte verletzt wurden</vt:lpstr>
      <vt:lpstr>Gentechnisch veränderte Lebensmittel</vt:lpstr>
      <vt:lpstr>Getränke in Einwegverpackungen</vt:lpstr>
      <vt:lpstr>Einweggeschirr</vt:lpstr>
      <vt:lpstr>Reinigungsmittel mit gefährlichen Inhaltsstoffen</vt:lpstr>
      <vt:lpstr>Reinigungsmittel und Kosmetikprodukte mit Mikroplastik</vt:lpstr>
      <vt:lpstr>Textilien und Leder, bei deren Herstellung Menschenrechte verletzt wurden</vt:lpstr>
      <vt:lpstr>Produkte aus Naturkautschuk, bei deren Herstellung Menschenrechte verletzt wurden</vt:lpstr>
      <vt:lpstr>Elektrogeräte, die nicht energieeffizient sind</vt:lpstr>
      <vt:lpstr>Spielzeug und Sportartikel, bei deren Herstellung gegen die Menschenrechte verstoßen wurde</vt:lpstr>
      <vt:lpstr>Natursteine, bei deren Gewinnung gegen die Menschenrechte verstoßen wurde</vt:lpstr>
      <vt:lpstr>PVC</vt:lpstr>
      <vt:lpstr>Pestizide</vt:lpstr>
      <vt:lpstr>Ausnahmen</vt:lpstr>
      <vt:lpstr>Kontakt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nicole</dc:creator>
  <cp:lastModifiedBy>Henrieta Winklhofer</cp:lastModifiedBy>
  <cp:revision>5</cp:revision>
  <dcterms:created xsi:type="dcterms:W3CDTF">2024-09-16T10:50:40Z</dcterms:created>
  <dcterms:modified xsi:type="dcterms:W3CDTF">2026-04-27T08:49:33Z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