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2192000" cy="6858000"/>
  <p:notesSz cx="6858000" cy="9144000"/>
  <p:embeddedFontLst>
    <p:embeddedFont>
      <p:font typeface="Aptos Serif" panose="02020604070405020304" pitchFamily="18" charset="0"/>
      <p:regular r:id="rId44"/>
      <p:bold r:id="rId45"/>
      <p:italic r:id="rId46"/>
      <p:boldItalic r:id="rId47"/>
    </p:embeddedFont>
    <p:embeddedFont>
      <p:font typeface="Gill Sans" panose="020B0502020104020203" pitchFamily="34" charset="-79"/>
      <p:regular r:id="rId48"/>
      <p:bold r:id="rId49"/>
    </p:embeddedFont>
    <p:embeddedFont>
      <p:font typeface="Play"/>
      <p:regular r:id="rId50"/>
      <p:bold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2" roundtripDataSignature="AMtx7mgOSDA9KsMbq9r6yDX/rw50t0gLEA=="/>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B1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09DFD20-47F0-4381-8244-E11954A2019E}">
  <a:tblStyle styleId="{309DFD20-47F0-4381-8244-E11954A2019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7"/>
    <p:restoredTop sz="94662"/>
  </p:normalViewPr>
  <p:slideViewPr>
    <p:cSldViewPr snapToGrid="0">
      <p:cViewPr varScale="1">
        <p:scale>
          <a:sx n="104" d="100"/>
          <a:sy n="104" d="100"/>
        </p:scale>
        <p:origin x="68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fntdata"/><Relationship Id="rId52"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514350" lvl="0" indent="-425450" algn="l" rtl="0">
              <a:lnSpc>
                <a:spcPct val="100000"/>
              </a:lnSpc>
              <a:spcBef>
                <a:spcPts val="0"/>
              </a:spcBef>
              <a:spcAft>
                <a:spcPts val="0"/>
              </a:spcAft>
              <a:buClr>
                <a:srgbClr val="368E5E"/>
              </a:buClr>
              <a:buSzPts val="1400"/>
              <a:buNone/>
            </a:pPr>
            <a:endParaRPr sz="1200">
              <a:solidFill>
                <a:schemeClr val="dk1"/>
              </a:solidFill>
              <a:latin typeface="Arial"/>
              <a:ea typeface="Arial"/>
              <a:cs typeface="Arial"/>
              <a:sym typeface="Arial"/>
            </a:endParaRPr>
          </a:p>
          <a:p>
            <a:pPr marL="457200" marR="0" lvl="0" indent="-228600" algn="l" rtl="0">
              <a:lnSpc>
                <a:spcPct val="100000"/>
              </a:lnSpc>
              <a:spcBef>
                <a:spcPts val="0"/>
              </a:spcBef>
              <a:spcAft>
                <a:spcPts val="0"/>
              </a:spcAft>
              <a:buSzPts val="1400"/>
              <a:buNone/>
            </a:pPr>
            <a:endParaRPr/>
          </a:p>
        </p:txBody>
      </p:sp>
      <p:sp>
        <p:nvSpPr>
          <p:cNvPr id="159" name="Google Shape;159;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Es wird empfohlen, neben dem Kaufpreis auch die Lebenszykluskosten sowie die ökologischen und sozialen Auswirkungen zu berücksichtigen. Die Möglichkeit, Produktionsprozesse und -methoden festzulegen, umfasst Energie aus erneuerbaren Quellen, Lebensmittel aus fairem Handel oder ökologischem Landbau oder Produkte aus recycelten Materialien.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Zur Überprüfung der Einhaltung dieser Kriterien kann eine Kennzeichnung durch Dritte erforderlich sein.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Einhaltung der EU- und nationalen Umwelt- und Sozialvorschriften sowie der von allen Mitgliedstaaten ratifizierten internationalen Übereinkommen kann in Beschaffungsverfahren durchgesetzt werden. Diese Bestimmungen werden in den folgenden Abschnitten näher erläutert.</a:t>
            </a:r>
            <a:endParaRPr/>
          </a:p>
        </p:txBody>
      </p:sp>
      <p:sp>
        <p:nvSpPr>
          <p:cNvPr id="167" name="Google Shape;167;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3" name="Google Shape;173;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Technische Spezifikationen beschreiben, was gekauft wird, und unterliegen detaillierten Vorschriften in den Richtlinien, um sicherzustellen, dass sie keine Bieter aus anderen Mitgliedstaaten diskriminieren. Markennamen/Markenzeichen usw. dürfen nur in Ausnahmefällen angegeben werden, wenn eine ausreichend genaue und verständliche Beschreibung des Gegenstands nicht möglich ist.</a:t>
            </a:r>
            <a:endParaRPr/>
          </a:p>
          <a:p>
            <a:pPr marL="457200" marR="0" lvl="0" indent="-228600" algn="l" rtl="0">
              <a:lnSpc>
                <a:spcPct val="100000"/>
              </a:lnSpc>
              <a:spcBef>
                <a:spcPts val="0"/>
              </a:spcBef>
              <a:spcAft>
                <a:spcPts val="0"/>
              </a:spcAft>
              <a:buSzPts val="1400"/>
              <a:buNone/>
            </a:pPr>
            <a:endParaRPr/>
          </a:p>
        </p:txBody>
      </p:sp>
      <p:sp>
        <p:nvSpPr>
          <p:cNvPr id="174" name="Google Shape;174;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81" name="Google Shape;181;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Die Richtlinien enthalten lediglich Beispiele für Zuschlagskriterien, jedoch keine erschöpfende Liste. Die öffentlichen Auftraggeber können auch andere Kriterien heranziehen, sofern diese für den Auftragsgegenstand relevant sind, dem öffentlichen Auftraggeber keine uneingeschränkte Wahlfreiheit einräumen, einen wirksamen Wettbewerb gewährleisten und überprüfbar sind.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Zuschlagskriterien müssen in der Bekanntmachung oder in den Ausschreibungsunterlagen zusammen mit ihrer Gewichtung und etwaigen Unterkriterien angegeben werden. Der Grundsatz der Transparenz verlangt, dass die Zuschlagskriterien für einen „durchschnittlich informierten und normalerweise sorgfältigen Bieter“ verständlich sind – das bedeutet, dass sie in einer Sprache, die von den in diesem Bereich tätigen Personen verstanden wird, klar erläutert werden müssen.</a:t>
            </a:r>
            <a:endParaRPr/>
          </a:p>
        </p:txBody>
      </p:sp>
      <p:sp>
        <p:nvSpPr>
          <p:cNvPr id="188" name="Google Shape;188;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95" name="Google Shape;195;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02" name="Google Shape;202;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09" name="Google Shape;209;p4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de-DE"/>
              <a:t>Das offene und das beschränkte Verfahren können grundsätzlich für jeden Auftrag verwendet werden. Das beschränkte Verfahren sollte für Beschaffungen verwendet werden, bei denen die Marktanalyse ergeben hat, dass viele Bieter Ihre Anforderungen erfüllen und ein Angebot abgeben könnten. Das beschränkte Verfahren ist ein zweistufiger Prozess. In der ersten Stufe findet ein Auswahlverfahren statt, in dem die Fähigkeit, Kapazität und Erfahrung der Bieter zur Ausführung des Auftrags anhand des einheitlichen Beschaffungsdokuments bewertet werden, um eine Vorauswahl der Bieter zu treffen. Das bedeutet, dass die Anzahl der Bieter in der Auswahlphase reduziert werden kann. In der zweiten Phase wird die Ausschreibung veröffentlicht und die Angebote werden bewertet, um das wirtschaftlich günstigste Angebot zu ermitteln, das als Grundlage für die Auftragsvergabe dient. Nur die in die engere Wahl gekommenen Bieter werden zur Angebotsabgabe aufgefordert. Dies reduziert die Kosten für die Bieter und den öffentlichen Auftraggeber.</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de-DE"/>
              <a:t>Die Anwendung des Verhandlungsverfahrens, des wettbewerblichen Dialogs oder der Innovationspartnerschaft ist möglich, wenn die Bedürfnisse des öffentlichen Auftraggebers ohne Anpassung der verfügbaren Lösungen nicht erfüllt werden können, wenn diese Entwürfe oder innovative Lösungen umfassen oder unter bestimmten anderen Umständen, die in Artikel 26 Absatz 4 der Richtlinie 2014/24/EU festgelegt sind. </a:t>
            </a:r>
            <a:endParaRPr/>
          </a:p>
          <a:p>
            <a:pPr marL="457200" marR="0" lvl="0" indent="-228600" algn="l" rtl="0">
              <a:lnSpc>
                <a:spcPct val="100000"/>
              </a:lnSpc>
              <a:spcBef>
                <a:spcPts val="0"/>
              </a:spcBef>
              <a:spcAft>
                <a:spcPts val="0"/>
              </a:spcAft>
              <a:buSzPts val="1400"/>
              <a:buNone/>
            </a:pPr>
            <a:endParaRPr/>
          </a:p>
        </p:txBody>
      </p:sp>
      <p:sp>
        <p:nvSpPr>
          <p:cNvPr id="216" name="Google Shape;216;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In einem offenen Verfahren werden die technische und berufliche Leistungsfähigkeit (einschließlich der bisherigen Erfahrungen) nur auf der Grundlage von „bestanden/nicht bestanden“ bewertet. Dies kann entweder vor oder nach der Bewertung der Angebote erfolgen. Mehrstufige Verfahren bieten die Möglichkeit, Bieter auf der Grundlage ihrer technischen und beruflichen Leistungsfähigkeit vorab auszuwählen.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Wahl des Verfahrens bei der umweltorientierten öffentlichen Beschaffung kann auch von der Größe des betreffenden Marktes beeinflusst werden. Wenn es nicht viele Unternehmen gibt, die das Produkt/die Dienstleistung anbieten können, kann ein offenes Verfahren effizient sein. Ist der Markt sehr groß, kann ein mehrstufiges Verfahren Zeit sparen, da die Anzahl der eingehenden Angebote kontrolliert werden kann.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Richtlinien legen Mindestfristen für jedes Verfahren fest. Diese unterliegen der allgemeinen Anforderung, je nach Komplexität des Auftrags ausreichend Zeit einzuplanen (Artikel 47 der Richtlinie 2014/24/EU). Berücksichtigen Sie bei der Festlegung von Fristen die Qualität der Antworten, die Sie erhalten werden – sehr kurze Ausschreibungsfristen können manchmal kontraproduktiv sein, wenn dadurch mehr Zeit für die Klärung von Angeboten aufgewendet werden muss.</a:t>
            </a:r>
            <a:endParaRPr/>
          </a:p>
          <a:p>
            <a:pPr marL="457200" marR="0" lvl="0" indent="-228600" algn="l" rtl="0">
              <a:lnSpc>
                <a:spcPct val="100000"/>
              </a:lnSpc>
              <a:spcBef>
                <a:spcPts val="0"/>
              </a:spcBef>
              <a:spcAft>
                <a:spcPts val="0"/>
              </a:spcAft>
              <a:buSzPts val="1400"/>
              <a:buNone/>
            </a:pPr>
            <a:endParaRPr/>
          </a:p>
        </p:txBody>
      </p:sp>
      <p:sp>
        <p:nvSpPr>
          <p:cNvPr id="224" name="Google Shape;224;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 name="Google Shape;9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Eine der Befürchtungen, die einige öffentliche Auftraggeber hinsichtlich einer nachhaltigen Beschaffung haben, betrifft die Auswirkungen auf den Wettbewerb. Werden die Bieter in der Lage sein, soziale und ökologische Kriterien zu erfüllen, und wie viele gültige Angebote werden eingehen?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Flexible Verfahren können dazu beitragen, diese Bedenken auszuräumen, indem sie eine stärkere Interaktion zwischen dem öffentlichen Auftraggeber und den Bietern ermöglichen. So können beispielsweise in einem wettbewerblichen Vergabeverfahren mit Verhandlung Aspekte der Umweltleistung (über die möglicherweise festgelegten Mindestanforderungen hinaus) und die geltenden Berichterstattungsmodalitäten ausgehandelt werden. Durch die Konzentration auf innovative Lösungen können der wettbewerbliche Dialog und Innovationspartnerschaften zur Lösung komplexer gesellschaftlicher und ökologischer Probleme beitragen.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Es muss jedoch berücksichtigt werden, dass diese Verfahren auch einen höheren Ressourcenaufwand und ein gewisses Maß an Fachwissen erfordern. Eine einfachere Lösung könnte darin bestehen, vor einem offenen oder beschränkten Verfahren eine vorläufige Marktkonsultation durchzuführen. </a:t>
            </a:r>
            <a:endParaRPr/>
          </a:p>
        </p:txBody>
      </p:sp>
      <p:sp>
        <p:nvSpPr>
          <p:cNvPr id="232" name="Google Shape;232;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4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de-DE"/>
              <a:t>Technische Spezifikationen müssen nichtdiskriminierend sein, einen gleichberechtigten Zugang für Bieter gewährleisten und unnötige Wettbewerbsbarrieren vermeiden. So ist beispielsweise die Bezugnahme auf eine bestimmte Marke oder ein bestimmtes Merkmal, das nur ein Unternehmen bietet, generell untersagt.</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Auswirkungen auf die Nachhaltigkeit während des Lebenszyklus können in den Spezifikationen berücksichtigt werden, die die Produktion, die Betriebsleistung und das Ende der Lebensdauer abdecken. Beispielsweise kann ein Catering-Vertrag die Verwendung von Bio-Produkten, wiederverwendbaren Behältern und die Mülltrennung vorschreiben. Die erste Spezifikation ist eine normenbasierte Spezifikation, während die beiden letzteren funktionale Spezifikationen sind.</a:t>
            </a:r>
            <a:endParaRPr/>
          </a:p>
          <a:p>
            <a:pPr marL="457200" marR="0" lvl="0" indent="-228600" algn="l" rtl="0">
              <a:lnSpc>
                <a:spcPct val="100000"/>
              </a:lnSpc>
              <a:spcBef>
                <a:spcPts val="0"/>
              </a:spcBef>
              <a:spcAft>
                <a:spcPts val="0"/>
              </a:spcAft>
              <a:buSzPts val="1400"/>
              <a:buNone/>
            </a:pPr>
            <a:endParaRPr/>
          </a:p>
        </p:txBody>
      </p:sp>
      <p:sp>
        <p:nvSpPr>
          <p:cNvPr id="246" name="Google Shape;246;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4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3" name="Google Shape;253;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9" name="Google Shape;259;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de-DE"/>
              <a:t>Wenn ein Label alle Anforderungen erfüllt, kann es direkt in Spezifikationen, Vergabekriterien oder Vertragsbedingungen referenziert werden, beispielsweise indem verlangt wird, dass das Produkt das Label oder ein gleichwertiges Label trägt.</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r>
              <a:rPr lang="de-DE"/>
              <a:t>Wenn Labels nicht relevante Kriterien enthalten (z. B. Leistungsanforderungen für einen Liefervertrag), sollten die Behörden auf die entsprechenden Labelanforderungen verweisen, anstatt das Label selbst zu verlangen.</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r>
              <a:rPr lang="de-DE"/>
              <a:t>Labels mit gleichwertigen Anforderungen müssen immer akzeptiert werden.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Wenn ein Bieter aufgrund von Faktoren, die außerhalb seiner Kontrolle liegen, keinen Zugang zu einem Label einer dritten Partei hat, kann er ein technisches Dossier oder einen anderen Nachweis vorlegen, beispielsweise in Fällen mit kurzen Ausschreibungsfristen.</a:t>
            </a:r>
            <a:endParaRPr/>
          </a:p>
          <a:p>
            <a:pPr marL="457200" marR="0" lvl="0" indent="-228600" algn="l" rtl="0">
              <a:lnSpc>
                <a:spcPct val="100000"/>
              </a:lnSpc>
              <a:spcBef>
                <a:spcPts val="0"/>
              </a:spcBef>
              <a:spcAft>
                <a:spcPts val="0"/>
              </a:spcAft>
              <a:buSzPts val="1400"/>
              <a:buNone/>
            </a:pPr>
            <a:endParaRPr/>
          </a:p>
        </p:txBody>
      </p:sp>
      <p:sp>
        <p:nvSpPr>
          <p:cNvPr id="260" name="Google Shape;260;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6" name="Google Shape;266;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Die zwingenden Ausschlussgründe sind in Artikel 57 Absätze 1 und 2 der Richtlinie 2014/24/EU festgelegt und müssen in allen Mitgliedstaaten angewendet werden. Sie beziehen sich auf schwere Straftaten von Bietern und stehen nicht in direktem Zusammenhang mit nachhaltiger Beschaffung.</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Zu den in Artikel 57 Absatz 4 genannten fakultativen Ausschlussgründen gehören die in der Folie genannten Gründe. Für die nachhaltige Beschaffung ist vor allem die Möglichkeit relevant, Bieter wegen Nichteinhaltung geltender Sozial- und Umweltgesetze auszuschließen. Diese Gesetze sind in Artikel 18 Absatz 2 und Anhang X der Richtlinie aufgeführt. Die Mitgliedstaaten können beschließen, den Ausschluss aus diesen Gründen verbindlich vorzuschreiben.</a:t>
            </a:r>
            <a:endParaRPr/>
          </a:p>
        </p:txBody>
      </p:sp>
      <p:sp>
        <p:nvSpPr>
          <p:cNvPr id="267" name="Google Shape;267;p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de-DE"/>
              <a:t>Die Bedingungen für die Anwendung der Auswahlkriterien und die erforderlichen Nachweise sind in Artikel 58 und Anhang XII der Richtlinie 2014/24/EU dargelegt.</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r>
              <a:rPr lang="de-DE"/>
              <a:t>Beispiele für Ressourcen, die in der Auswahlphase für einen Bauauftrag angefordert werden können, sind Personal mit Erfahrung in Projekten mit ähnlichen Umweltanforderungen und geeignete Ausrüstung zur Vermeidung von Luft-, Boden- und Wasserverschmutzung.</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r>
              <a:rPr lang="de-DE"/>
              <a:t>Wenn die Bildungs- und Berufsqualifikationen des Personals in der Auswahlphase bewertet werden, sollten sie nicht als Zuschlagskriterium herangezogen werden.</a:t>
            </a:r>
            <a:endParaRPr/>
          </a:p>
          <a:p>
            <a:pPr marL="45720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Bieter können sich auf die Kapazitäten anderer Unternehmen stützen, z. B. auf Subunternehmer mit Spezialausrüstung oder -erfahrung, und müssen sich verpflichten, dass diese Ressourcen für die Vertragserfüllung zur Verfügung stehen.</a:t>
            </a:r>
            <a:endParaRPr/>
          </a:p>
          <a:p>
            <a:pPr marL="457200" marR="0" lvl="0" indent="-228600" algn="l" rtl="0">
              <a:lnSpc>
                <a:spcPct val="100000"/>
              </a:lnSpc>
              <a:spcBef>
                <a:spcPts val="0"/>
              </a:spcBef>
              <a:spcAft>
                <a:spcPts val="0"/>
              </a:spcAft>
              <a:buSzPts val="1400"/>
              <a:buNone/>
            </a:pPr>
            <a:endParaRPr/>
          </a:p>
        </p:txBody>
      </p:sp>
      <p:sp>
        <p:nvSpPr>
          <p:cNvPr id="274" name="Google Shape;274;p5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de-DE"/>
              <a:t>Ein EMS kann die Fähigkeit eines Unternehmens zur Erfüllung der GPP-Kriterien nachweisen und kann in der Auswahlphase erforderlich sein, sofern dies angemessen ist. Gleichwertige Nachweise müssen ebenfalls berücksichtigt werden.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Es kann auch in der Vergabephase als Nachweis dafür bewertet werden, dass die Bieter die Umweltaspekte des Auftrags (z. B. Abfall-, Energie- oder Wassermanagement) erfüllen können.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endParaRPr/>
          </a:p>
        </p:txBody>
      </p:sp>
      <p:sp>
        <p:nvSpPr>
          <p:cNvPr id="281" name="Google Shape;281;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3955bd9627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g3955bd9627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de-DE"/>
              <a:t>Die Vergabekriterien werden in allen Verfahren angewendet. Sie sind für eine nachhaltige Beschaffung besonders wichtig, da sie einen Vergleich der Umweltleistung der Angebote ermöglichen.</a:t>
            </a:r>
            <a:endParaRPr/>
          </a:p>
          <a:p>
            <a:pPr marL="45720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öffentlichen Auftraggeber können ihre eigenen Kriterien festlegen, müssen jedoch für Transparenz und die Einhaltung der Grundsätze des Vertrags sorgen.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Zuschlagskriterien </a:t>
            </a:r>
            <a:r>
              <a:rPr lang="de-DE" i="0"/>
              <a:t>müssen </a:t>
            </a:r>
            <a:endParaRPr/>
          </a:p>
          <a:p>
            <a:pPr marL="457200" marR="0" lvl="0" indent="-228600" algn="l" rtl="0">
              <a:lnSpc>
                <a:spcPct val="100000"/>
              </a:lnSpc>
              <a:spcBef>
                <a:spcPts val="0"/>
              </a:spcBef>
              <a:spcAft>
                <a:spcPts val="0"/>
              </a:spcAft>
              <a:buSzPts val="1400"/>
              <a:buNone/>
            </a:pPr>
            <a:r>
              <a:rPr lang="de-DE" i="0"/>
              <a:t>mit dem Auftragsgegenstand in Verbindung stehen;</a:t>
            </a:r>
            <a:endParaRPr/>
          </a:p>
          <a:p>
            <a:pPr marL="457200" marR="0" lvl="0" indent="-228600" algn="l" rtl="0">
              <a:lnSpc>
                <a:spcPct val="100000"/>
              </a:lnSpc>
              <a:spcBef>
                <a:spcPts val="0"/>
              </a:spcBef>
              <a:spcAft>
                <a:spcPts val="0"/>
              </a:spcAft>
              <a:buSzPts val="1400"/>
              <a:buNone/>
            </a:pPr>
            <a:r>
              <a:rPr lang="de-DE" i="0"/>
              <a:t>dem öffentlichen Auftraggeber keine uneingeschränkte Wahlfreiheit einräumen;</a:t>
            </a:r>
            <a:endParaRPr/>
          </a:p>
          <a:p>
            <a:pPr marL="457200" marR="0" lvl="0" indent="-228600" algn="l" rtl="0">
              <a:lnSpc>
                <a:spcPct val="100000"/>
              </a:lnSpc>
              <a:spcBef>
                <a:spcPts val="0"/>
              </a:spcBef>
              <a:spcAft>
                <a:spcPts val="0"/>
              </a:spcAft>
              <a:buSzPts val="1400"/>
              <a:buNone/>
            </a:pPr>
            <a:r>
              <a:rPr lang="de-DE" i="0"/>
              <a:t>die Möglichkeit eines wirksamen Wettbewerbs gewährleisten;</a:t>
            </a:r>
            <a:endParaRPr/>
          </a:p>
          <a:p>
            <a:pPr marL="457200" marR="0" lvl="0" indent="-228600" algn="l" rtl="0">
              <a:lnSpc>
                <a:spcPct val="100000"/>
              </a:lnSpc>
              <a:spcBef>
                <a:spcPts val="0"/>
              </a:spcBef>
              <a:spcAft>
                <a:spcPts val="0"/>
              </a:spcAft>
              <a:buSzPts val="1400"/>
              <a:buNone/>
            </a:pPr>
            <a:r>
              <a:rPr lang="de-DE" i="0"/>
              <a:t>in der Bekanntmachung und den Ausschreibungsunterlagen ausdrücklich genannt werden, zusammen mit ihrer Gewichtung und etwaigen Unterkriterien; und</a:t>
            </a:r>
            <a:endParaRPr/>
          </a:p>
          <a:p>
            <a:pPr marL="457200" marR="0" lvl="0" indent="-228600" algn="l" rtl="0">
              <a:lnSpc>
                <a:spcPct val="100000"/>
              </a:lnSpc>
              <a:spcBef>
                <a:spcPts val="0"/>
              </a:spcBef>
              <a:spcAft>
                <a:spcPts val="0"/>
              </a:spcAft>
              <a:buSzPts val="1400"/>
              <a:buNone/>
            </a:pPr>
            <a:r>
              <a:rPr lang="de-DE" i="0"/>
              <a:t>den Grundsätzen des Vertrags entsprechen.</a:t>
            </a:r>
            <a:endParaRPr sz="1400" i="0">
              <a:solidFill>
                <a:schemeClr val="dk1"/>
              </a:solidFill>
              <a:latin typeface="Gill Sans"/>
              <a:ea typeface="Gill Sans"/>
              <a:cs typeface="Gill Sans"/>
              <a:sym typeface="Gill Sans"/>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Es ist auch möglich, technische Spezifikationen und Zuschlagskriterien zu kombinieren: </a:t>
            </a:r>
            <a:r>
              <a:rPr lang="de-DE" sz="1800" b="0" i="0" u="none" strike="noStrike">
                <a:solidFill>
                  <a:srgbClr val="000000"/>
                </a:solidFill>
                <a:latin typeface="Calibri"/>
                <a:ea typeface="Calibri"/>
                <a:cs typeface="Calibri"/>
                <a:sym typeface="Calibri"/>
              </a:rPr>
              <a:t>Technische Spezifikationen sollten immer die </a:t>
            </a:r>
            <a:r>
              <a:rPr lang="de-DE" sz="1800" b="1" i="0" u="none" strike="noStrike">
                <a:solidFill>
                  <a:srgbClr val="000000"/>
                </a:solidFill>
                <a:latin typeface="Calibri"/>
                <a:ea typeface="Calibri"/>
                <a:cs typeface="Calibri"/>
                <a:sym typeface="Calibri"/>
              </a:rPr>
              <a:t>Mindestanforderungen</a:t>
            </a:r>
            <a:r>
              <a:rPr lang="de-DE" sz="1800" b="0" i="0" u="none" strike="noStrike">
                <a:solidFill>
                  <a:srgbClr val="000000"/>
                </a:solidFill>
                <a:latin typeface="Calibri"/>
                <a:ea typeface="Calibri"/>
                <a:cs typeface="Calibri"/>
                <a:sym typeface="Calibri"/>
              </a:rPr>
              <a:t> festlegen, während Zuschlagskriterien dazu dienen, Leistungen zu erzielen</a:t>
            </a:r>
            <a:r>
              <a:rPr lang="de-DE" sz="1800" b="1" i="0" u="none" strike="noStrike">
                <a:solidFill>
                  <a:srgbClr val="000000"/>
                </a:solidFill>
                <a:latin typeface="Calibri"/>
                <a:ea typeface="Calibri"/>
                <a:cs typeface="Calibri"/>
                <a:sym typeface="Calibri"/>
              </a:rPr>
              <a:t>, die über das Minimum hinausgehen</a:t>
            </a:r>
            <a:r>
              <a:rPr lang="de-DE" sz="1800" b="0" i="0" u="none" strike="noStrike">
                <a:solidFill>
                  <a:srgbClr val="000000"/>
                </a:solidFill>
                <a:latin typeface="Calibri"/>
                <a:ea typeface="Calibri"/>
                <a:cs typeface="Calibri"/>
                <a:sym typeface="Calibri"/>
              </a:rPr>
              <a:t>. Siehe zweites Beispiel auf der Folie</a:t>
            </a:r>
            <a:endParaRPr/>
          </a:p>
        </p:txBody>
      </p:sp>
      <p:sp>
        <p:nvSpPr>
          <p:cNvPr id="289" name="Google Shape;289;g3955bd9627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3955bd9627f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6" name="Google Shape;296;g3955bd9627f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97" name="Google Shape;297;g3955bd9627f_0_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955bd9627f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g3955bd9627f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a:p>
        </p:txBody>
      </p:sp>
      <p:sp>
        <p:nvSpPr>
          <p:cNvPr id="305" name="Google Shape;305;g3955bd9627f_0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3955bd9627f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g3955bd9627f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endParaRPr/>
          </a:p>
        </p:txBody>
      </p:sp>
      <p:sp>
        <p:nvSpPr>
          <p:cNvPr id="313" name="Google Shape;313;g3955bd9627f_0_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955bd9627f_0_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0" name="Google Shape;320;g3955bd9627f_0_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Der Bezug zur sachlichen Anforderung bedeutet, dass diese nicht auf allgemeine Geschäftspraktiken abzielen sollten, sondern sich auf das beziehen sollten, was im Rahmen des jeweiligen Vertrags geliefert wird.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Sicherstellung, dass Bieter bei der Abgabe von Angeboten die Vertragsbedingungen akzeptieren, verringert das Risiko von Verstößen (z. B. fehlende Kosten für Überwachung/Berichterstattung).</a:t>
            </a:r>
            <a:endParaRPr/>
          </a:p>
        </p:txBody>
      </p:sp>
      <p:sp>
        <p:nvSpPr>
          <p:cNvPr id="321" name="Google Shape;321;g3955bd9627f_0_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3955bd9627f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g3955bd9627f_0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28" name="Google Shape;328;g3955bd9627f_0_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3955bd9627f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4" name="Google Shape;334;g3955bd9627f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35" name="Google Shape;335;g3955bd9627f_0_4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42" name="Google Shape;342;p6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9" name="Google Shape;349;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b="1"/>
              <a:t>Beschränkte Ausschreibung (mit/ohne Teilnahmewettbewerb)</a:t>
            </a:r>
            <a:endParaRPr/>
          </a:p>
          <a:p>
            <a:pPr marL="457200" marR="0" lvl="0" indent="-228600" algn="l" rtl="0">
              <a:lnSpc>
                <a:spcPct val="100000"/>
              </a:lnSpc>
              <a:spcBef>
                <a:spcPts val="0"/>
              </a:spcBef>
              <a:spcAft>
                <a:spcPts val="0"/>
              </a:spcAft>
              <a:buSzPts val="1400"/>
              <a:buNone/>
            </a:pPr>
            <a:r>
              <a:rPr lang="de-DE"/>
              <a:t>Unternehmen werden gezielt ausgewählt und zur Angebotsabgabe aufgefordert</a:t>
            </a:r>
            <a:endParaRPr/>
          </a:p>
          <a:p>
            <a:pPr marL="457200" marR="0" lvl="0" indent="-228600" algn="l" rtl="0">
              <a:lnSpc>
                <a:spcPct val="100000"/>
              </a:lnSpc>
              <a:spcBef>
                <a:spcPts val="0"/>
              </a:spcBef>
              <a:spcAft>
                <a:spcPts val="0"/>
              </a:spcAft>
              <a:buSzPts val="1400"/>
              <a:buNone/>
            </a:pPr>
            <a:r>
              <a:rPr lang="de-DE"/>
              <a:t>Mit Teilnahmewettbewerb:</a:t>
            </a:r>
            <a:br>
              <a:rPr lang="de-DE"/>
            </a:br>
            <a:r>
              <a:rPr lang="de-DE"/>
              <a:t>→ Offene Bewerbung, danach Auswahl geeigneter Bieter</a:t>
            </a:r>
            <a:endParaRPr/>
          </a:p>
          <a:p>
            <a:pPr marL="457200" marR="0" lvl="0" indent="-228600" algn="l" rtl="0">
              <a:lnSpc>
                <a:spcPct val="100000"/>
              </a:lnSpc>
              <a:spcBef>
                <a:spcPts val="0"/>
              </a:spcBef>
              <a:spcAft>
                <a:spcPts val="0"/>
              </a:spcAft>
              <a:buSzPts val="1400"/>
              <a:buNone/>
            </a:pPr>
            <a:r>
              <a:rPr lang="de-DE"/>
              <a:t>Ohne Teilnahmewettbewerb:</a:t>
            </a:r>
            <a:br>
              <a:rPr lang="de-DE"/>
            </a:br>
            <a:r>
              <a:rPr lang="de-DE"/>
              <a:t>→ Direkte Einladung ausgewählter Unternehmen</a:t>
            </a:r>
            <a:endParaRPr/>
          </a:p>
          <a:p>
            <a:pPr marL="457200" marR="0" lvl="0" indent="-228600" algn="l" rtl="0">
              <a:lnSpc>
                <a:spcPct val="100000"/>
              </a:lnSpc>
              <a:spcBef>
                <a:spcPts val="0"/>
              </a:spcBef>
              <a:spcAft>
                <a:spcPts val="0"/>
              </a:spcAft>
              <a:buSzPts val="1400"/>
              <a:buNone/>
            </a:pPr>
            <a:r>
              <a:rPr lang="de-DE"/>
              <a:t>Vorteil: schneller als offene Ausschreibung, trotzdem Wettbewerb</a:t>
            </a:r>
            <a:endParaRPr/>
          </a:p>
          <a:p>
            <a:pPr marL="457200" marR="0" lvl="0" indent="-228600" algn="l" rtl="0">
              <a:lnSpc>
                <a:spcPct val="100000"/>
              </a:lnSpc>
              <a:spcBef>
                <a:spcPts val="0"/>
              </a:spcBef>
              <a:spcAft>
                <a:spcPts val="0"/>
              </a:spcAft>
              <a:buSzPts val="1400"/>
              <a:buNone/>
            </a:pPr>
            <a:r>
              <a:rPr lang="de-DE"/>
              <a:t>Nachteil: geringere Marktbreite</a:t>
            </a:r>
            <a:endParaRPr/>
          </a:p>
          <a:p>
            <a:pPr marL="457200" marR="0" lvl="0" indent="-228600" algn="l" rtl="0">
              <a:lnSpc>
                <a:spcPct val="100000"/>
              </a:lnSpc>
              <a:spcBef>
                <a:spcPts val="0"/>
              </a:spcBef>
              <a:spcAft>
                <a:spcPts val="0"/>
              </a:spcAft>
              <a:buSzPts val="1400"/>
              <a:buNone/>
            </a:pPr>
            <a:br>
              <a:rPr lang="de-DE"/>
            </a:br>
            <a:endParaRPr/>
          </a:p>
          <a:p>
            <a:pPr marL="457200" marR="0" lvl="0" indent="-228600" algn="l" rtl="0">
              <a:lnSpc>
                <a:spcPct val="100000"/>
              </a:lnSpc>
              <a:spcBef>
                <a:spcPts val="0"/>
              </a:spcBef>
              <a:spcAft>
                <a:spcPts val="0"/>
              </a:spcAft>
              <a:buSzPts val="1400"/>
              <a:buNone/>
            </a:pPr>
            <a:r>
              <a:rPr lang="de-DE" b="1"/>
              <a:t>Verhandlungsvergabe</a:t>
            </a:r>
            <a:endParaRPr/>
          </a:p>
          <a:p>
            <a:pPr marL="457200" marR="0" lvl="0" indent="-228600" algn="l" rtl="0">
              <a:lnSpc>
                <a:spcPct val="100000"/>
              </a:lnSpc>
              <a:spcBef>
                <a:spcPts val="0"/>
              </a:spcBef>
              <a:spcAft>
                <a:spcPts val="0"/>
              </a:spcAft>
              <a:buSzPts val="1400"/>
              <a:buNone/>
            </a:pPr>
            <a:r>
              <a:rPr lang="de-DE"/>
              <a:t>Geeignet für kreative, innovative oder konzeptionelle Leistungen</a:t>
            </a:r>
            <a:endParaRPr/>
          </a:p>
          <a:p>
            <a:pPr marL="457200" marR="0" lvl="0" indent="-228600" algn="l" rtl="0">
              <a:lnSpc>
                <a:spcPct val="100000"/>
              </a:lnSpc>
              <a:spcBef>
                <a:spcPts val="0"/>
              </a:spcBef>
              <a:spcAft>
                <a:spcPts val="0"/>
              </a:spcAft>
              <a:buSzPts val="1400"/>
              <a:buNone/>
            </a:pPr>
            <a:r>
              <a:rPr lang="de-DE"/>
              <a:t>Einsatz bei besonders komplexen Projekten</a:t>
            </a:r>
            <a:endParaRPr/>
          </a:p>
          <a:p>
            <a:pPr marL="457200" marR="0" lvl="0" indent="-228600" algn="l" rtl="0">
              <a:lnSpc>
                <a:spcPct val="100000"/>
              </a:lnSpc>
              <a:spcBef>
                <a:spcPts val="0"/>
              </a:spcBef>
              <a:spcAft>
                <a:spcPts val="0"/>
              </a:spcAft>
              <a:buSzPts val="1400"/>
              <a:buNone/>
            </a:pPr>
            <a:r>
              <a:rPr lang="de-DE"/>
              <a:t>Wenn Leistung nicht eindeutig vorab beschrieben werden kann</a:t>
            </a:r>
            <a:endParaRPr/>
          </a:p>
          <a:p>
            <a:pPr marL="457200" marR="0" lvl="0" indent="-228600" algn="l" rtl="0">
              <a:lnSpc>
                <a:spcPct val="100000"/>
              </a:lnSpc>
              <a:spcBef>
                <a:spcPts val="0"/>
              </a:spcBef>
              <a:spcAft>
                <a:spcPts val="0"/>
              </a:spcAft>
              <a:buSzPts val="1400"/>
              <a:buNone/>
            </a:pPr>
            <a:r>
              <a:rPr lang="de-DE"/>
              <a:t>Ermöglicht Verhandlungen über:</a:t>
            </a:r>
            <a:endParaRPr/>
          </a:p>
          <a:p>
            <a:pPr marL="914400" lvl="1" indent="-228600" algn="l" rtl="0">
              <a:lnSpc>
                <a:spcPct val="100000"/>
              </a:lnSpc>
              <a:spcBef>
                <a:spcPts val="0"/>
              </a:spcBef>
              <a:spcAft>
                <a:spcPts val="0"/>
              </a:spcAft>
              <a:buSzPts val="1400"/>
              <a:buNone/>
            </a:pPr>
            <a:r>
              <a:rPr lang="de-DE"/>
              <a:t>Leistungsinhalt</a:t>
            </a:r>
            <a:endParaRPr/>
          </a:p>
          <a:p>
            <a:pPr marL="914400" lvl="1" indent="-228600" algn="l" rtl="0">
              <a:lnSpc>
                <a:spcPct val="100000"/>
              </a:lnSpc>
              <a:spcBef>
                <a:spcPts val="0"/>
              </a:spcBef>
              <a:spcAft>
                <a:spcPts val="0"/>
              </a:spcAft>
              <a:buSzPts val="1400"/>
              <a:buNone/>
            </a:pPr>
            <a:r>
              <a:rPr lang="de-DE"/>
              <a:t>Lösungsansätze</a:t>
            </a:r>
            <a:endParaRPr/>
          </a:p>
          <a:p>
            <a:pPr marL="914400" lvl="1" indent="-228600" algn="l" rtl="0">
              <a:lnSpc>
                <a:spcPct val="100000"/>
              </a:lnSpc>
              <a:spcBef>
                <a:spcPts val="0"/>
              </a:spcBef>
              <a:spcAft>
                <a:spcPts val="0"/>
              </a:spcAft>
              <a:buSzPts val="1400"/>
              <a:buNone/>
            </a:pPr>
            <a:r>
              <a:rPr lang="de-DE"/>
              <a:t>Preise</a:t>
            </a:r>
            <a:endParaRPr/>
          </a:p>
          <a:p>
            <a:pPr marL="457200" marR="0" lvl="0" indent="-228600" algn="l" rtl="0">
              <a:lnSpc>
                <a:spcPct val="100000"/>
              </a:lnSpc>
              <a:spcBef>
                <a:spcPts val="0"/>
              </a:spcBef>
              <a:spcAft>
                <a:spcPts val="0"/>
              </a:spcAft>
              <a:buSzPts val="1400"/>
              <a:buNone/>
            </a:pPr>
            <a:r>
              <a:rPr lang="de-DE"/>
              <a:t>Auch zulässig, wenn nur ein bestimmtes Unternehmen infrage kommt</a:t>
            </a:r>
            <a:br>
              <a:rPr lang="de-DE"/>
            </a:br>
            <a:r>
              <a:rPr lang="de-DE"/>
              <a:t>(z. B. Alleinstellungsmerkmal, Patente, Spezial-Know-how)</a:t>
            </a:r>
            <a:endParaRPr/>
          </a:p>
          <a:p>
            <a:pPr marL="457200" marR="0" lvl="0" indent="-228600" algn="l" rtl="0">
              <a:lnSpc>
                <a:spcPct val="100000"/>
              </a:lnSpc>
              <a:spcBef>
                <a:spcPts val="0"/>
              </a:spcBef>
              <a:spcAft>
                <a:spcPts val="0"/>
              </a:spcAft>
              <a:buSzPts val="1400"/>
              <a:buNone/>
            </a:pPr>
            <a:br>
              <a:rPr lang="de-DE"/>
            </a:br>
            <a:endParaRPr/>
          </a:p>
          <a:p>
            <a:pPr marL="457200" marR="0" lvl="0" indent="-228600" algn="l" rtl="0">
              <a:lnSpc>
                <a:spcPct val="100000"/>
              </a:lnSpc>
              <a:spcBef>
                <a:spcPts val="0"/>
              </a:spcBef>
              <a:spcAft>
                <a:spcPts val="0"/>
              </a:spcAft>
              <a:buSzPts val="1400"/>
              <a:buNone/>
            </a:pPr>
            <a:r>
              <a:rPr lang="de-DE" b="1"/>
              <a:t>Direktauftrag</a:t>
            </a:r>
            <a:endParaRPr/>
          </a:p>
          <a:p>
            <a:pPr marL="457200" marR="0" lvl="0" indent="-228600" algn="l" rtl="0">
              <a:lnSpc>
                <a:spcPct val="100000"/>
              </a:lnSpc>
              <a:spcBef>
                <a:spcPts val="0"/>
              </a:spcBef>
              <a:spcAft>
                <a:spcPts val="0"/>
              </a:spcAft>
              <a:buSzPts val="1400"/>
              <a:buNone/>
            </a:pPr>
            <a:r>
              <a:rPr lang="de-DE"/>
              <a:t>Vereinfachtes Verfahren ohne formellen Wettbewerb</a:t>
            </a:r>
            <a:endParaRPr/>
          </a:p>
          <a:p>
            <a:pPr marL="457200" marR="0" lvl="0" indent="-228600" algn="l" rtl="0">
              <a:lnSpc>
                <a:spcPct val="100000"/>
              </a:lnSpc>
              <a:spcBef>
                <a:spcPts val="0"/>
              </a:spcBef>
              <a:spcAft>
                <a:spcPts val="0"/>
              </a:spcAft>
              <a:buSzPts val="1400"/>
              <a:buNone/>
            </a:pPr>
            <a:r>
              <a:rPr lang="de-DE"/>
              <a:t>Für geringwertige Aufträge</a:t>
            </a:r>
            <a:endParaRPr/>
          </a:p>
          <a:p>
            <a:pPr marL="457200" marR="0" lvl="0" indent="-228600" algn="l" rtl="0">
              <a:lnSpc>
                <a:spcPct val="100000"/>
              </a:lnSpc>
              <a:spcBef>
                <a:spcPts val="0"/>
              </a:spcBef>
              <a:spcAft>
                <a:spcPts val="0"/>
              </a:spcAft>
              <a:buSzPts val="1400"/>
              <a:buNone/>
            </a:pPr>
            <a:r>
              <a:rPr lang="de-DE"/>
              <a:t>Sehr schneller und unbürokratischer Prozess</a:t>
            </a:r>
            <a:endParaRPr/>
          </a:p>
          <a:p>
            <a:pPr marL="457200" marR="0" lvl="0" indent="-228600" algn="l" rtl="0">
              <a:lnSpc>
                <a:spcPct val="100000"/>
              </a:lnSpc>
              <a:spcBef>
                <a:spcPts val="0"/>
              </a:spcBef>
              <a:spcAft>
                <a:spcPts val="0"/>
              </a:spcAft>
              <a:buSzPts val="1400"/>
              <a:buNone/>
            </a:pPr>
            <a:r>
              <a:rPr lang="de-DE"/>
              <a:t>Dokumentation trotzdem erforderlich (Vergabevermerk)</a:t>
            </a:r>
            <a:endParaRPr/>
          </a:p>
          <a:p>
            <a:pPr marL="457200" marR="0" lvl="0" indent="-228600" algn="l" rtl="0">
              <a:lnSpc>
                <a:spcPct val="100000"/>
              </a:lnSpc>
              <a:spcBef>
                <a:spcPts val="0"/>
              </a:spcBef>
              <a:spcAft>
                <a:spcPts val="0"/>
              </a:spcAft>
              <a:buSzPts val="1400"/>
              <a:buNone/>
            </a:pPr>
            <a:endParaRPr/>
          </a:p>
        </p:txBody>
      </p:sp>
      <p:sp>
        <p:nvSpPr>
          <p:cNvPr id="350" name="Google Shape;350;p6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7" name="Google Shape;357;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b="1"/>
              <a:t>Beschränkte Ausschreibung (mit/ohne Teilnahmewettbewerb)</a:t>
            </a:r>
            <a:endParaRPr/>
          </a:p>
          <a:p>
            <a:pPr marL="457200" marR="0" lvl="0" indent="-228600" algn="l" rtl="0">
              <a:lnSpc>
                <a:spcPct val="100000"/>
              </a:lnSpc>
              <a:spcBef>
                <a:spcPts val="0"/>
              </a:spcBef>
              <a:spcAft>
                <a:spcPts val="0"/>
              </a:spcAft>
              <a:buSzPts val="1400"/>
              <a:buNone/>
            </a:pPr>
            <a:r>
              <a:rPr lang="de-DE"/>
              <a:t>Unternehmen werden gezielt ausgewählt und zur Angebotsabgabe aufgefordert</a:t>
            </a:r>
            <a:endParaRPr/>
          </a:p>
          <a:p>
            <a:pPr marL="457200" marR="0" lvl="0" indent="-228600" algn="l" rtl="0">
              <a:lnSpc>
                <a:spcPct val="100000"/>
              </a:lnSpc>
              <a:spcBef>
                <a:spcPts val="0"/>
              </a:spcBef>
              <a:spcAft>
                <a:spcPts val="0"/>
              </a:spcAft>
              <a:buSzPts val="1400"/>
              <a:buNone/>
            </a:pPr>
            <a:r>
              <a:rPr lang="de-DE"/>
              <a:t>Mit Teilnahmewettbewerb:</a:t>
            </a:r>
            <a:br>
              <a:rPr lang="de-DE"/>
            </a:br>
            <a:r>
              <a:rPr lang="de-DE"/>
              <a:t>→ Offene Bewerbung, danach Auswahl geeigneter Bieter</a:t>
            </a:r>
            <a:endParaRPr/>
          </a:p>
          <a:p>
            <a:pPr marL="457200" marR="0" lvl="0" indent="-228600" algn="l" rtl="0">
              <a:lnSpc>
                <a:spcPct val="100000"/>
              </a:lnSpc>
              <a:spcBef>
                <a:spcPts val="0"/>
              </a:spcBef>
              <a:spcAft>
                <a:spcPts val="0"/>
              </a:spcAft>
              <a:buSzPts val="1400"/>
              <a:buNone/>
            </a:pPr>
            <a:r>
              <a:rPr lang="de-DE"/>
              <a:t>Ohne Teilnahmewettbewerb:</a:t>
            </a:r>
            <a:br>
              <a:rPr lang="de-DE"/>
            </a:br>
            <a:r>
              <a:rPr lang="de-DE"/>
              <a:t>→ Direkte Einladung ausgewählter Unternehmen</a:t>
            </a:r>
            <a:endParaRPr/>
          </a:p>
          <a:p>
            <a:pPr marL="457200" marR="0" lvl="0" indent="-228600" algn="l" rtl="0">
              <a:lnSpc>
                <a:spcPct val="100000"/>
              </a:lnSpc>
              <a:spcBef>
                <a:spcPts val="0"/>
              </a:spcBef>
              <a:spcAft>
                <a:spcPts val="0"/>
              </a:spcAft>
              <a:buSzPts val="1400"/>
              <a:buNone/>
            </a:pPr>
            <a:r>
              <a:rPr lang="de-DE"/>
              <a:t>Vorteil: schneller als offene Ausschreibung, trotzdem Wettbewerb</a:t>
            </a:r>
            <a:endParaRPr/>
          </a:p>
          <a:p>
            <a:pPr marL="457200" marR="0" lvl="0" indent="-228600" algn="l" rtl="0">
              <a:lnSpc>
                <a:spcPct val="100000"/>
              </a:lnSpc>
              <a:spcBef>
                <a:spcPts val="0"/>
              </a:spcBef>
              <a:spcAft>
                <a:spcPts val="0"/>
              </a:spcAft>
              <a:buSzPts val="1400"/>
              <a:buNone/>
            </a:pPr>
            <a:r>
              <a:rPr lang="de-DE"/>
              <a:t>Nachteil: geringere Marktbreite</a:t>
            </a:r>
            <a:endParaRPr/>
          </a:p>
          <a:p>
            <a:pPr marL="457200" marR="0" lvl="0" indent="-228600" algn="l" rtl="0">
              <a:lnSpc>
                <a:spcPct val="100000"/>
              </a:lnSpc>
              <a:spcBef>
                <a:spcPts val="0"/>
              </a:spcBef>
              <a:spcAft>
                <a:spcPts val="0"/>
              </a:spcAft>
              <a:buSzPts val="1400"/>
              <a:buNone/>
            </a:pPr>
            <a:br>
              <a:rPr lang="de-DE"/>
            </a:br>
            <a:endParaRPr/>
          </a:p>
          <a:p>
            <a:pPr marL="457200" marR="0" lvl="0" indent="-228600" algn="l" rtl="0">
              <a:lnSpc>
                <a:spcPct val="100000"/>
              </a:lnSpc>
              <a:spcBef>
                <a:spcPts val="0"/>
              </a:spcBef>
              <a:spcAft>
                <a:spcPts val="0"/>
              </a:spcAft>
              <a:buSzPts val="1400"/>
              <a:buNone/>
            </a:pPr>
            <a:r>
              <a:rPr lang="de-DE" b="1"/>
              <a:t>Verhandlungsvergabe</a:t>
            </a:r>
            <a:endParaRPr/>
          </a:p>
          <a:p>
            <a:pPr marL="457200" marR="0" lvl="0" indent="-228600" algn="l" rtl="0">
              <a:lnSpc>
                <a:spcPct val="100000"/>
              </a:lnSpc>
              <a:spcBef>
                <a:spcPts val="0"/>
              </a:spcBef>
              <a:spcAft>
                <a:spcPts val="0"/>
              </a:spcAft>
              <a:buSzPts val="1400"/>
              <a:buNone/>
            </a:pPr>
            <a:r>
              <a:rPr lang="de-DE"/>
              <a:t>Geeignet für kreative, innovative oder konzeptionelle Leistungen</a:t>
            </a:r>
            <a:endParaRPr/>
          </a:p>
          <a:p>
            <a:pPr marL="457200" marR="0" lvl="0" indent="-228600" algn="l" rtl="0">
              <a:lnSpc>
                <a:spcPct val="100000"/>
              </a:lnSpc>
              <a:spcBef>
                <a:spcPts val="0"/>
              </a:spcBef>
              <a:spcAft>
                <a:spcPts val="0"/>
              </a:spcAft>
              <a:buSzPts val="1400"/>
              <a:buNone/>
            </a:pPr>
            <a:r>
              <a:rPr lang="de-DE"/>
              <a:t>Einsatz bei besonders komplexen Projekten</a:t>
            </a:r>
            <a:endParaRPr/>
          </a:p>
          <a:p>
            <a:pPr marL="457200" marR="0" lvl="0" indent="-228600" algn="l" rtl="0">
              <a:lnSpc>
                <a:spcPct val="100000"/>
              </a:lnSpc>
              <a:spcBef>
                <a:spcPts val="0"/>
              </a:spcBef>
              <a:spcAft>
                <a:spcPts val="0"/>
              </a:spcAft>
              <a:buSzPts val="1400"/>
              <a:buNone/>
            </a:pPr>
            <a:r>
              <a:rPr lang="de-DE"/>
              <a:t>Wenn Leistung nicht eindeutig vorab beschrieben werden kann</a:t>
            </a:r>
            <a:endParaRPr/>
          </a:p>
          <a:p>
            <a:pPr marL="457200" marR="0" lvl="0" indent="-228600" algn="l" rtl="0">
              <a:lnSpc>
                <a:spcPct val="100000"/>
              </a:lnSpc>
              <a:spcBef>
                <a:spcPts val="0"/>
              </a:spcBef>
              <a:spcAft>
                <a:spcPts val="0"/>
              </a:spcAft>
              <a:buSzPts val="1400"/>
              <a:buNone/>
            </a:pPr>
            <a:r>
              <a:rPr lang="de-DE"/>
              <a:t>Ermöglicht Verhandlungen über:</a:t>
            </a:r>
            <a:endParaRPr/>
          </a:p>
          <a:p>
            <a:pPr marL="914400" lvl="1" indent="-228600" algn="l" rtl="0">
              <a:lnSpc>
                <a:spcPct val="100000"/>
              </a:lnSpc>
              <a:spcBef>
                <a:spcPts val="0"/>
              </a:spcBef>
              <a:spcAft>
                <a:spcPts val="0"/>
              </a:spcAft>
              <a:buSzPts val="1400"/>
              <a:buNone/>
            </a:pPr>
            <a:r>
              <a:rPr lang="de-DE"/>
              <a:t>Leistungsinhalt</a:t>
            </a:r>
            <a:endParaRPr/>
          </a:p>
          <a:p>
            <a:pPr marL="914400" lvl="1" indent="-228600" algn="l" rtl="0">
              <a:lnSpc>
                <a:spcPct val="100000"/>
              </a:lnSpc>
              <a:spcBef>
                <a:spcPts val="0"/>
              </a:spcBef>
              <a:spcAft>
                <a:spcPts val="0"/>
              </a:spcAft>
              <a:buSzPts val="1400"/>
              <a:buNone/>
            </a:pPr>
            <a:r>
              <a:rPr lang="de-DE"/>
              <a:t>Lösungsansätze</a:t>
            </a:r>
            <a:endParaRPr/>
          </a:p>
          <a:p>
            <a:pPr marL="914400" lvl="1" indent="-228600" algn="l" rtl="0">
              <a:lnSpc>
                <a:spcPct val="100000"/>
              </a:lnSpc>
              <a:spcBef>
                <a:spcPts val="0"/>
              </a:spcBef>
              <a:spcAft>
                <a:spcPts val="0"/>
              </a:spcAft>
              <a:buSzPts val="1400"/>
              <a:buNone/>
            </a:pPr>
            <a:r>
              <a:rPr lang="de-DE"/>
              <a:t>Preise</a:t>
            </a:r>
            <a:endParaRPr/>
          </a:p>
          <a:p>
            <a:pPr marL="457200" marR="0" lvl="0" indent="-228600" algn="l" rtl="0">
              <a:lnSpc>
                <a:spcPct val="100000"/>
              </a:lnSpc>
              <a:spcBef>
                <a:spcPts val="0"/>
              </a:spcBef>
              <a:spcAft>
                <a:spcPts val="0"/>
              </a:spcAft>
              <a:buSzPts val="1400"/>
              <a:buNone/>
            </a:pPr>
            <a:r>
              <a:rPr lang="de-DE"/>
              <a:t>Auch zulässig, wenn nur ein bestimmtes Unternehmen infrage kommt</a:t>
            </a:r>
            <a:br>
              <a:rPr lang="de-DE"/>
            </a:br>
            <a:r>
              <a:rPr lang="de-DE"/>
              <a:t>(z. B. Alleinstellungsmerkmal, Patente, Spezial-Know-how)</a:t>
            </a:r>
            <a:endParaRPr/>
          </a:p>
          <a:p>
            <a:pPr marL="457200" marR="0" lvl="0" indent="-228600" algn="l" rtl="0">
              <a:lnSpc>
                <a:spcPct val="100000"/>
              </a:lnSpc>
              <a:spcBef>
                <a:spcPts val="0"/>
              </a:spcBef>
              <a:spcAft>
                <a:spcPts val="0"/>
              </a:spcAft>
              <a:buSzPts val="1400"/>
              <a:buNone/>
            </a:pPr>
            <a:br>
              <a:rPr lang="de-DE"/>
            </a:br>
            <a:endParaRPr/>
          </a:p>
          <a:p>
            <a:pPr marL="457200" marR="0" lvl="0" indent="-228600" algn="l" rtl="0">
              <a:lnSpc>
                <a:spcPct val="100000"/>
              </a:lnSpc>
              <a:spcBef>
                <a:spcPts val="0"/>
              </a:spcBef>
              <a:spcAft>
                <a:spcPts val="0"/>
              </a:spcAft>
              <a:buSzPts val="1400"/>
              <a:buNone/>
            </a:pPr>
            <a:r>
              <a:rPr lang="de-DE" b="1"/>
              <a:t>Direktauftrag</a:t>
            </a:r>
            <a:endParaRPr/>
          </a:p>
          <a:p>
            <a:pPr marL="457200" marR="0" lvl="0" indent="-228600" algn="l" rtl="0">
              <a:lnSpc>
                <a:spcPct val="100000"/>
              </a:lnSpc>
              <a:spcBef>
                <a:spcPts val="0"/>
              </a:spcBef>
              <a:spcAft>
                <a:spcPts val="0"/>
              </a:spcAft>
              <a:buSzPts val="1400"/>
              <a:buNone/>
            </a:pPr>
            <a:r>
              <a:rPr lang="de-DE"/>
              <a:t>Vereinfachtes Verfahren ohne formellen Wettbewerb</a:t>
            </a:r>
            <a:endParaRPr/>
          </a:p>
          <a:p>
            <a:pPr marL="457200" marR="0" lvl="0" indent="-228600" algn="l" rtl="0">
              <a:lnSpc>
                <a:spcPct val="100000"/>
              </a:lnSpc>
              <a:spcBef>
                <a:spcPts val="0"/>
              </a:spcBef>
              <a:spcAft>
                <a:spcPts val="0"/>
              </a:spcAft>
              <a:buSzPts val="1400"/>
              <a:buNone/>
            </a:pPr>
            <a:r>
              <a:rPr lang="de-DE"/>
              <a:t>Für geringwertige Aufträge</a:t>
            </a:r>
            <a:endParaRPr/>
          </a:p>
          <a:p>
            <a:pPr marL="457200" marR="0" lvl="0" indent="-228600" algn="l" rtl="0">
              <a:lnSpc>
                <a:spcPct val="100000"/>
              </a:lnSpc>
              <a:spcBef>
                <a:spcPts val="0"/>
              </a:spcBef>
              <a:spcAft>
                <a:spcPts val="0"/>
              </a:spcAft>
              <a:buSzPts val="1400"/>
              <a:buNone/>
            </a:pPr>
            <a:r>
              <a:rPr lang="de-DE"/>
              <a:t>Sehr schneller und unbürokratischer Prozess</a:t>
            </a:r>
            <a:endParaRPr/>
          </a:p>
          <a:p>
            <a:pPr marL="457200" marR="0" lvl="0" indent="-228600" algn="l" rtl="0">
              <a:lnSpc>
                <a:spcPct val="100000"/>
              </a:lnSpc>
              <a:spcBef>
                <a:spcPts val="0"/>
              </a:spcBef>
              <a:spcAft>
                <a:spcPts val="0"/>
              </a:spcAft>
              <a:buSzPts val="1400"/>
              <a:buNone/>
            </a:pPr>
            <a:r>
              <a:rPr lang="de-DE"/>
              <a:t>Dokumentation trotzdem erforderlich (Vergabevermerk)</a:t>
            </a:r>
            <a:endParaRPr/>
          </a:p>
          <a:p>
            <a:pPr marL="457200" marR="0" lvl="0" indent="-228600" algn="l" rtl="0">
              <a:lnSpc>
                <a:spcPct val="100000"/>
              </a:lnSpc>
              <a:spcBef>
                <a:spcPts val="0"/>
              </a:spcBef>
              <a:spcAft>
                <a:spcPts val="0"/>
              </a:spcAft>
              <a:buSzPts val="1400"/>
              <a:buNone/>
            </a:pPr>
            <a:endParaRPr/>
          </a:p>
        </p:txBody>
      </p:sp>
      <p:sp>
        <p:nvSpPr>
          <p:cNvPr id="358" name="Google Shape;358;p6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5" name="Google Shape;365;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66" name="Google Shape;366;p6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3955bd9627f_0_1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3" name="Google Shape;373;g3955bd9627f_0_1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74" name="Google Shape;374;g3955bd9627f_0_1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1" name="Google Shape;381;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a:p>
        </p:txBody>
      </p:sp>
      <p:sp>
        <p:nvSpPr>
          <p:cNvPr id="382" name="Google Shape;382;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40</a:t>
            </a:fld>
            <a:endParaRPr sz="1200">
              <a:solidFill>
                <a:schemeClr val="dk1"/>
              </a:solidFill>
              <a:latin typeface="Calibri"/>
              <a:ea typeface="Calibri"/>
              <a:cs typeface="Calibri"/>
              <a:sym typeface="Calibri"/>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6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0" name="Google Shape;390;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 name="Google Shape;129;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Google Shape;142;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Der Vertrag ist Primärrecht und für alle Mitgliedstaaten unmittelbar verbindlich. Die Grundsätze des Vertrags (siehe unten) gelten für alle Verträge von grenzüberschreitendem Interesse – nicht nur für solche, die die EU-Schwellenwerte überschreiten. Die Vergaberichtlinien müssen in nationales Recht umgesetzt werden, sind jedoch hinsichtlich der darin festgelegten Ziele verbindlich und können auch dann unmittelbare Wirkung entfalten, wenn sie nicht vollständig in nationales Recht umgesetzt wurden.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Richtlinien über die Vergabe öffentlicher Aufträge müssen in nationales Recht umgesetzt werden, sind jedoch hinsichtlich der darin festgelegten Ziele verbindlich und können auch dann unmittelbare Wirkung entfalten, wenn sie nicht vollständig in nationales Recht umgesetzt wurden.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EU-Umweltvorschriften gelten für viele Produkt-/Dienstleistungssektoren und haben in einigen Fällen direkte Auswirkungen auf die Vergabeverfahren. Beispiele hierfür sind die Verpflichtung zur Berücksichtigung der Emissionen und des Energieverbrauchs von Fahrzeugen gemäß der Richtlinie über saubere Fahrzeuge und die Anforderungen an die umweltgerechte Gestaltung und die Energieeffizienz gemäß der Energieeffizienzrichtlinie. Die EU hat am 12. Juli 2023 außerdem eine neue Batterieverordnung verabschiedet, die darauf abzielt, die Umweltauswirkungen der weltweiten Nachfrage nach Batterien angesichts neuer sozioökonomischer Bedingungen, technologischer Entwicklungen, Märkte und Verwendungszwecke von Batterien zu minimieren.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Urteile des Gerichtshofs in Luxemburg sind für alle Mitgliedstaaten verbindlich und müssen von den nationalen Gerichten angewendet werden. Der Gerichtshof hat über mehr als 500 Fälle im Bereich des öffentlichen Beschaffungswesens entschieden, darunter eine Reihe von Fällen, die für GPP unmittelbar relevant sind. Dazu gehören die Rechtssachen C-513/99 Concordia Bus Finland, C-448/01 EVN Wienstrom und C-368/10 Max Havelaar.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Das WTO-Übereinkommen über das öffentliche Beschaffungswesen (GPA) gilt für alle EU-Mitgliedstaaten, die EWR-Länder (Norwegen, Island, Liechtenstein) sowie Armenien, Kanada, Chinesisch-Taipeh, Hongkong, Israel, Japan, die Republik Korea, die Niederlande in Bezug auf Aruba, die Republik Moldau, Montenegro, Neuseeland, Singapur, die Schweiz, die Vereinigten Staaten und die Ukraine. Die Richtlinien verlangen, dass Angebote aus diesen Ländern genauso behandelt werden wie Angebote aus der EU.</a:t>
            </a:r>
            <a:endParaRPr/>
          </a:p>
        </p:txBody>
      </p:sp>
      <p:sp>
        <p:nvSpPr>
          <p:cNvPr id="143" name="Google Shape;143;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1000"/>
              <a:buFont typeface="Noto Sans Symbols"/>
              <a:buNone/>
            </a:pPr>
            <a:r>
              <a:rPr lang="de-DE" sz="1100" b="0">
                <a:latin typeface="Calibri"/>
                <a:ea typeface="Calibri"/>
                <a:cs typeface="Calibri"/>
                <a:sym typeface="Calibri"/>
              </a:rPr>
              <a:t>Grundsätze des EU-Vertrags</a:t>
            </a:r>
            <a:endParaRPr/>
          </a:p>
          <a:p>
            <a:pPr marL="742950" lvl="1" indent="-285750" algn="l" rtl="0">
              <a:lnSpc>
                <a:spcPct val="107000"/>
              </a:lnSpc>
              <a:spcBef>
                <a:spcPts val="800"/>
              </a:spcBef>
              <a:spcAft>
                <a:spcPts val="0"/>
              </a:spcAft>
              <a:buSzPts val="1000"/>
              <a:buFont typeface="Courier New"/>
              <a:buChar char="o"/>
            </a:pPr>
            <a:r>
              <a:rPr lang="de-DE" sz="1100" b="0">
                <a:latin typeface="Calibri"/>
                <a:ea typeface="Calibri"/>
                <a:cs typeface="Calibri"/>
                <a:sym typeface="Calibri"/>
              </a:rPr>
              <a:t>Freier Warenverkehr</a:t>
            </a:r>
            <a:endParaRPr/>
          </a:p>
          <a:p>
            <a:pPr marL="742950" lvl="1" indent="-285750" algn="l" rtl="0">
              <a:lnSpc>
                <a:spcPct val="107000"/>
              </a:lnSpc>
              <a:spcBef>
                <a:spcPts val="800"/>
              </a:spcBef>
              <a:spcAft>
                <a:spcPts val="0"/>
              </a:spcAft>
              <a:buSzPts val="1000"/>
              <a:buFont typeface="Courier New"/>
              <a:buChar char="o"/>
            </a:pPr>
            <a:r>
              <a:rPr lang="de-DE" sz="1100" b="0">
                <a:latin typeface="Calibri"/>
                <a:ea typeface="Calibri"/>
                <a:cs typeface="Calibri"/>
                <a:sym typeface="Calibri"/>
              </a:rPr>
              <a:t>Nichtdiskriminierung und Gleichbehandlung</a:t>
            </a:r>
            <a:endParaRPr/>
          </a:p>
          <a:p>
            <a:pPr marL="742950" lvl="1" indent="-285750" algn="l" rtl="0">
              <a:lnSpc>
                <a:spcPct val="107000"/>
              </a:lnSpc>
              <a:spcBef>
                <a:spcPts val="800"/>
              </a:spcBef>
              <a:spcAft>
                <a:spcPts val="0"/>
              </a:spcAft>
              <a:buSzPts val="1000"/>
              <a:buFont typeface="Courier New"/>
              <a:buChar char="o"/>
            </a:pPr>
            <a:r>
              <a:rPr lang="de-DE" sz="1100" b="0">
                <a:latin typeface="Calibri"/>
                <a:ea typeface="Calibri"/>
                <a:cs typeface="Calibri"/>
                <a:sym typeface="Calibri"/>
              </a:rPr>
              <a:t>Transparenz</a:t>
            </a:r>
            <a:endParaRPr/>
          </a:p>
          <a:p>
            <a:pPr marL="742950" lvl="1" indent="-285750" algn="l" rtl="0">
              <a:lnSpc>
                <a:spcPct val="107000"/>
              </a:lnSpc>
              <a:spcBef>
                <a:spcPts val="800"/>
              </a:spcBef>
              <a:spcAft>
                <a:spcPts val="0"/>
              </a:spcAft>
              <a:buSzPts val="1000"/>
              <a:buFont typeface="Courier New"/>
              <a:buChar char="o"/>
            </a:pPr>
            <a:r>
              <a:rPr lang="de-DE" sz="1100" b="0">
                <a:latin typeface="Calibri"/>
                <a:ea typeface="Calibri"/>
                <a:cs typeface="Calibri"/>
                <a:sym typeface="Calibri"/>
              </a:rPr>
              <a:t>Verhältnismäßigkeit</a:t>
            </a:r>
            <a:endParaRPr sz="1100" b="0">
              <a:latin typeface="Calibri"/>
              <a:ea typeface="Calibri"/>
              <a:cs typeface="Calibri"/>
              <a:sym typeface="Calibri"/>
            </a:endParaRPr>
          </a:p>
          <a:p>
            <a:pPr marL="457200" marR="0" lvl="0" indent="-228600" algn="l" rtl="0">
              <a:lnSpc>
                <a:spcPct val="100000"/>
              </a:lnSpc>
              <a:spcBef>
                <a:spcPts val="800"/>
              </a:spcBef>
              <a:spcAft>
                <a:spcPts val="0"/>
              </a:spcAft>
              <a:buSzPts val="1400"/>
              <a:buNone/>
            </a:pP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Gleichbehandlung in der Praxis – Beispiele:</a:t>
            </a:r>
            <a:endParaRPr/>
          </a:p>
          <a:p>
            <a:pPr marL="457200" marR="0" lvl="0" indent="-228600" algn="l" rtl="0">
              <a:lnSpc>
                <a:spcPct val="100000"/>
              </a:lnSpc>
              <a:spcBef>
                <a:spcPts val="0"/>
              </a:spcBef>
              <a:spcAft>
                <a:spcPts val="0"/>
              </a:spcAft>
              <a:buSzPts val="1400"/>
              <a:buNone/>
            </a:pPr>
            <a:endParaRPr/>
          </a:p>
          <a:p>
            <a:pPr marL="285750" lvl="0" indent="-285750" algn="l" rtl="0">
              <a:lnSpc>
                <a:spcPct val="100000"/>
              </a:lnSpc>
              <a:spcBef>
                <a:spcPts val="0"/>
              </a:spcBef>
              <a:spcAft>
                <a:spcPts val="0"/>
              </a:spcAft>
              <a:buClr>
                <a:srgbClr val="00B050"/>
              </a:buClr>
              <a:buSzPts val="1400"/>
              <a:buFont typeface="Arial"/>
              <a:buAutoNum type="romanLcPeriod"/>
            </a:pPr>
            <a:r>
              <a:rPr lang="de-DE" sz="1200">
                <a:solidFill>
                  <a:schemeClr val="dk1"/>
                </a:solidFill>
                <a:latin typeface="Arial"/>
                <a:ea typeface="Arial"/>
                <a:cs typeface="Arial"/>
                <a:sym typeface="Arial"/>
              </a:rPr>
              <a:t>Für alle Bieter müssen dieselben Vergabekriterien gelten.</a:t>
            </a:r>
            <a:endParaRPr/>
          </a:p>
          <a:p>
            <a:pPr marL="514350" lvl="0" indent="-425450" algn="l" rtl="0">
              <a:lnSpc>
                <a:spcPct val="100000"/>
              </a:lnSpc>
              <a:spcBef>
                <a:spcPts val="0"/>
              </a:spcBef>
              <a:spcAft>
                <a:spcPts val="0"/>
              </a:spcAft>
              <a:buSzPts val="1400"/>
              <a:buFont typeface="Arial"/>
              <a:buNone/>
            </a:pPr>
            <a:endParaRPr sz="800">
              <a:solidFill>
                <a:schemeClr val="dk1"/>
              </a:solidFill>
              <a:latin typeface="Arial"/>
              <a:ea typeface="Arial"/>
              <a:cs typeface="Arial"/>
              <a:sym typeface="Arial"/>
            </a:endParaRPr>
          </a:p>
          <a:p>
            <a:pPr marL="285750" lvl="0" indent="-285750" algn="l" rtl="0">
              <a:lnSpc>
                <a:spcPct val="100000"/>
              </a:lnSpc>
              <a:spcBef>
                <a:spcPts val="0"/>
              </a:spcBef>
              <a:spcAft>
                <a:spcPts val="0"/>
              </a:spcAft>
              <a:buClr>
                <a:srgbClr val="00B050"/>
              </a:buClr>
              <a:buSzPts val="1400"/>
              <a:buFont typeface="Arial"/>
              <a:buAutoNum type="romanLcPeriod"/>
            </a:pPr>
            <a:r>
              <a:rPr lang="de-DE" sz="1200">
                <a:solidFill>
                  <a:schemeClr val="dk1"/>
                </a:solidFill>
                <a:latin typeface="Arial"/>
                <a:ea typeface="Arial"/>
                <a:cs typeface="Arial"/>
                <a:sym typeface="Arial"/>
              </a:rPr>
              <a:t>Klarstellungen – wenn zwei Angebote ähnliche Fehler oder Auslassungen enthalten, sollte derselbe Ansatz zur Klarstellung verfolgt werden</a:t>
            </a:r>
            <a:r>
              <a:rPr lang="de-DE" sz="1200" i="1">
                <a:solidFill>
                  <a:schemeClr val="dk1"/>
                </a:solidFill>
                <a:latin typeface="Arial"/>
                <a:ea typeface="Arial"/>
                <a:cs typeface="Arial"/>
                <a:sym typeface="Arial"/>
              </a:rPr>
              <a:t>, es sei denn, </a:t>
            </a:r>
            <a:r>
              <a:rPr lang="de-DE" sz="1200">
                <a:solidFill>
                  <a:schemeClr val="dk1"/>
                </a:solidFill>
                <a:latin typeface="Arial"/>
                <a:ea typeface="Arial"/>
                <a:cs typeface="Arial"/>
                <a:sym typeface="Arial"/>
              </a:rPr>
              <a:t>sie befinden sich objektiv in einer unterschiedlichen Situation (z. B. wenn ein Angebot aufgrund eines anderen Faktors ungültig ist);</a:t>
            </a:r>
            <a:endParaRPr/>
          </a:p>
          <a:p>
            <a:pPr marL="514350" lvl="0" indent="-425450" algn="l" rtl="0">
              <a:lnSpc>
                <a:spcPct val="100000"/>
              </a:lnSpc>
              <a:spcBef>
                <a:spcPts val="0"/>
              </a:spcBef>
              <a:spcAft>
                <a:spcPts val="0"/>
              </a:spcAft>
              <a:buClr>
                <a:srgbClr val="00B050"/>
              </a:buClr>
              <a:buSzPts val="1400"/>
              <a:buFont typeface="Arial"/>
              <a:buNone/>
            </a:pPr>
            <a:endParaRPr sz="800">
              <a:solidFill>
                <a:schemeClr val="dk1"/>
              </a:solidFill>
              <a:latin typeface="Arial"/>
              <a:ea typeface="Arial"/>
              <a:cs typeface="Arial"/>
              <a:sym typeface="Arial"/>
            </a:endParaRPr>
          </a:p>
          <a:p>
            <a:pPr marL="285750" lvl="0" indent="-285750" algn="l" rtl="0">
              <a:lnSpc>
                <a:spcPct val="100000"/>
              </a:lnSpc>
              <a:spcBef>
                <a:spcPts val="0"/>
              </a:spcBef>
              <a:spcAft>
                <a:spcPts val="0"/>
              </a:spcAft>
              <a:buClr>
                <a:srgbClr val="00B050"/>
              </a:buClr>
              <a:buSzPts val="1400"/>
              <a:buFont typeface="Arial"/>
              <a:buAutoNum type="romanLcPeriod"/>
            </a:pPr>
            <a:r>
              <a:rPr lang="de-DE" sz="1200">
                <a:solidFill>
                  <a:schemeClr val="dk1"/>
                </a:solidFill>
                <a:latin typeface="Arial"/>
                <a:ea typeface="Arial"/>
                <a:cs typeface="Arial"/>
                <a:sym typeface="Arial"/>
              </a:rPr>
              <a:t>Die Bewertung muss die Unterschiede zwischen den Angeboten wirklich widerspiegeln (z. B. kann nicht zwei Angeboten mit unterschiedlicher Leistung unter einem Kriterium die gleiche Note gegeben werden). </a:t>
            </a:r>
            <a:endParaRPr sz="1200">
              <a:solidFill>
                <a:schemeClr val="dk1"/>
              </a:solidFill>
              <a:latin typeface="Arial"/>
              <a:ea typeface="Arial"/>
              <a:cs typeface="Arial"/>
              <a:sym typeface="Arial"/>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Transparenz in der Praxis – Beispiele:</a:t>
            </a:r>
            <a:endParaRPr/>
          </a:p>
          <a:p>
            <a:pPr marL="0" lvl="0" indent="0" algn="l" rtl="0">
              <a:lnSpc>
                <a:spcPct val="100000"/>
              </a:lnSpc>
              <a:spcBef>
                <a:spcPts val="0"/>
              </a:spcBef>
              <a:spcAft>
                <a:spcPts val="0"/>
              </a:spcAft>
              <a:buClr>
                <a:srgbClr val="368E5E"/>
              </a:buClr>
              <a:buSzPts val="1400"/>
              <a:buNone/>
            </a:pPr>
            <a:endParaRPr sz="300">
              <a:solidFill>
                <a:schemeClr val="dk1"/>
              </a:solidFill>
              <a:latin typeface="Arial"/>
              <a:ea typeface="Arial"/>
              <a:cs typeface="Arial"/>
              <a:sym typeface="Arial"/>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Verträge müssen in ausreichendem Maße bekannt gemacht/veröffentlicht werden. </a:t>
            </a:r>
            <a:endParaRPr sz="800">
              <a:solidFill>
                <a:schemeClr val="dk1"/>
              </a:solidFill>
              <a:latin typeface="Arial"/>
              <a:ea typeface="Arial"/>
              <a:cs typeface="Arial"/>
              <a:sym typeface="Arial"/>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Ausschreibungsunterlagen und etwaige Änderungen daran müssen rechtzeitig veröffentlicht werden, damit die Bieter darauf reagieren können. </a:t>
            </a:r>
            <a:endParaRPr sz="800">
              <a:solidFill>
                <a:schemeClr val="dk1"/>
              </a:solidFill>
              <a:latin typeface="Arial"/>
              <a:ea typeface="Arial"/>
              <a:cs typeface="Arial"/>
              <a:sym typeface="Arial"/>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Die Auswahl- und Vergabekriterien müssen im Voraus zusammen mit den Gewichtungen veröffentlicht werden. </a:t>
            </a:r>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Kriterien und Spezifikationen müssen klar formuliert sein.</a:t>
            </a:r>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Bewerber und Bieter müssen über das Ergebnis ihrer Interessenbekundungen und Angebote oder die Aufhebung eines Verfahrens unter Angabe von Gründen informiert werden. </a:t>
            </a:r>
            <a:endParaRPr/>
          </a:p>
          <a:p>
            <a:pPr marL="514350" lvl="0" indent="-514350" algn="l" rtl="0">
              <a:lnSpc>
                <a:spcPct val="100000"/>
              </a:lnSpc>
              <a:spcBef>
                <a:spcPts val="0"/>
              </a:spcBef>
              <a:spcAft>
                <a:spcPts val="0"/>
              </a:spcAft>
              <a:buClr>
                <a:srgbClr val="368E5E"/>
              </a:buClr>
              <a:buSzPts val="1400"/>
              <a:buFont typeface="Arial"/>
              <a:buAutoNum type="romanLcPeriod"/>
            </a:pPr>
            <a:r>
              <a:rPr lang="de-DE" sz="1200">
                <a:solidFill>
                  <a:schemeClr val="dk1"/>
                </a:solidFill>
                <a:latin typeface="Arial"/>
                <a:ea typeface="Arial"/>
                <a:cs typeface="Arial"/>
                <a:sym typeface="Arial"/>
              </a:rPr>
              <a:t>Änderungen an einem Auftrag nach seiner Vergabe dürfen nicht wesentlich sein oder müssen gemäß Artikel 72 der Richtlinie 2014/24/EU (Artikel 43 der Richtlinie 2014/23/EU, Artikel 89 der Richtlinie 2014/25/EU) zulässig sein.</a:t>
            </a:r>
            <a:endParaRPr/>
          </a:p>
          <a:p>
            <a:pPr marL="514350" lvl="0" indent="-425450" algn="l" rtl="0">
              <a:lnSpc>
                <a:spcPct val="100000"/>
              </a:lnSpc>
              <a:spcBef>
                <a:spcPts val="0"/>
              </a:spcBef>
              <a:spcAft>
                <a:spcPts val="0"/>
              </a:spcAft>
              <a:buClr>
                <a:srgbClr val="368E5E"/>
              </a:buClr>
              <a:buSzPts val="1400"/>
              <a:buNone/>
            </a:pPr>
            <a:endParaRPr sz="1200">
              <a:solidFill>
                <a:schemeClr val="dk1"/>
              </a:solidFill>
              <a:latin typeface="Arial"/>
              <a:ea typeface="Arial"/>
              <a:cs typeface="Arial"/>
              <a:sym typeface="Arial"/>
            </a:endParaRPr>
          </a:p>
          <a:p>
            <a:pPr marL="457200" marR="0" lvl="0" indent="-228600" algn="l" rtl="0">
              <a:lnSpc>
                <a:spcPct val="100000"/>
              </a:lnSpc>
              <a:spcBef>
                <a:spcPts val="0"/>
              </a:spcBef>
              <a:spcAft>
                <a:spcPts val="0"/>
              </a:spcAft>
              <a:buSzPts val="1400"/>
              <a:buNone/>
            </a:pPr>
            <a:endParaRPr/>
          </a:p>
        </p:txBody>
      </p:sp>
      <p:sp>
        <p:nvSpPr>
          <p:cNvPr id="151" name="Google Shape;151;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1">
  <p:cSld name="Titel 1">
    <p:bg>
      <p:bgPr>
        <a:solidFill>
          <a:schemeClr val="lt1"/>
        </a:solidFill>
        <a:effectLst/>
      </p:bgPr>
    </p:bg>
    <p:spTree>
      <p:nvGrpSpPr>
        <p:cNvPr id="1" name="Shape 15"/>
        <p:cNvGrpSpPr/>
        <p:nvPr/>
      </p:nvGrpSpPr>
      <p:grpSpPr>
        <a:xfrm>
          <a:off x="0" y="0"/>
          <a:ext cx="0" cy="0"/>
          <a:chOff x="0" y="0"/>
          <a:chExt cx="0" cy="0"/>
        </a:xfrm>
      </p:grpSpPr>
      <p:sp>
        <p:nvSpPr>
          <p:cNvPr id="16" name="Google Shape;16;p17"/>
          <p:cNvSpPr/>
          <p:nvPr/>
        </p:nvSpPr>
        <p:spPr>
          <a:xfrm rot="10800000">
            <a:off x="332000" y="4831776"/>
            <a:ext cx="4356925" cy="4052448"/>
          </a:xfrm>
          <a:prstGeom prst="pie">
            <a:avLst>
              <a:gd name="adj1" fmla="val 0"/>
              <a:gd name="adj2" fmla="val 108016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 name="Google Shape;17;p17"/>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17"/>
          <p:cNvCxnSpPr/>
          <p:nvPr/>
        </p:nvCxnSpPr>
        <p:spPr>
          <a:xfrm>
            <a:off x="6309360" y="3950208"/>
            <a:ext cx="2133600" cy="3992"/>
          </a:xfrm>
          <a:prstGeom prst="straightConnector1">
            <a:avLst/>
          </a:prstGeom>
          <a:noFill/>
          <a:ln w="101600" cap="flat" cmpd="sng">
            <a:solidFill>
              <a:schemeClr val="accent3"/>
            </a:solidFill>
            <a:prstDash val="solid"/>
            <a:miter lim="800000"/>
            <a:headEnd type="none" w="sm" len="sm"/>
            <a:tailEnd type="none" w="sm" len="sm"/>
          </a:ln>
        </p:spPr>
      </p:cxnSp>
      <p:sp>
        <p:nvSpPr>
          <p:cNvPr id="19" name="Google Shape;19;p17"/>
          <p:cNvSpPr/>
          <p:nvPr/>
        </p:nvSpPr>
        <p:spPr>
          <a:xfrm rot="10800000">
            <a:off x="-1304496" y="5613097"/>
            <a:ext cx="2624490" cy="2489806"/>
          </a:xfrm>
          <a:prstGeom prst="pie">
            <a:avLst>
              <a:gd name="adj1" fmla="val 5413995"/>
              <a:gd name="adj2" fmla="val 10826281"/>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17"/>
          <p:cNvSpPr/>
          <p:nvPr/>
        </p:nvSpPr>
        <p:spPr>
          <a:xfrm rot="-5400000">
            <a:off x="-1055890" y="818688"/>
            <a:ext cx="2127278" cy="2127278"/>
          </a:xfrm>
          <a:prstGeom prst="pie">
            <a:avLst>
              <a:gd name="adj1" fmla="val 0"/>
              <a:gd name="adj2" fmla="val 1085180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Finanzierung">
  <p:cSld name="Finanzierung">
    <p:spTree>
      <p:nvGrpSpPr>
        <p:cNvPr id="1" name="Shape 81"/>
        <p:cNvGrpSpPr/>
        <p:nvPr/>
      </p:nvGrpSpPr>
      <p:grpSpPr>
        <a:xfrm>
          <a:off x="0" y="0"/>
          <a:ext cx="0" cy="0"/>
          <a:chOff x="0" y="0"/>
          <a:chExt cx="0" cy="0"/>
        </a:xfrm>
      </p:grpSpPr>
      <p:sp>
        <p:nvSpPr>
          <p:cNvPr id="82" name="Google Shape;82;p29"/>
          <p:cNvSpPr txBox="1">
            <a:spLocks noGrp="1"/>
          </p:cNvSpPr>
          <p:nvPr>
            <p:ph type="body" idx="1"/>
          </p:nvPr>
        </p:nvSpPr>
        <p:spPr>
          <a:xfrm>
            <a:off x="2179161" y="3113786"/>
            <a:ext cx="4749959" cy="20367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3F3F3F"/>
              </a:buClr>
              <a:buSzPts val="1800"/>
              <a:buNone/>
              <a:defRPr/>
            </a:lvl1pPr>
            <a:lvl2pPr marL="914400" lvl="1" indent="-342900" algn="l">
              <a:lnSpc>
                <a:spcPct val="90000"/>
              </a:lnSpc>
              <a:spcBef>
                <a:spcPts val="500"/>
              </a:spcBef>
              <a:spcAft>
                <a:spcPts val="0"/>
              </a:spcAft>
              <a:buClr>
                <a:srgbClr val="3F3F3F"/>
              </a:buClr>
              <a:buSzPts val="1800"/>
              <a:buChar char="•"/>
              <a:defRPr/>
            </a:lvl2pPr>
            <a:lvl3pPr marL="1371600" lvl="2" indent="-342900" algn="l">
              <a:lnSpc>
                <a:spcPct val="90000"/>
              </a:lnSpc>
              <a:spcBef>
                <a:spcPts val="500"/>
              </a:spcBef>
              <a:spcAft>
                <a:spcPts val="0"/>
              </a:spcAft>
              <a:buClr>
                <a:srgbClr val="3F3F3F"/>
              </a:buClr>
              <a:buSzPts val="1800"/>
              <a:buChar char="•"/>
              <a:defRPr/>
            </a:lvl3pPr>
            <a:lvl4pPr marL="1828800" lvl="3" indent="-342900" algn="l">
              <a:lnSpc>
                <a:spcPct val="90000"/>
              </a:lnSpc>
              <a:spcBef>
                <a:spcPts val="500"/>
              </a:spcBef>
              <a:spcAft>
                <a:spcPts val="0"/>
              </a:spcAft>
              <a:buClr>
                <a:srgbClr val="3F3F3F"/>
              </a:buClr>
              <a:buSzPts val="1800"/>
              <a:buChar char="•"/>
              <a:defRPr/>
            </a:lvl4pPr>
            <a:lvl5pPr marL="2286000" lvl="4" indent="-342900" algn="l">
              <a:lnSpc>
                <a:spcPct val="90000"/>
              </a:lnSpc>
              <a:spcBef>
                <a:spcPts val="500"/>
              </a:spcBef>
              <a:spcAft>
                <a:spcPts val="0"/>
              </a:spcAft>
              <a:buClr>
                <a:srgbClr val="3F3F3F"/>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83" name="Google Shape;83;p29" descr="Ein Bild, das Screenshot, Schrift, Text, Electric Blue (Farbe) enthält.&#10;&#10;Automatisch generierte Beschreibung"/>
          <p:cNvPicPr preferRelativeResize="0"/>
          <p:nvPr/>
        </p:nvPicPr>
        <p:blipFill rotWithShape="1">
          <a:blip r:embed="rId2">
            <a:alphaModFix/>
          </a:blip>
          <a:srcRect/>
          <a:stretch/>
        </p:blipFill>
        <p:spPr>
          <a:xfrm>
            <a:off x="2041071" y="2129065"/>
            <a:ext cx="3150689" cy="872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1">
  <p:cSld name="Agenda 1">
    <p:spTree>
      <p:nvGrpSpPr>
        <p:cNvPr id="1" name="Shape 21"/>
        <p:cNvGrpSpPr/>
        <p:nvPr/>
      </p:nvGrpSpPr>
      <p:grpSpPr>
        <a:xfrm>
          <a:off x="0" y="0"/>
          <a:ext cx="0" cy="0"/>
          <a:chOff x="0" y="0"/>
          <a:chExt cx="0" cy="0"/>
        </a:xfrm>
      </p:grpSpPr>
      <p:sp>
        <p:nvSpPr>
          <p:cNvPr id="22" name="Google Shape;22;p18"/>
          <p:cNvSpPr/>
          <p:nvPr/>
        </p:nvSpPr>
        <p:spPr>
          <a:xfrm>
            <a:off x="9879382" y="-116909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 name="Google Shape;23;p1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8"/>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i="0">
                <a:solidFill>
                  <a:schemeClr val="accent4"/>
                </a:solidFill>
                <a:latin typeface="Arial"/>
                <a:ea typeface="Arial"/>
                <a:cs typeface="Arial"/>
                <a:sym typeface="Arial"/>
              </a:defRPr>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 name="Google Shape;25;p1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26" name="Google Shape;26;p1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7" name="Google Shape;27;p18"/>
          <p:cNvCxnSpPr/>
          <p:nvPr/>
        </p:nvCxnSpPr>
        <p:spPr>
          <a:xfrm>
            <a:off x="594360" y="2148840"/>
            <a:ext cx="2130552" cy="0"/>
          </a:xfrm>
          <a:prstGeom prst="straightConnector1">
            <a:avLst/>
          </a:prstGeom>
          <a:noFill/>
          <a:ln w="101600" cap="flat" cmpd="sng">
            <a:solidFill>
              <a:schemeClr val="accent4"/>
            </a:solidFill>
            <a:prstDash val="solid"/>
            <a:miter lim="800000"/>
            <a:headEnd type="none" w="sm" len="sm"/>
            <a:tailEnd type="none" w="sm" len="sm"/>
          </a:ln>
        </p:spPr>
      </p:cxnSp>
      <p:sp>
        <p:nvSpPr>
          <p:cNvPr id="28" name="Google Shape;28;p18"/>
          <p:cNvSpPr/>
          <p:nvPr/>
        </p:nvSpPr>
        <p:spPr>
          <a:xfrm>
            <a:off x="8076007"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9" name="Google Shape;29;p18"/>
          <p:cNvSpPr/>
          <p:nvPr/>
        </p:nvSpPr>
        <p:spPr>
          <a:xfrm>
            <a:off x="9723419" y="301731"/>
            <a:ext cx="846741" cy="808715"/>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inhalt und Bild">
  <p:cSld name="Titelinhalt und Bild">
    <p:bg>
      <p:bgPr>
        <a:solidFill>
          <a:schemeClr val="lt1"/>
        </a:solidFill>
        <a:effectLst/>
      </p:bgPr>
    </p:bg>
    <p:spTree>
      <p:nvGrpSpPr>
        <p:cNvPr id="1" name="Shape 30"/>
        <p:cNvGrpSpPr/>
        <p:nvPr/>
      </p:nvGrpSpPr>
      <p:grpSpPr>
        <a:xfrm>
          <a:off x="0" y="0"/>
          <a:ext cx="0" cy="0"/>
          <a:chOff x="0" y="0"/>
          <a:chExt cx="0" cy="0"/>
        </a:xfrm>
      </p:grpSpPr>
      <p:sp>
        <p:nvSpPr>
          <p:cNvPr id="31" name="Google Shape;31;p2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33" name="Google Shape;33;p25"/>
          <p:cNvCxnSpPr/>
          <p:nvPr/>
        </p:nvCxnSpPr>
        <p:spPr>
          <a:xfrm>
            <a:off x="594360" y="2997459"/>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34" name="Google Shape;34;p25"/>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
        <p:nvSpPr>
          <p:cNvPr id="35" name="Google Shape;35;p2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36" name="Google Shape;36;p2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el und zwei Inhalte 2">
  <p:cSld name="Titel und zwei Inhalte 2">
    <p:bg>
      <p:bgPr>
        <a:solidFill>
          <a:schemeClr val="lt1"/>
        </a:solidFill>
        <a:effectLst/>
      </p:bgPr>
    </p:bg>
    <p:spTree>
      <p:nvGrpSpPr>
        <p:cNvPr id="1" name="Shape 37"/>
        <p:cNvGrpSpPr/>
        <p:nvPr/>
      </p:nvGrpSpPr>
      <p:grpSpPr>
        <a:xfrm>
          <a:off x="0" y="0"/>
          <a:ext cx="0" cy="0"/>
          <a:chOff x="0" y="0"/>
          <a:chExt cx="0" cy="0"/>
        </a:xfrm>
      </p:grpSpPr>
      <p:sp>
        <p:nvSpPr>
          <p:cNvPr id="38" name="Google Shape;38;p23"/>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3"/>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0" name="Google Shape;40;p23"/>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1" name="Google Shape;41;p2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2" name="Google Shape;42;p23"/>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3" name="Google Shape;43;p23"/>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4" name="Google Shape;44;p23"/>
          <p:cNvSpPr/>
          <p:nvPr/>
        </p:nvSpPr>
        <p:spPr>
          <a:xfrm>
            <a:off x="9879382" y="-1169095"/>
            <a:ext cx="2338190" cy="2338190"/>
          </a:xfrm>
          <a:prstGeom prst="pie">
            <a:avLst>
              <a:gd name="adj1" fmla="val 0"/>
              <a:gd name="adj2" fmla="val 10795612"/>
            </a:avLst>
          </a:prstGeom>
          <a:solidFill>
            <a:srgbClr val="AFD7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23"/>
          <p:cNvSpPr/>
          <p:nvPr/>
        </p:nvSpPr>
        <p:spPr>
          <a:xfrm>
            <a:off x="8335968" y="-706089"/>
            <a:ext cx="1393345" cy="1412178"/>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6" name="Google Shape;46;p23"/>
          <p:cNvSpPr/>
          <p:nvPr/>
        </p:nvSpPr>
        <p:spPr>
          <a:xfrm>
            <a:off x="9624160" y="313424"/>
            <a:ext cx="1157486" cy="1157486"/>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el und zwei Inhalte">
  <p:cSld name="Titel und zwei Inhalte">
    <p:bg>
      <p:bgPr>
        <a:solidFill>
          <a:schemeClr val="lt1"/>
        </a:solidFill>
        <a:effectLst/>
      </p:bgPr>
    </p:bg>
    <p:spTree>
      <p:nvGrpSpPr>
        <p:cNvPr id="1" name="Shape 47"/>
        <p:cNvGrpSpPr/>
        <p:nvPr/>
      </p:nvGrpSpPr>
      <p:grpSpPr>
        <a:xfrm>
          <a:off x="0" y="0"/>
          <a:ext cx="0" cy="0"/>
          <a:chOff x="0" y="0"/>
          <a:chExt cx="0" cy="0"/>
        </a:xfrm>
      </p:grpSpPr>
      <p:sp>
        <p:nvSpPr>
          <p:cNvPr id="48" name="Google Shape;48;p27"/>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9" name="Google Shape;49;p27"/>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0" name="Google Shape;50;p27"/>
          <p:cNvSpPr txBox="1">
            <a:spLocks noGrp="1"/>
          </p:cNvSpPr>
          <p:nvPr>
            <p:ph type="body" idx="1"/>
          </p:nvPr>
        </p:nvSpPr>
        <p:spPr>
          <a:xfrm>
            <a:off x="595523" y="2676525"/>
            <a:ext cx="5746750" cy="359747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1" name="Google Shape;51;p27"/>
          <p:cNvSpPr txBox="1">
            <a:spLocks noGrp="1"/>
          </p:cNvSpPr>
          <p:nvPr>
            <p:ph type="body" idx="2"/>
          </p:nvPr>
        </p:nvSpPr>
        <p:spPr>
          <a:xfrm>
            <a:off x="7620000" y="2676525"/>
            <a:ext cx="3947160" cy="3597470"/>
          </a:xfrm>
          <a:prstGeom prst="rect">
            <a:avLst/>
          </a:prstGeom>
          <a:noFill/>
          <a:ln>
            <a:noFill/>
          </a:ln>
        </p:spPr>
        <p:txBody>
          <a:bodyPr spcFirstLastPara="1" wrap="square" lIns="0" tIns="45700" rIns="91425" bIns="45700" anchor="t" anchorCtr="0">
            <a:normAutofit/>
          </a:bodyPr>
          <a:lstStyle>
            <a:lvl1pPr marL="457200" lvl="0" indent="-355600" algn="l">
              <a:lnSpc>
                <a:spcPct val="90000"/>
              </a:lnSpc>
              <a:spcBef>
                <a:spcPts val="1800"/>
              </a:spcBef>
              <a:spcAft>
                <a:spcPts val="0"/>
              </a:spcAft>
              <a:buClr>
                <a:srgbClr val="3F3F3F"/>
              </a:buClr>
              <a:buSzPts val="2000"/>
              <a:buFont typeface="Arial"/>
              <a:buChar char="•"/>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2" name="Google Shape;52;p27"/>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54" name="Google Shape;54;p27"/>
          <p:cNvSpPr/>
          <p:nvPr/>
        </p:nvSpPr>
        <p:spPr>
          <a:xfrm>
            <a:off x="9879382" y="-1169095"/>
            <a:ext cx="2338190" cy="2338190"/>
          </a:xfrm>
          <a:prstGeom prst="pie">
            <a:avLst>
              <a:gd name="adj1" fmla="val 0"/>
              <a:gd name="adj2" fmla="val 1079561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5" name="Google Shape;55;p27"/>
          <p:cNvSpPr/>
          <p:nvPr/>
        </p:nvSpPr>
        <p:spPr>
          <a:xfrm>
            <a:off x="8335968"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6" name="Google Shape;56;p27"/>
          <p:cNvSpPr/>
          <p:nvPr/>
        </p:nvSpPr>
        <p:spPr>
          <a:xfrm>
            <a:off x="9762833" y="493293"/>
            <a:ext cx="806080" cy="806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el 3">
  <p:cSld name="Titel 3">
    <p:bg>
      <p:bgPr>
        <a:solidFill>
          <a:schemeClr val="lt1"/>
        </a:solidFill>
        <a:effectLst/>
      </p:bgPr>
    </p:bg>
    <p:spTree>
      <p:nvGrpSpPr>
        <p:cNvPr id="1" name="Shape 57"/>
        <p:cNvGrpSpPr/>
        <p:nvPr/>
      </p:nvGrpSpPr>
      <p:grpSpPr>
        <a:xfrm>
          <a:off x="0" y="0"/>
          <a:ext cx="0" cy="0"/>
          <a:chOff x="0" y="0"/>
          <a:chExt cx="0" cy="0"/>
        </a:xfrm>
      </p:grpSpPr>
      <p:sp>
        <p:nvSpPr>
          <p:cNvPr id="58" name="Google Shape;58;p20"/>
          <p:cNvSpPr txBox="1">
            <a:spLocks noGrp="1"/>
          </p:cNvSpPr>
          <p:nvPr>
            <p:ph type="ctrTitle"/>
          </p:nvPr>
        </p:nvSpPr>
        <p:spPr>
          <a:xfrm>
            <a:off x="594360"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0"/>
          <p:cNvSpPr txBox="1">
            <a:spLocks noGrp="1"/>
          </p:cNvSpPr>
          <p:nvPr>
            <p:ph type="body" idx="1"/>
          </p:nvPr>
        </p:nvSpPr>
        <p:spPr>
          <a:xfrm>
            <a:off x="594360"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60" name="Google Shape;60;p20"/>
          <p:cNvCxnSpPr/>
          <p:nvPr/>
        </p:nvCxnSpPr>
        <p:spPr>
          <a:xfrm>
            <a:off x="594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1" name="Google Shape;61;p20"/>
          <p:cNvSpPr/>
          <p:nvPr/>
        </p:nvSpPr>
        <p:spPr>
          <a:xfrm>
            <a:off x="10879755" y="-1244903"/>
            <a:ext cx="2624490" cy="2489806"/>
          </a:xfrm>
          <a:prstGeom prst="pie">
            <a:avLst>
              <a:gd name="adj1" fmla="val 5413995"/>
              <a:gd name="adj2" fmla="val 10826281"/>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2" name="Google Shape;62;p20"/>
          <p:cNvSpPr/>
          <p:nvPr/>
        </p:nvSpPr>
        <p:spPr>
          <a:xfrm>
            <a:off x="6210036" y="-1896488"/>
            <a:ext cx="3792975" cy="3792975"/>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3" name="Google Shape;63;p20"/>
          <p:cNvSpPr/>
          <p:nvPr/>
        </p:nvSpPr>
        <p:spPr>
          <a:xfrm rot="5400000">
            <a:off x="10295512" y="1532512"/>
            <a:ext cx="3792975" cy="3792975"/>
          </a:xfrm>
          <a:prstGeom prst="pie">
            <a:avLst>
              <a:gd name="adj1" fmla="val 0"/>
              <a:gd name="adj2" fmla="val 10837603"/>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el 2">
  <p:cSld name="Titel 2">
    <p:bg>
      <p:bgPr>
        <a:solidFill>
          <a:schemeClr val="lt1"/>
        </a:solidFill>
        <a:effectLst/>
      </p:bgPr>
    </p:bg>
    <p:spTree>
      <p:nvGrpSpPr>
        <p:cNvPr id="1" name="Shape 64"/>
        <p:cNvGrpSpPr/>
        <p:nvPr/>
      </p:nvGrpSpPr>
      <p:grpSpPr>
        <a:xfrm>
          <a:off x="0" y="0"/>
          <a:ext cx="0" cy="0"/>
          <a:chOff x="0" y="0"/>
          <a:chExt cx="0" cy="0"/>
        </a:xfrm>
      </p:grpSpPr>
      <p:sp>
        <p:nvSpPr>
          <p:cNvPr id="65" name="Google Shape;65;p21"/>
          <p:cNvSpPr txBox="1">
            <a:spLocks noGrp="1"/>
          </p:cNvSpPr>
          <p:nvPr>
            <p:ph type="ctrTitle"/>
          </p:nvPr>
        </p:nvSpPr>
        <p:spPr>
          <a:xfrm>
            <a:off x="6299835" y="43052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1"/>
          <p:cNvSpPr txBox="1">
            <a:spLocks noGrp="1"/>
          </p:cNvSpPr>
          <p:nvPr>
            <p:ph type="body" idx="1"/>
          </p:nvPr>
        </p:nvSpPr>
        <p:spPr>
          <a:xfrm>
            <a:off x="6299835" y="456860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67" name="Google Shape;67;p21"/>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8" name="Google Shape;68;p21"/>
          <p:cNvSpPr>
            <a:spLocks noGrp="1"/>
          </p:cNvSpPr>
          <p:nvPr>
            <p:ph type="pic" idx="2"/>
          </p:nvPr>
        </p:nvSpPr>
        <p:spPr>
          <a:xfrm>
            <a:off x="0" y="-11113"/>
            <a:ext cx="5628068" cy="6858000"/>
          </a:xfrm>
          <a:prstGeom prst="flowChartDelay">
            <a:avLst/>
          </a:prstGeom>
          <a:solidFill>
            <a:srgbClr val="87C3CD"/>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el">
  <p:cSld name="Titel">
    <p:bg>
      <p:bgPr>
        <a:solidFill>
          <a:schemeClr val="lt1"/>
        </a:solidFill>
        <a:effectLst/>
      </p:bgPr>
    </p:bg>
    <p:spTree>
      <p:nvGrpSpPr>
        <p:cNvPr id="1" name="Shape 69"/>
        <p:cNvGrpSpPr/>
        <p:nvPr/>
      </p:nvGrpSpPr>
      <p:grpSpPr>
        <a:xfrm>
          <a:off x="0" y="0"/>
          <a:ext cx="0" cy="0"/>
          <a:chOff x="0" y="0"/>
          <a:chExt cx="0" cy="0"/>
        </a:xfrm>
      </p:grpSpPr>
      <p:sp>
        <p:nvSpPr>
          <p:cNvPr id="70" name="Google Shape;70;p2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1" name="Google Shape;71;p22"/>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72" name="Google Shape;72;p22"/>
          <p:cNvSpPr txBox="1">
            <a:spLocks noGrp="1"/>
          </p:cNvSpPr>
          <p:nvPr>
            <p:ph type="body" idx="1"/>
          </p:nvPr>
        </p:nvSpPr>
        <p:spPr>
          <a:xfrm>
            <a:off x="6309905"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3" name="Google Shape;73;p22"/>
          <p:cNvSpPr/>
          <p:nvPr/>
        </p:nvSpPr>
        <p:spPr>
          <a:xfrm rot="-5400000">
            <a:off x="-1994302" y="2784058"/>
            <a:ext cx="3988604" cy="4143593"/>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4" name="Google Shape;74;p22"/>
          <p:cNvSpPr/>
          <p:nvPr/>
        </p:nvSpPr>
        <p:spPr>
          <a:xfrm rot="10800000">
            <a:off x="1657654" y="5606713"/>
            <a:ext cx="2376839" cy="2502573"/>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5" name="Google Shape;75;p22"/>
          <p:cNvSpPr/>
          <p:nvPr/>
        </p:nvSpPr>
        <p:spPr>
          <a:xfrm rot="-8153822">
            <a:off x="691437" y="2439793"/>
            <a:ext cx="1375053" cy="140689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elle 2">
  <p:cSld name="Tabelle 2">
    <p:bg>
      <p:bgPr>
        <a:solidFill>
          <a:schemeClr val="lt1"/>
        </a:solidFill>
        <a:effectLst/>
      </p:bgPr>
    </p:bg>
    <p:spTree>
      <p:nvGrpSpPr>
        <p:cNvPr id="1" name="Shape 76"/>
        <p:cNvGrpSpPr/>
        <p:nvPr/>
      </p:nvGrpSpPr>
      <p:grpSpPr>
        <a:xfrm>
          <a:off x="0" y="0"/>
          <a:ext cx="0" cy="0"/>
          <a:chOff x="0" y="0"/>
          <a:chExt cx="0" cy="0"/>
        </a:xfrm>
      </p:grpSpPr>
      <p:sp>
        <p:nvSpPr>
          <p:cNvPr id="77" name="Google Shape;77;p28"/>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79" name="Google Shape;79;p2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0" name="Google Shape;80;p28"/>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1pPr>
            <a:lvl2pPr marL="914400" marR="0" lvl="1" indent="-381000" algn="l" rtl="0">
              <a:lnSpc>
                <a:spcPct val="90000"/>
              </a:lnSpc>
              <a:spcBef>
                <a:spcPts val="500"/>
              </a:spcBef>
              <a:spcAft>
                <a:spcPts val="0"/>
              </a:spcAft>
              <a:buClr>
                <a:srgbClr val="3F3F3F"/>
              </a:buClr>
              <a:buSzPts val="2400"/>
              <a:buFont typeface="Arial"/>
              <a:buChar char="•"/>
              <a:defRPr sz="2400" b="0" i="0" u="none" strike="noStrike" cap="none">
                <a:solidFill>
                  <a:srgbClr val="3F3F3F"/>
                </a:solidFill>
                <a:latin typeface="Arial"/>
                <a:ea typeface="Arial"/>
                <a:cs typeface="Arial"/>
                <a:sym typeface="Arial"/>
              </a:defRPr>
            </a:lvl2pPr>
            <a:lvl3pPr marL="1371600" marR="0" lvl="2" indent="-355600" algn="l" rtl="0">
              <a:lnSpc>
                <a:spcPct val="90000"/>
              </a:lnSpc>
              <a:spcBef>
                <a:spcPts val="500"/>
              </a:spcBef>
              <a:spcAft>
                <a:spcPts val="0"/>
              </a:spcAft>
              <a:buClr>
                <a:srgbClr val="3F3F3F"/>
              </a:buClr>
              <a:buSzPts val="2000"/>
              <a:buFont typeface="Arial"/>
              <a:buChar char="•"/>
              <a:defRPr sz="2000" b="0" i="0" u="none" strike="noStrike" cap="none">
                <a:solidFill>
                  <a:srgbClr val="3F3F3F"/>
                </a:solidFill>
                <a:latin typeface="Arial"/>
                <a:ea typeface="Arial"/>
                <a:cs typeface="Arial"/>
                <a:sym typeface="Arial"/>
              </a:defRPr>
            </a:lvl3pPr>
            <a:lvl4pPr marL="1828800" marR="0" lvl="3"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4pPr>
            <a:lvl5pPr marL="2286000" marR="0" lvl="4"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1" name="Google Shape;11;p16"/>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2" name="Google Shape;12;p1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1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pic>
        <p:nvPicPr>
          <p:cNvPr id="14" name="Google Shape;14;p16" descr="Logo ProCure"/>
          <p:cNvPicPr preferRelativeResize="0"/>
          <p:nvPr/>
        </p:nvPicPr>
        <p:blipFill rotWithShape="1">
          <a:blip r:embed="rId12">
            <a:alphaModFix/>
          </a:blip>
          <a:srcRect/>
          <a:stretch/>
        </p:blipFill>
        <p:spPr>
          <a:xfrm>
            <a:off x="10419633" y="5890912"/>
            <a:ext cx="1307555" cy="7138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hyperlink" Target="https://green-business.ec.europa.eu/green-public-procurement/gpp-training-toolkit_en" TargetMode="External"/><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hyperlink" Target="https://www.umweltbundesamt.de/publikationen/umweltfreundliche-beschaffung-schulungsskript-1"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 descr="Ein Bild, das Text, Schrift, Screenshot, Grafiken enthält.&#10;&#10;Automatisch generierte Beschreibung"/>
          <p:cNvPicPr preferRelativeResize="0"/>
          <p:nvPr/>
        </p:nvPicPr>
        <p:blipFill rotWithShape="1">
          <a:blip r:embed="rId3">
            <a:alphaModFix/>
          </a:blip>
          <a:srcRect/>
          <a:stretch/>
        </p:blipFill>
        <p:spPr>
          <a:xfrm>
            <a:off x="6614079" y="4951784"/>
            <a:ext cx="5273749" cy="1904297"/>
          </a:xfrm>
          <a:prstGeom prst="rect">
            <a:avLst/>
          </a:prstGeom>
          <a:noFill/>
          <a:ln>
            <a:noFill/>
          </a:ln>
        </p:spPr>
      </p:pic>
      <p:sp>
        <p:nvSpPr>
          <p:cNvPr id="90" name="Google Shape;90;p1"/>
          <p:cNvSpPr txBox="1"/>
          <p:nvPr/>
        </p:nvSpPr>
        <p:spPr>
          <a:xfrm>
            <a:off x="6309904" y="4085366"/>
            <a:ext cx="27451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dirty="0">
                <a:solidFill>
                  <a:srgbClr val="3F3F3F"/>
                </a:solidFill>
                <a:latin typeface="Aptos" panose="020B0004020202020204" pitchFamily="34" charset="0"/>
                <a:sym typeface="Arial"/>
              </a:rPr>
              <a:t>Datum</a:t>
            </a:r>
            <a:endParaRPr sz="1400" b="0" i="0" u="none" strike="noStrike" cap="none" dirty="0">
              <a:solidFill>
                <a:srgbClr val="000000"/>
              </a:solidFill>
              <a:latin typeface="Aptos" panose="020B0004020202020204" pitchFamily="34" charset="0"/>
              <a:sym typeface="Arial"/>
            </a:endParaRPr>
          </a:p>
        </p:txBody>
      </p:sp>
      <p:sp>
        <p:nvSpPr>
          <p:cNvPr id="91" name="Google Shape;91;p1"/>
          <p:cNvSpPr txBox="1"/>
          <p:nvPr/>
        </p:nvSpPr>
        <p:spPr>
          <a:xfrm>
            <a:off x="6309904" y="2291232"/>
            <a:ext cx="5882100" cy="107717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3200" b="1" i="0" u="none" strike="noStrike" cap="none" dirty="0">
                <a:solidFill>
                  <a:srgbClr val="3F3F3F"/>
                </a:solidFill>
                <a:latin typeface="Aptos Serif" panose="02020604070405020304" pitchFamily="18" charset="0"/>
                <a:cs typeface="Aptos Serif" panose="02020604070405020304" pitchFamily="18" charset="0"/>
                <a:sym typeface="Arial"/>
              </a:rPr>
              <a:t>Rechtliche und politische Rahmenbedingungen</a:t>
            </a:r>
            <a:endParaRPr sz="3200" b="1" i="0" u="none" strike="noStrike" cap="none" dirty="0">
              <a:solidFill>
                <a:srgbClr val="3F3F3F"/>
              </a:solidFill>
              <a:latin typeface="Aptos Serif" panose="02020604070405020304" pitchFamily="18" charset="0"/>
              <a:cs typeface="Aptos Serif" panose="02020604070405020304" pitchFamily="18" charset="0"/>
              <a:sym typeface="Arial"/>
            </a:endParaRPr>
          </a:p>
        </p:txBody>
      </p:sp>
      <p:pic>
        <p:nvPicPr>
          <p:cNvPr id="92" name="Google Shape;92;p1" descr="Ein Bild, das Screenshot, Grafiken, Schrift, Grafikdesign enthält.&#10;&#10;Automatisch generierte Beschreibung"/>
          <p:cNvPicPr preferRelativeResize="0"/>
          <p:nvPr/>
        </p:nvPicPr>
        <p:blipFill rotWithShape="1">
          <a:blip r:embed="rId4">
            <a:alphaModFix/>
          </a:blip>
          <a:srcRect/>
          <a:stretch/>
        </p:blipFill>
        <p:spPr>
          <a:xfrm>
            <a:off x="2671385" y="2224159"/>
            <a:ext cx="3409143" cy="1861207"/>
          </a:xfrm>
          <a:prstGeom prst="rect">
            <a:avLst/>
          </a:prstGeom>
          <a:noFill/>
          <a:ln>
            <a:noFill/>
          </a:ln>
        </p:spPr>
      </p:pic>
      <p:sp>
        <p:nvSpPr>
          <p:cNvPr id="95" name="Google Shape;95;p1"/>
          <p:cNvSpPr txBox="1"/>
          <p:nvPr/>
        </p:nvSpPr>
        <p:spPr>
          <a:xfrm>
            <a:off x="6309904" y="1581045"/>
            <a:ext cx="4891496" cy="92328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800" b="0" i="0" u="none" strike="noStrike" cap="none" dirty="0">
                <a:solidFill>
                  <a:srgbClr val="3F3F3F"/>
                </a:solidFill>
                <a:latin typeface="Aptos" panose="020B0004020202020204" pitchFamily="34" charset="0"/>
                <a:sym typeface="Arial"/>
              </a:rPr>
              <a:t>Train </a:t>
            </a:r>
            <a:r>
              <a:rPr lang="de-DE" sz="1800" b="0" i="0" u="none" strike="noStrike" cap="none" dirty="0" err="1">
                <a:solidFill>
                  <a:srgbClr val="3F3F3F"/>
                </a:solidFill>
                <a:latin typeface="Aptos" panose="020B0004020202020204" pitchFamily="34" charset="0"/>
                <a:sym typeface="Arial"/>
              </a:rPr>
              <a:t>the</a:t>
            </a:r>
            <a:r>
              <a:rPr lang="de-DE" sz="1800" b="0" i="0" u="none" strike="noStrike" cap="none" dirty="0">
                <a:solidFill>
                  <a:srgbClr val="3F3F3F"/>
                </a:solidFill>
                <a:latin typeface="Aptos" panose="020B0004020202020204" pitchFamily="34" charset="0"/>
                <a:sym typeface="Arial"/>
              </a:rPr>
              <a:t> Trainer: </a:t>
            </a:r>
            <a:endParaRPr sz="18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800" b="0" i="0" u="none" strike="noStrike" cap="none" dirty="0">
                <a:solidFill>
                  <a:srgbClr val="3F3F3F"/>
                </a:solidFill>
                <a:latin typeface="Aptos" panose="020B0004020202020204" pitchFamily="34" charset="0"/>
                <a:sym typeface="Arial"/>
              </a:rPr>
              <a:t>Nachhaltige Beschaffung in Kommunen </a:t>
            </a:r>
            <a:endParaRPr dirty="0">
              <a:latin typeface="Aptos" panose="020B0004020202020204" pitchFamily="34" charset="0"/>
            </a:endParaRPr>
          </a:p>
          <a:p>
            <a:pPr marL="0" marR="0" lvl="0" indent="0" algn="l" rtl="0">
              <a:lnSpc>
                <a:spcPct val="100000"/>
              </a:lnSpc>
              <a:spcBef>
                <a:spcPts val="0"/>
              </a:spcBef>
              <a:spcAft>
                <a:spcPts val="0"/>
              </a:spcAft>
              <a:buNone/>
            </a:pPr>
            <a:endParaRPr sz="1800" b="1" i="0" u="none" strike="noStrike" cap="none" dirty="0">
              <a:solidFill>
                <a:srgbClr val="3F3F3F"/>
              </a:solidFill>
              <a:latin typeface="Aptos" panose="020B0004020202020204" pitchFamily="34" charset="0"/>
              <a:sym typeface="Arial"/>
            </a:endParaRPr>
          </a:p>
        </p:txBody>
      </p:sp>
      <p:pic>
        <p:nvPicPr>
          <p:cNvPr id="2" name="Grafik 1" descr="Ein Bild, das Text, Screenshot, Schrift enthält.&#10;&#10;KI-generierte Inhalte können fehlerhaft sein.">
            <a:extLst>
              <a:ext uri="{FF2B5EF4-FFF2-40B4-BE49-F238E27FC236}">
                <a16:creationId xmlns:a16="http://schemas.microsoft.com/office/drawing/2014/main" id="{94F1B025-9FF8-2DA5-47B3-A27AE55F7B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490781"/>
            <a:ext cx="3409143" cy="13653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36"/>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Grundsätze des EU-Vertrags (II)</a:t>
            </a:r>
            <a:endParaRPr dirty="0">
              <a:latin typeface="Aptos Serif" panose="02020604070405020304" pitchFamily="18" charset="0"/>
              <a:cs typeface="Aptos Serif" panose="02020604070405020304" pitchFamily="18" charset="0"/>
            </a:endParaRPr>
          </a:p>
        </p:txBody>
      </p:sp>
      <p:sp>
        <p:nvSpPr>
          <p:cNvPr id="162" name="Google Shape;162;p36"/>
          <p:cNvSpPr txBox="1">
            <a:spLocks noGrp="1"/>
          </p:cNvSpPr>
          <p:nvPr>
            <p:ph type="body" idx="1"/>
          </p:nvPr>
        </p:nvSpPr>
        <p:spPr>
          <a:xfrm>
            <a:off x="595523" y="2676525"/>
            <a:ext cx="5746750" cy="3597470"/>
          </a:xfrm>
          <a:prstGeom prst="rect">
            <a:avLst/>
          </a:prstGeom>
          <a:noFill/>
          <a:ln>
            <a:noFill/>
          </a:ln>
        </p:spPr>
        <p:txBody>
          <a:bodyPr spcFirstLastPara="1" wrap="square" lIns="0" tIns="45700" rIns="91425" bIns="45700" anchor="t" anchorCtr="0">
            <a:normAutofit/>
          </a:bodyPr>
          <a:lstStyle/>
          <a:p>
            <a:pPr marL="0" lvl="0" indent="0"/>
            <a:r>
              <a:rPr lang="de-DE" b="1" dirty="0">
                <a:latin typeface="Aptos" panose="020B0004020202020204" pitchFamily="34" charset="0"/>
              </a:rPr>
              <a:t>Verhältnismäßigkeit</a:t>
            </a:r>
          </a:p>
          <a:p>
            <a:pPr marL="0" lvl="0" indent="0" algn="l" rtl="0">
              <a:lnSpc>
                <a:spcPct val="90000"/>
              </a:lnSpc>
              <a:spcBef>
                <a:spcPts val="1800"/>
              </a:spcBef>
              <a:spcAft>
                <a:spcPts val="0"/>
              </a:spcAft>
              <a:buSzPts val="2000"/>
              <a:buNone/>
            </a:pPr>
            <a:r>
              <a:rPr lang="de-DE" dirty="0">
                <a:latin typeface="Aptos" panose="020B0004020202020204" pitchFamily="34" charset="0"/>
                <a:sym typeface="Arial"/>
              </a:rPr>
              <a:t>Die Kriterien müssen</a:t>
            </a:r>
            <a:endParaRPr dirty="0">
              <a:latin typeface="Aptos" panose="020B0004020202020204" pitchFamily="34" charset="0"/>
              <a:sym typeface="Arial"/>
            </a:endParaRPr>
          </a:p>
          <a:p>
            <a:pPr marL="0" lvl="0" indent="0" algn="l" rtl="0">
              <a:lnSpc>
                <a:spcPct val="90000"/>
              </a:lnSpc>
              <a:spcBef>
                <a:spcPts val="1800"/>
              </a:spcBef>
              <a:spcAft>
                <a:spcPts val="0"/>
              </a:spcAft>
              <a:buClr>
                <a:schemeClr val="accent1"/>
              </a:buClr>
              <a:buSzPts val="2000"/>
              <a:buNone/>
            </a:pPr>
            <a:r>
              <a:rPr lang="de-DE" dirty="0">
                <a:latin typeface="Aptos" panose="020B0004020202020204" pitchFamily="34" charset="0"/>
                <a:sym typeface="Arial"/>
              </a:rPr>
              <a:t>- in einem angemessenen Verhältnis zu den verfolgten Zielen stehen und </a:t>
            </a:r>
            <a:endParaRPr dirty="0">
              <a:latin typeface="Aptos" panose="020B0004020202020204" pitchFamily="34" charset="0"/>
              <a:sym typeface="Arial"/>
            </a:endParaRPr>
          </a:p>
          <a:p>
            <a:pPr marL="0" lvl="0" indent="0" algn="l" rtl="0">
              <a:lnSpc>
                <a:spcPct val="90000"/>
              </a:lnSpc>
              <a:spcBef>
                <a:spcPts val="1800"/>
              </a:spcBef>
              <a:spcAft>
                <a:spcPts val="0"/>
              </a:spcAft>
              <a:buClr>
                <a:schemeClr val="accent1"/>
              </a:buClr>
              <a:buSzPts val="2000"/>
              <a:buNone/>
            </a:pPr>
            <a:r>
              <a:rPr lang="de-DE" dirty="0">
                <a:latin typeface="Aptos" panose="020B0004020202020204" pitchFamily="34" charset="0"/>
                <a:sym typeface="Arial"/>
              </a:rPr>
              <a:t>- dürfen nicht über das zur Erreichung dieser Ziele erforderliche Maß hinausgehen. </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None/>
            </a:pPr>
            <a:endParaRPr dirty="0">
              <a:latin typeface="Aptos" panose="020B0004020202020204" pitchFamily="34" charset="0"/>
              <a:sym typeface="Arial"/>
            </a:endParaRPr>
          </a:p>
        </p:txBody>
      </p:sp>
      <p:sp>
        <p:nvSpPr>
          <p:cNvPr id="163" name="Google Shape;163;p36"/>
          <p:cNvSpPr txBox="1">
            <a:spLocks noGrp="1"/>
          </p:cNvSpPr>
          <p:nvPr>
            <p:ph type="body" idx="2"/>
          </p:nvPr>
        </p:nvSpPr>
        <p:spPr>
          <a:xfrm>
            <a:off x="6675863" y="2676525"/>
            <a:ext cx="4891297" cy="3597470"/>
          </a:xfrm>
          <a:prstGeom prst="rect">
            <a:avLst/>
          </a:prstGeom>
          <a:noFill/>
          <a:ln>
            <a:noFill/>
          </a:ln>
        </p:spPr>
        <p:txBody>
          <a:bodyPr spcFirstLastPara="1" wrap="square" lIns="0" tIns="45700" rIns="91425" bIns="45700" anchor="t" anchorCtr="0">
            <a:normAutofit/>
          </a:bodyPr>
          <a:lstStyle/>
          <a:p>
            <a:pPr marL="101600" indent="0">
              <a:buNone/>
            </a:pPr>
            <a:r>
              <a:rPr lang="de-DE" b="1" dirty="0">
                <a:latin typeface="Aptos" panose="020B0004020202020204" pitchFamily="34" charset="0"/>
              </a:rPr>
              <a:t>Gegenseitige Anerkennung</a:t>
            </a:r>
            <a:endParaRPr lang="de-DE" dirty="0">
              <a:latin typeface="Aptos" panose="020B0004020202020204" pitchFamily="34" charset="0"/>
              <a:sym typeface="Arial"/>
            </a:endParaRPr>
          </a:p>
          <a:p>
            <a:pPr marL="101600" lvl="0" indent="0" algn="l" rtl="0">
              <a:lnSpc>
                <a:spcPct val="90000"/>
              </a:lnSpc>
              <a:spcBef>
                <a:spcPts val="1800"/>
              </a:spcBef>
              <a:spcAft>
                <a:spcPts val="0"/>
              </a:spcAft>
              <a:buSzPts val="2000"/>
              <a:buNone/>
            </a:pPr>
            <a:r>
              <a:rPr lang="de-DE" dirty="0">
                <a:latin typeface="Aptos" panose="020B0004020202020204" pitchFamily="34" charset="0"/>
                <a:sym typeface="Arial"/>
              </a:rPr>
              <a:t>Labels, Zertifikate und Nachweise beruflicher Qualifikationen aus anderen Mitgliedstaaten müssen berücksichtigt werden.</a:t>
            </a:r>
            <a:endParaRPr dirty="0">
              <a:latin typeface="Aptos" panose="020B0004020202020204" pitchFamily="34" charset="0"/>
            </a:endParaRPr>
          </a:p>
          <a:p>
            <a:pPr marL="101600" lvl="0" indent="0" algn="l" rtl="0">
              <a:lnSpc>
                <a:spcPct val="90000"/>
              </a:lnSpc>
              <a:spcBef>
                <a:spcPts val="1800"/>
              </a:spcBef>
              <a:spcAft>
                <a:spcPts val="0"/>
              </a:spcAft>
              <a:buSzPts val="2000"/>
              <a:buNone/>
            </a:pPr>
            <a:r>
              <a:rPr lang="de-DE" dirty="0">
                <a:latin typeface="Aptos" panose="020B0004020202020204" pitchFamily="34" charset="0"/>
                <a:sym typeface="Arial"/>
              </a:rPr>
              <a:t>Bei der Bewertung der Einhaltung der Kriterien müssen</a:t>
            </a:r>
            <a:r>
              <a:rPr lang="de-DE" b="1" dirty="0">
                <a:solidFill>
                  <a:schemeClr val="lt2"/>
                </a:solidFill>
                <a:latin typeface="Aptos" panose="020B0004020202020204" pitchFamily="34" charset="0"/>
                <a:sym typeface="Arial"/>
              </a:rPr>
              <a:t> gleichwertige Qualifikationen </a:t>
            </a:r>
            <a:r>
              <a:rPr lang="de-DE" dirty="0">
                <a:latin typeface="Aptos" panose="020B0004020202020204" pitchFamily="34" charset="0"/>
                <a:sym typeface="Arial"/>
              </a:rPr>
              <a:t>anerkannt werden.</a:t>
            </a:r>
            <a:endParaRPr dirty="0">
              <a:latin typeface="Aptos" panose="020B0004020202020204" pitchFamily="34" charset="0"/>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7"/>
          <p:cNvSpPr txBox="1">
            <a:spLocks noGrp="1"/>
          </p:cNvSpPr>
          <p:nvPr>
            <p:ph type="title"/>
          </p:nvPr>
        </p:nvSpPr>
        <p:spPr>
          <a:xfrm>
            <a:off x="594360" y="189572"/>
            <a:ext cx="7746752"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EU-Beschaffungsrichtlinien 2014 – Wichtige Rahmenbedingungen</a:t>
            </a:r>
            <a:endParaRPr dirty="0">
              <a:latin typeface="Aptos Serif" panose="02020604070405020304" pitchFamily="18" charset="0"/>
              <a:cs typeface="Aptos Serif" panose="02020604070405020304" pitchFamily="18" charset="0"/>
            </a:endParaRPr>
          </a:p>
        </p:txBody>
      </p:sp>
      <p:sp>
        <p:nvSpPr>
          <p:cNvPr id="170" name="Google Shape;170;p37"/>
          <p:cNvSpPr txBox="1">
            <a:spLocks noGrp="1"/>
          </p:cNvSpPr>
          <p:nvPr>
            <p:ph type="body" idx="1"/>
          </p:nvPr>
        </p:nvSpPr>
        <p:spPr>
          <a:xfrm>
            <a:off x="594350" y="2174900"/>
            <a:ext cx="10565100" cy="4754100"/>
          </a:xfrm>
          <a:prstGeom prst="rect">
            <a:avLst/>
          </a:prstGeom>
          <a:noFill/>
          <a:ln>
            <a:noFill/>
          </a:ln>
        </p:spPr>
        <p:txBody>
          <a:bodyPr spcFirstLastPara="1" wrap="square" lIns="91425" tIns="45700" rIns="91425" bIns="45700" anchor="ctr" anchorCtr="0">
            <a:spAutoFit/>
          </a:bodyPr>
          <a:lstStyle/>
          <a:p>
            <a:pPr marL="271463" lvl="0" indent="-271463" algn="l" rtl="0">
              <a:lnSpc>
                <a:spcPct val="8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Möglichkeit zur Festlegung von </a:t>
            </a:r>
            <a:r>
              <a:rPr lang="de-DE" sz="2000" b="0" dirty="0">
                <a:solidFill>
                  <a:schemeClr val="lt2"/>
                </a:solidFill>
                <a:latin typeface="Aptos" panose="020B0004020202020204" pitchFamily="34" charset="0"/>
                <a:sym typeface="Arial"/>
              </a:rPr>
              <a:t>Produktionsprozessen und -methoden</a:t>
            </a:r>
            <a:endParaRPr sz="2000" dirty="0">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rgbClr val="3F3F3F"/>
                </a:solidFill>
                <a:latin typeface="Aptos" panose="020B0004020202020204" pitchFamily="34" charset="0"/>
                <a:sym typeface="Arial"/>
              </a:rPr>
              <a:t>Einhaltung der </a:t>
            </a:r>
            <a:r>
              <a:rPr lang="de-DE" sz="2000" b="0" dirty="0">
                <a:solidFill>
                  <a:schemeClr val="lt2"/>
                </a:solidFill>
                <a:latin typeface="Aptos" panose="020B0004020202020204" pitchFamily="34" charset="0"/>
                <a:sym typeface="Arial"/>
              </a:rPr>
              <a:t>Kernarbeitsnormen der ILO (Internationale Arbeitsorganisation) </a:t>
            </a:r>
            <a:r>
              <a:rPr lang="de-DE" sz="2000" b="0" dirty="0">
                <a:solidFill>
                  <a:srgbClr val="3F3F3F"/>
                </a:solidFill>
                <a:latin typeface="Aptos" panose="020B0004020202020204" pitchFamily="34" charset="0"/>
                <a:sym typeface="Arial"/>
              </a:rPr>
              <a:t>und der Grundsätze des </a:t>
            </a:r>
            <a:r>
              <a:rPr lang="de-DE" sz="2000" b="0" dirty="0">
                <a:solidFill>
                  <a:schemeClr val="lt2"/>
                </a:solidFill>
                <a:latin typeface="Aptos" panose="020B0004020202020204" pitchFamily="34" charset="0"/>
                <a:sym typeface="Arial"/>
              </a:rPr>
              <a:t>fairen Handels</a:t>
            </a:r>
            <a:endParaRPr sz="2000" dirty="0">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chemeClr val="dk1"/>
                </a:solidFill>
                <a:latin typeface="Aptos" panose="020B0004020202020204" pitchFamily="34" charset="0"/>
                <a:sym typeface="Arial"/>
              </a:rPr>
              <a:t>Erweiterte Nutzung von </a:t>
            </a:r>
            <a:r>
              <a:rPr lang="de-DE" sz="2000" b="0" dirty="0">
                <a:solidFill>
                  <a:schemeClr val="lt2"/>
                </a:solidFill>
                <a:latin typeface="Aptos" panose="020B0004020202020204" pitchFamily="34" charset="0"/>
                <a:sym typeface="Arial"/>
              </a:rPr>
              <a:t>Umweltmanagementsystemen</a:t>
            </a:r>
            <a:endParaRPr sz="2000" dirty="0">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chemeClr val="dk1"/>
                </a:solidFill>
                <a:latin typeface="Aptos" panose="020B0004020202020204" pitchFamily="34" charset="0"/>
                <a:sym typeface="Arial"/>
              </a:rPr>
              <a:t>Erweiterte Verwendung von </a:t>
            </a:r>
            <a:r>
              <a:rPr lang="de-DE" sz="2000" b="0" dirty="0">
                <a:solidFill>
                  <a:schemeClr val="lt2"/>
                </a:solidFill>
                <a:latin typeface="Aptos" panose="020B0004020202020204" pitchFamily="34" charset="0"/>
                <a:sym typeface="Arial"/>
              </a:rPr>
              <a:t>Umweltzeichen </a:t>
            </a:r>
            <a:r>
              <a:rPr lang="de-DE" sz="2000" b="0" dirty="0">
                <a:solidFill>
                  <a:schemeClr val="dk1"/>
                </a:solidFill>
                <a:latin typeface="Aptos" panose="020B0004020202020204" pitchFamily="34" charset="0"/>
                <a:sym typeface="Arial"/>
              </a:rPr>
              <a:t>für </a:t>
            </a:r>
            <a:r>
              <a:rPr lang="de-DE" sz="2000" b="0" dirty="0">
                <a:solidFill>
                  <a:schemeClr val="dk1"/>
                </a:solidFill>
                <a:latin typeface="Aptos" panose="020B0004020202020204" pitchFamily="34" charset="0"/>
              </a:rPr>
              <a:t>Technische S</a:t>
            </a:r>
            <a:r>
              <a:rPr lang="de-DE" sz="2000" b="0" dirty="0">
                <a:solidFill>
                  <a:schemeClr val="dk1"/>
                </a:solidFill>
                <a:latin typeface="Aptos" panose="020B0004020202020204" pitchFamily="34" charset="0"/>
                <a:sym typeface="Arial"/>
              </a:rPr>
              <a:t>pezifikationen und die Einhaltung von Vorschriften</a:t>
            </a:r>
            <a:endParaRPr sz="2000" dirty="0">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chemeClr val="dk1"/>
                </a:solidFill>
                <a:latin typeface="Aptos" panose="020B0004020202020204" pitchFamily="34" charset="0"/>
                <a:sym typeface="Arial"/>
              </a:rPr>
              <a:t>Berücksichtigung der </a:t>
            </a:r>
            <a:r>
              <a:rPr lang="de-DE" sz="2000" b="0" dirty="0">
                <a:solidFill>
                  <a:schemeClr val="lt2"/>
                </a:solidFill>
                <a:latin typeface="Aptos" panose="020B0004020202020204" pitchFamily="34" charset="0"/>
                <a:sym typeface="Arial"/>
              </a:rPr>
              <a:t>Lebenszykluskosten</a:t>
            </a:r>
            <a:endParaRPr sz="2000" dirty="0">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chemeClr val="dk1"/>
                </a:solidFill>
                <a:latin typeface="Aptos" panose="020B0004020202020204" pitchFamily="34" charset="0"/>
                <a:sym typeface="Arial"/>
              </a:rPr>
              <a:t>Möglichkeit, Angebote abzulehnen, die nicht </a:t>
            </a:r>
            <a:r>
              <a:rPr lang="de-DE" sz="2000" b="0" dirty="0">
                <a:solidFill>
                  <a:schemeClr val="lt2"/>
                </a:solidFill>
                <a:latin typeface="Aptos" panose="020B0004020202020204" pitchFamily="34" charset="0"/>
                <a:sym typeface="Arial"/>
              </a:rPr>
              <a:t>den ökologischen und sozialen </a:t>
            </a:r>
            <a:r>
              <a:rPr lang="de-DE" sz="2000" b="0" dirty="0">
                <a:solidFill>
                  <a:schemeClr val="lt2"/>
                </a:solidFill>
                <a:latin typeface="Aptos" panose="020B0004020202020204" pitchFamily="34" charset="0"/>
              </a:rPr>
              <a:t>Anforderungen </a:t>
            </a:r>
            <a:r>
              <a:rPr lang="de-DE" sz="2000" b="0" dirty="0">
                <a:solidFill>
                  <a:schemeClr val="dk1"/>
                </a:solidFill>
                <a:latin typeface="Aptos" panose="020B0004020202020204" pitchFamily="34" charset="0"/>
                <a:sym typeface="Arial"/>
              </a:rPr>
              <a:t>entsprechen</a:t>
            </a:r>
            <a:r>
              <a:rPr lang="de-DE" sz="2000" b="0" dirty="0">
                <a:solidFill>
                  <a:schemeClr val="lt2"/>
                </a:solidFill>
                <a:latin typeface="Aptos" panose="020B0004020202020204" pitchFamily="34" charset="0"/>
                <a:sym typeface="Arial"/>
              </a:rPr>
              <a:t> </a:t>
            </a:r>
            <a:endParaRPr sz="2000" dirty="0">
              <a:latin typeface="Aptos" panose="020B0004020202020204" pitchFamily="34" charset="0"/>
            </a:endParaRPr>
          </a:p>
          <a:p>
            <a:pPr marL="0" marR="0" lvl="0" indent="0" algn="l" rtl="0">
              <a:lnSpc>
                <a:spcPct val="100000"/>
              </a:lnSpc>
              <a:spcBef>
                <a:spcPts val="600"/>
              </a:spcBef>
              <a:spcAft>
                <a:spcPts val="0"/>
              </a:spcAft>
              <a:buClr>
                <a:schemeClr val="accent4"/>
              </a:buClr>
              <a:buSzPts val="1800"/>
              <a:buFont typeface="Arial"/>
              <a:buNone/>
            </a:pPr>
            <a:endParaRPr sz="2000" b="0" i="0" u="none" strike="noStrike" cap="none" dirty="0">
              <a:solidFill>
                <a:schemeClr val="dk1"/>
              </a:solidFill>
              <a:latin typeface="Aptos" panose="020B0004020202020204" pitchFamily="34" charset="0"/>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8"/>
          <p:cNvSpPr txBox="1">
            <a:spLocks noGrp="1"/>
          </p:cNvSpPr>
          <p:nvPr>
            <p:ph type="title"/>
          </p:nvPr>
        </p:nvSpPr>
        <p:spPr>
          <a:xfrm>
            <a:off x="594360" y="189572"/>
            <a:ext cx="7746752"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Technische Spezifikationen</a:t>
            </a:r>
            <a:endParaRPr dirty="0">
              <a:latin typeface="Aptos Serif" panose="02020604070405020304" pitchFamily="18" charset="0"/>
              <a:cs typeface="Aptos Serif" panose="02020604070405020304" pitchFamily="18" charset="0"/>
            </a:endParaRPr>
          </a:p>
        </p:txBody>
      </p:sp>
      <p:sp>
        <p:nvSpPr>
          <p:cNvPr id="177" name="Google Shape;177;p38"/>
          <p:cNvSpPr txBox="1">
            <a:spLocks noGrp="1"/>
          </p:cNvSpPr>
          <p:nvPr>
            <p:ph type="body" idx="1"/>
          </p:nvPr>
        </p:nvSpPr>
        <p:spPr>
          <a:xfrm>
            <a:off x="594359" y="2247288"/>
            <a:ext cx="10716600" cy="4596090"/>
          </a:xfrm>
          <a:prstGeom prst="rect">
            <a:avLst/>
          </a:prstGeom>
          <a:noFill/>
          <a:ln>
            <a:noFill/>
          </a:ln>
        </p:spPr>
        <p:txBody>
          <a:bodyPr spcFirstLastPara="1" wrap="square" lIns="91425" tIns="45700" rIns="91425" bIns="45700" anchor="ctr" anchorCtr="0">
            <a:spAutoFit/>
          </a:bodyPr>
          <a:lstStyle/>
          <a:p>
            <a:pPr marL="271463" lvl="0" indent="-271463" algn="l" rtl="0">
              <a:lnSpc>
                <a:spcPct val="8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Technische Spezifikationen beziehen sich auf eine detaillierte Beschreibung der Anforderungen und Eigenschaften, die ein Produkt oder eine Dienstleistung erfüllen muss, um den Bedürfnissen des öffentlichen Auftraggebers gerecht zu werden.</a:t>
            </a:r>
            <a:endParaRPr sz="2000" dirty="0">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rgbClr val="3F3F3F"/>
                </a:solidFill>
                <a:latin typeface="Aptos" panose="020B0004020202020204" pitchFamily="34" charset="0"/>
                <a:sym typeface="Arial"/>
              </a:rPr>
              <a:t>Es handelt sich um Mindestanforderungen, die alle Angebote erfüllen müssen, z. B. „Die Produkte müssen aus ökologischem Landbau stammen“.</a:t>
            </a:r>
            <a:endParaRPr sz="2000" dirty="0">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rgbClr val="3F3F3F"/>
                </a:solidFill>
                <a:latin typeface="Aptos" panose="020B0004020202020204" pitchFamily="34" charset="0"/>
                <a:sym typeface="Arial"/>
              </a:rPr>
              <a:t>Angebote, die den technischen Spezifikationen nicht entsprechen, müssen abgelehnt werden.</a:t>
            </a:r>
            <a:endParaRPr sz="2000" dirty="0">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rgbClr val="3F3F3F"/>
                </a:solidFill>
                <a:latin typeface="Aptos" panose="020B0004020202020204" pitchFamily="34" charset="0"/>
                <a:sym typeface="Arial"/>
              </a:rPr>
              <a:t>Sie können auf verschiedene Weise formuliert werden, darunter leistungsbezogene oder funktionale Spezifikationen. </a:t>
            </a:r>
            <a:endParaRPr sz="2000" dirty="0">
              <a:latin typeface="Aptos" panose="020B0004020202020204" pitchFamily="34" charset="0"/>
            </a:endParaRPr>
          </a:p>
          <a:p>
            <a:pPr marL="271463" lvl="0" indent="-271463" algn="l" rtl="0">
              <a:lnSpc>
                <a:spcPct val="80000"/>
              </a:lnSpc>
              <a:spcBef>
                <a:spcPts val="2800"/>
              </a:spcBef>
              <a:spcAft>
                <a:spcPts val="600"/>
              </a:spcAft>
              <a:buSzPts val="2400"/>
              <a:buFont typeface="Arial"/>
              <a:buChar char="•"/>
            </a:pPr>
            <a:r>
              <a:rPr lang="de-DE" sz="2000" b="0" dirty="0">
                <a:solidFill>
                  <a:srgbClr val="3F3F3F"/>
                </a:solidFill>
                <a:latin typeface="Aptos" panose="020B0004020202020204" pitchFamily="34" charset="0"/>
                <a:sym typeface="Arial"/>
              </a:rPr>
              <a:t>Die Spezifikationen können sich auf jede Phase des Lebenszyklus beziehen, </a:t>
            </a:r>
            <a:br>
              <a:rPr lang="de-DE" sz="2000" b="0" dirty="0">
                <a:solidFill>
                  <a:srgbClr val="3F3F3F"/>
                </a:solidFill>
                <a:latin typeface="Aptos" panose="020B0004020202020204" pitchFamily="34" charset="0"/>
                <a:sym typeface="Arial"/>
              </a:rPr>
            </a:br>
            <a:r>
              <a:rPr lang="de-DE" sz="2000" b="0" dirty="0">
                <a:solidFill>
                  <a:srgbClr val="3F3F3F"/>
                </a:solidFill>
                <a:latin typeface="Aptos" panose="020B0004020202020204" pitchFamily="34" charset="0"/>
                <a:sym typeface="Arial"/>
              </a:rPr>
              <a:t>z. B. auf die in der Herstellung verwendeten Produktionsmethoden.</a:t>
            </a:r>
            <a:endParaRPr sz="2000" dirty="0">
              <a:latin typeface="Aptos" panose="020B00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9"/>
          <p:cNvSpPr txBox="1">
            <a:spLocks noGrp="1"/>
          </p:cNvSpPr>
          <p:nvPr>
            <p:ph type="title"/>
          </p:nvPr>
        </p:nvSpPr>
        <p:spPr>
          <a:xfrm>
            <a:off x="594360" y="189572"/>
            <a:ext cx="7746752"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Beschaffungsrichtlinien – Eignung und Ausschluss</a:t>
            </a:r>
            <a:endParaRPr dirty="0">
              <a:latin typeface="Aptos Serif" panose="02020604070405020304" pitchFamily="18" charset="0"/>
              <a:ea typeface="Arial"/>
              <a:cs typeface="Aptos Serif" panose="02020604070405020304" pitchFamily="18" charset="0"/>
              <a:sym typeface="Arial"/>
            </a:endParaRPr>
          </a:p>
        </p:txBody>
      </p:sp>
      <p:sp>
        <p:nvSpPr>
          <p:cNvPr id="184" name="Google Shape;184;p39"/>
          <p:cNvSpPr txBox="1">
            <a:spLocks noGrp="1"/>
          </p:cNvSpPr>
          <p:nvPr>
            <p:ph type="body" idx="1"/>
          </p:nvPr>
        </p:nvSpPr>
        <p:spPr>
          <a:xfrm>
            <a:off x="594359" y="2190516"/>
            <a:ext cx="10704000" cy="3498353"/>
          </a:xfrm>
          <a:prstGeom prst="rect">
            <a:avLst/>
          </a:prstGeom>
          <a:noFill/>
          <a:ln>
            <a:noFill/>
          </a:ln>
        </p:spPr>
        <p:txBody>
          <a:bodyPr spcFirstLastPara="1" wrap="square" lIns="91425" tIns="45700" rIns="91425" bIns="45700" anchor="ctr" anchorCtr="0">
            <a:spAutoFit/>
          </a:bodyPr>
          <a:lstStyle/>
          <a:p>
            <a:pPr marL="271463" lvl="0" indent="-271463" algn="l" rtl="0">
              <a:lnSpc>
                <a:spcPct val="8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Ausschlussgründe für Bieter beziehen sich auf schwerwiegende Verstöße oder Probleme in der Vergangenheit, wie z. B. Gesetzesverstöße oder die Nichtzahlung von Steuern oder Sozialversicherungsbeiträgen.</a:t>
            </a:r>
            <a:endParaRPr sz="2000" dirty="0">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rgbClr val="3F3F3F"/>
                </a:solidFill>
                <a:latin typeface="Aptos" panose="020B0004020202020204" pitchFamily="34" charset="0"/>
                <a:sym typeface="Arial"/>
              </a:rPr>
              <a:t>Sie können sich auf die Nichteinhaltung von beispielsweise geltenden Umweltgesetzen beziehen.</a:t>
            </a:r>
            <a:endParaRPr sz="2000" dirty="0">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rgbClr val="3F3F3F"/>
                </a:solidFill>
                <a:latin typeface="Aptos" panose="020B0004020202020204" pitchFamily="34" charset="0"/>
                <a:sym typeface="Arial"/>
              </a:rPr>
              <a:t>Anhand von </a:t>
            </a:r>
            <a:r>
              <a:rPr lang="de-DE" sz="2000" b="0" dirty="0">
                <a:solidFill>
                  <a:srgbClr val="3F3F3F"/>
                </a:solidFill>
                <a:latin typeface="Aptos" panose="020B0004020202020204" pitchFamily="34" charset="0"/>
              </a:rPr>
              <a:t>Eignungskriterien</a:t>
            </a:r>
            <a:r>
              <a:rPr lang="de-DE" sz="2000" b="0" dirty="0">
                <a:solidFill>
                  <a:srgbClr val="3F3F3F"/>
                </a:solidFill>
                <a:latin typeface="Aptos" panose="020B0004020202020204" pitchFamily="34" charset="0"/>
                <a:sym typeface="Arial"/>
              </a:rPr>
              <a:t> kann festgestellt werden, welche Unternehmen über die technische und fachliche Leistungsfähigkeit zur Ausführung eines Auftrags verfügen.</a:t>
            </a:r>
            <a:endParaRPr sz="2000" dirty="0">
              <a:latin typeface="Aptos" panose="020B0004020202020204" pitchFamily="34" charset="0"/>
            </a:endParaRPr>
          </a:p>
          <a:p>
            <a:pPr marL="271463" lvl="0" indent="-271463" algn="l" rtl="0">
              <a:lnSpc>
                <a:spcPct val="80000"/>
              </a:lnSpc>
              <a:spcBef>
                <a:spcPts val="2800"/>
              </a:spcBef>
              <a:spcAft>
                <a:spcPts val="600"/>
              </a:spcAft>
              <a:buSzPts val="2400"/>
              <a:buFont typeface="Arial"/>
              <a:buChar char="•"/>
            </a:pPr>
            <a:r>
              <a:rPr lang="de-DE" sz="2000" b="0" dirty="0">
                <a:solidFill>
                  <a:srgbClr val="3F3F3F"/>
                </a:solidFill>
                <a:latin typeface="Aptos" panose="020B0004020202020204" pitchFamily="34" charset="0"/>
              </a:rPr>
              <a:t>Eignungskriterien</a:t>
            </a:r>
            <a:r>
              <a:rPr lang="de-DE" sz="2000" b="0" dirty="0">
                <a:solidFill>
                  <a:srgbClr val="3F3F3F"/>
                </a:solidFill>
                <a:latin typeface="Aptos" panose="020B0004020202020204" pitchFamily="34" charset="0"/>
                <a:sym typeface="Arial"/>
              </a:rPr>
              <a:t> müssen verhältnismäßig sein und </a:t>
            </a:r>
            <a:r>
              <a:rPr lang="de-DE" sz="2000" b="0" dirty="0">
                <a:solidFill>
                  <a:srgbClr val="3F3F3F"/>
                </a:solidFill>
                <a:latin typeface="Aptos" panose="020B0004020202020204" pitchFamily="34" charset="0"/>
              </a:rPr>
              <a:t>vorab festgelegt werden.</a:t>
            </a:r>
            <a:endParaRPr sz="2000" dirty="0">
              <a:latin typeface="Aptos" panose="020B00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40"/>
          <p:cNvSpPr txBox="1">
            <a:spLocks noGrp="1"/>
          </p:cNvSpPr>
          <p:nvPr>
            <p:ph type="title"/>
          </p:nvPr>
        </p:nvSpPr>
        <p:spPr>
          <a:xfrm>
            <a:off x="594360" y="189572"/>
            <a:ext cx="7746752"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Beschaffungsrichtlinien – Zuschlagskriterien</a:t>
            </a:r>
            <a:endParaRPr dirty="0">
              <a:latin typeface="Aptos Serif" panose="02020604070405020304" pitchFamily="18" charset="0"/>
              <a:cs typeface="Aptos Serif" panose="02020604070405020304" pitchFamily="18" charset="0"/>
            </a:endParaRPr>
          </a:p>
        </p:txBody>
      </p:sp>
      <p:sp>
        <p:nvSpPr>
          <p:cNvPr id="191" name="Google Shape;191;p40"/>
          <p:cNvSpPr txBox="1">
            <a:spLocks noGrp="1"/>
          </p:cNvSpPr>
          <p:nvPr>
            <p:ph type="body" idx="1"/>
          </p:nvPr>
        </p:nvSpPr>
        <p:spPr>
          <a:xfrm>
            <a:off x="594350" y="2647748"/>
            <a:ext cx="10854300" cy="2928600"/>
          </a:xfrm>
          <a:prstGeom prst="rect">
            <a:avLst/>
          </a:prstGeom>
          <a:noFill/>
          <a:ln>
            <a:noFill/>
          </a:ln>
        </p:spPr>
        <p:txBody>
          <a:bodyPr spcFirstLastPara="1" wrap="square" lIns="91425" tIns="45700" rIns="91425" bIns="45700" anchor="ctr" anchorCtr="0">
            <a:spAutoFit/>
          </a:bodyPr>
          <a:lstStyle/>
          <a:p>
            <a:pPr marL="271463" lvl="0" indent="-271463" algn="l" rtl="0">
              <a:lnSpc>
                <a:spcPct val="8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Aufträge werden auf der Grundlage des „wirtschaftlich günstigsten Angebots“ (MEAT -</a:t>
            </a:r>
            <a:r>
              <a:rPr lang="de-DE" sz="2000" b="0" dirty="0">
                <a:latin typeface="Aptos" panose="020B0004020202020204" pitchFamily="34" charset="0"/>
              </a:rPr>
              <a:t> </a:t>
            </a:r>
            <a:r>
              <a:rPr lang="de-DE" sz="2000" b="0" dirty="0" err="1">
                <a:solidFill>
                  <a:srgbClr val="3F3F3F"/>
                </a:solidFill>
                <a:latin typeface="Aptos" panose="020B0004020202020204" pitchFamily="34" charset="0"/>
                <a:sym typeface="Arial"/>
              </a:rPr>
              <a:t>most</a:t>
            </a:r>
            <a:r>
              <a:rPr lang="de-DE" sz="2000" b="0" dirty="0">
                <a:solidFill>
                  <a:srgbClr val="3F3F3F"/>
                </a:solidFill>
                <a:latin typeface="Aptos" panose="020B0004020202020204" pitchFamily="34" charset="0"/>
                <a:sym typeface="Arial"/>
              </a:rPr>
              <a:t> </a:t>
            </a:r>
            <a:r>
              <a:rPr lang="de-DE" sz="2000" b="0" dirty="0" err="1">
                <a:solidFill>
                  <a:srgbClr val="3F3F3F"/>
                </a:solidFill>
                <a:latin typeface="Aptos" panose="020B0004020202020204" pitchFamily="34" charset="0"/>
                <a:sym typeface="Arial"/>
              </a:rPr>
              <a:t>economically</a:t>
            </a:r>
            <a:r>
              <a:rPr lang="de-DE" sz="2000" b="0" dirty="0">
                <a:solidFill>
                  <a:srgbClr val="3F3F3F"/>
                </a:solidFill>
                <a:latin typeface="Aptos" panose="020B0004020202020204" pitchFamily="34" charset="0"/>
                <a:sym typeface="Arial"/>
              </a:rPr>
              <a:t> </a:t>
            </a:r>
            <a:r>
              <a:rPr lang="de-DE" sz="2000" b="0" dirty="0" err="1">
                <a:solidFill>
                  <a:srgbClr val="3F3F3F"/>
                </a:solidFill>
                <a:latin typeface="Aptos" panose="020B0004020202020204" pitchFamily="34" charset="0"/>
                <a:sym typeface="Arial"/>
              </a:rPr>
              <a:t>advantageous</a:t>
            </a:r>
            <a:r>
              <a:rPr lang="de-DE" sz="2000" b="0" dirty="0">
                <a:solidFill>
                  <a:srgbClr val="3F3F3F"/>
                </a:solidFill>
                <a:latin typeface="Aptos" panose="020B0004020202020204" pitchFamily="34" charset="0"/>
                <a:sym typeface="Arial"/>
              </a:rPr>
              <a:t> </a:t>
            </a:r>
            <a:r>
              <a:rPr lang="de-DE" sz="2000" b="0" dirty="0" err="1">
                <a:solidFill>
                  <a:srgbClr val="3F3F3F"/>
                </a:solidFill>
                <a:latin typeface="Aptos" panose="020B0004020202020204" pitchFamily="34" charset="0"/>
                <a:sym typeface="Arial"/>
              </a:rPr>
              <a:t>tender</a:t>
            </a:r>
            <a:r>
              <a:rPr lang="de-DE" sz="2000" b="0" dirty="0">
                <a:solidFill>
                  <a:srgbClr val="3F3F3F"/>
                </a:solidFill>
                <a:latin typeface="Aptos" panose="020B0004020202020204" pitchFamily="34" charset="0"/>
                <a:sym typeface="Arial"/>
              </a:rPr>
              <a:t>) vergeben.</a:t>
            </a:r>
            <a:endParaRPr sz="2000" dirty="0">
              <a:latin typeface="Aptos" panose="020B0004020202020204" pitchFamily="34" charset="0"/>
            </a:endParaRPr>
          </a:p>
          <a:p>
            <a:pPr marL="271463" lvl="0" indent="-271463" algn="l" rtl="0">
              <a:lnSpc>
                <a:spcPct val="80000"/>
              </a:lnSpc>
              <a:spcBef>
                <a:spcPts val="2800"/>
              </a:spcBef>
              <a:spcAft>
                <a:spcPts val="0"/>
              </a:spcAft>
              <a:buSzPts val="2400"/>
              <a:buFont typeface="Arial"/>
              <a:buChar char="•"/>
            </a:pPr>
            <a:r>
              <a:rPr lang="de-DE" sz="2000" b="0" dirty="0">
                <a:solidFill>
                  <a:srgbClr val="3F3F3F"/>
                </a:solidFill>
                <a:latin typeface="Aptos" panose="020B0004020202020204" pitchFamily="34" charset="0"/>
                <a:sym typeface="Arial"/>
              </a:rPr>
              <a:t>Dies ermöglicht es dem öffentlichen Auftraggeber, eine Kombination aus Kosten- und Qualitätskriterien festzulegen, einschließlich Umweltmerkmalen, sofern diese mit dem Auftragsgegenstand in Zusammenhang stehen.</a:t>
            </a:r>
            <a:endParaRPr sz="2000" dirty="0">
              <a:latin typeface="Aptos" panose="020B0004020202020204" pitchFamily="34" charset="0"/>
            </a:endParaRPr>
          </a:p>
          <a:p>
            <a:pPr marL="271463" lvl="0" indent="-271463" algn="l" rtl="0">
              <a:lnSpc>
                <a:spcPct val="80000"/>
              </a:lnSpc>
              <a:spcBef>
                <a:spcPts val="2800"/>
              </a:spcBef>
              <a:spcAft>
                <a:spcPts val="600"/>
              </a:spcAft>
              <a:buSzPts val="2400"/>
              <a:buFont typeface="Arial"/>
              <a:buChar char="•"/>
            </a:pPr>
            <a:r>
              <a:rPr lang="de-DE" sz="2000" b="0" dirty="0">
                <a:solidFill>
                  <a:srgbClr val="3F3F3F"/>
                </a:solidFill>
                <a:latin typeface="Aptos" panose="020B0004020202020204" pitchFamily="34" charset="0"/>
                <a:sym typeface="Arial"/>
              </a:rPr>
              <a:t>Es kann eine Lebenszykluskostenrechnung (LCC) angewendet werden, einschließlich der Kosten, die auf externe Umwelteffekte zurückzuführen sind (z. B. Treibhausgas-Emissionen).</a:t>
            </a:r>
            <a:endParaRPr sz="2000" dirty="0">
              <a:latin typeface="Aptos" panose="020B00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41"/>
          <p:cNvSpPr txBox="1">
            <a:spLocks noGrp="1"/>
          </p:cNvSpPr>
          <p:nvPr>
            <p:ph type="title"/>
          </p:nvPr>
        </p:nvSpPr>
        <p:spPr>
          <a:xfrm>
            <a:off x="594359" y="189572"/>
            <a:ext cx="8683455"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Beschaffungsrichtlinien – Vertragsbedingungen</a:t>
            </a:r>
            <a:endParaRPr dirty="0">
              <a:latin typeface="Aptos Serif" panose="02020604070405020304" pitchFamily="18" charset="0"/>
              <a:ea typeface="Arial"/>
              <a:cs typeface="Aptos Serif" panose="02020604070405020304" pitchFamily="18" charset="0"/>
              <a:sym typeface="Arial"/>
            </a:endParaRPr>
          </a:p>
        </p:txBody>
      </p:sp>
      <p:sp>
        <p:nvSpPr>
          <p:cNvPr id="198" name="Google Shape;198;p41"/>
          <p:cNvSpPr txBox="1">
            <a:spLocks noGrp="1"/>
          </p:cNvSpPr>
          <p:nvPr>
            <p:ph type="body" idx="1"/>
          </p:nvPr>
        </p:nvSpPr>
        <p:spPr>
          <a:xfrm>
            <a:off x="594359" y="2445669"/>
            <a:ext cx="10892007" cy="3395761"/>
          </a:xfrm>
          <a:prstGeom prst="rect">
            <a:avLst/>
          </a:prstGeom>
          <a:noFill/>
          <a:ln>
            <a:noFill/>
          </a:ln>
        </p:spPr>
        <p:txBody>
          <a:bodyPr spcFirstLastPara="1" wrap="square" lIns="91425" tIns="45700" rIns="91425" bIns="45700" anchor="ctr" anchorCtr="0">
            <a:spAutoFit/>
          </a:bodyPr>
          <a:lstStyle/>
          <a:p>
            <a:pPr marL="271463" lvl="0" indent="-271463" algn="l" rtl="0">
              <a:lnSpc>
                <a:spcPct val="8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Vertragsbedingungen können Nachhaltigkeitsaspekte enthalten, beispielsweise: </a:t>
            </a:r>
            <a:endParaRPr sz="2000" dirty="0">
              <a:latin typeface="Aptos" panose="020B0004020202020204" pitchFamily="34" charset="0"/>
            </a:endParaRPr>
          </a:p>
          <a:p>
            <a:pPr marL="728663" lvl="1" indent="-271463" algn="l" rtl="0">
              <a:lnSpc>
                <a:spcPct val="90000"/>
              </a:lnSpc>
              <a:spcBef>
                <a:spcPts val="1200"/>
              </a:spcBef>
              <a:spcAft>
                <a:spcPts val="0"/>
              </a:spcAft>
              <a:buSzPts val="2000"/>
              <a:buFont typeface="Arial"/>
              <a:buChar char="•"/>
            </a:pPr>
            <a:r>
              <a:rPr lang="de-DE" b="0" dirty="0">
                <a:solidFill>
                  <a:srgbClr val="3F3F3F"/>
                </a:solidFill>
                <a:latin typeface="Aptos" panose="020B0004020202020204" pitchFamily="34" charset="0"/>
                <a:sym typeface="Arial"/>
              </a:rPr>
              <a:t>Festlegung, dass </a:t>
            </a:r>
            <a:r>
              <a:rPr lang="de-DE" dirty="0">
                <a:latin typeface="Aptos" panose="020B0004020202020204" pitchFamily="34" charset="0"/>
                <a:sym typeface="Arial"/>
              </a:rPr>
              <a:t>die während der Vertragslaufzeit verwendeten Produkte in Übereinstimmung mit den Kernarbeitsnormen der ILO hergestellt worden sein müssen</a:t>
            </a:r>
            <a:endParaRPr dirty="0">
              <a:latin typeface="Aptos" panose="020B0004020202020204" pitchFamily="34" charset="0"/>
            </a:endParaRPr>
          </a:p>
          <a:p>
            <a:pPr marL="728663" lvl="1" indent="-271463" algn="l" rtl="0">
              <a:lnSpc>
                <a:spcPct val="90000"/>
              </a:lnSpc>
              <a:spcBef>
                <a:spcPts val="1200"/>
              </a:spcBef>
              <a:spcAft>
                <a:spcPts val="0"/>
              </a:spcAft>
              <a:buSzPts val="2000"/>
              <a:buFont typeface="Arial"/>
              <a:buChar char="•"/>
            </a:pPr>
            <a:r>
              <a:rPr lang="de-DE" b="0" dirty="0">
                <a:solidFill>
                  <a:srgbClr val="3F3F3F"/>
                </a:solidFill>
                <a:latin typeface="Aptos" panose="020B0004020202020204" pitchFamily="34" charset="0"/>
                <a:sym typeface="Arial"/>
              </a:rPr>
              <a:t>Regelung der Verpackung und Lieferung von Produkten</a:t>
            </a:r>
            <a:endParaRPr dirty="0">
              <a:latin typeface="Aptos" panose="020B0004020202020204" pitchFamily="34" charset="0"/>
            </a:endParaRPr>
          </a:p>
          <a:p>
            <a:pPr marL="728663" lvl="1" indent="-271463" algn="l" rtl="0">
              <a:lnSpc>
                <a:spcPct val="90000"/>
              </a:lnSpc>
              <a:spcBef>
                <a:spcPts val="1200"/>
              </a:spcBef>
              <a:spcAft>
                <a:spcPts val="0"/>
              </a:spcAft>
              <a:buSzPts val="2000"/>
              <a:buFont typeface="Arial"/>
              <a:buChar char="•"/>
            </a:pPr>
            <a:r>
              <a:rPr lang="de-DE" b="0" dirty="0">
                <a:solidFill>
                  <a:srgbClr val="3F3F3F"/>
                </a:solidFill>
                <a:latin typeface="Aptos" panose="020B0004020202020204" pitchFamily="34" charset="0"/>
                <a:sym typeface="Arial"/>
              </a:rPr>
              <a:t>In einem Dienstleistungsvertrag (z. B. Catering) kann festgelegt werden, dass </a:t>
            </a:r>
            <a:r>
              <a:rPr lang="de-DE" dirty="0">
                <a:latin typeface="Aptos" panose="020B0004020202020204" pitchFamily="34" charset="0"/>
                <a:sym typeface="Arial"/>
              </a:rPr>
              <a:t>einige der Produkte aus fairem Handel und/oder biologischem Anbau stammen</a:t>
            </a:r>
            <a:endParaRPr b="0" dirty="0">
              <a:solidFill>
                <a:srgbClr val="3F3F3F"/>
              </a:solidFill>
              <a:latin typeface="Aptos" panose="020B0004020202020204" pitchFamily="34" charset="0"/>
              <a:sym typeface="Arial"/>
            </a:endParaRPr>
          </a:p>
          <a:p>
            <a:pPr marL="271463" lvl="0" indent="-271463" algn="l" rtl="0">
              <a:lnSpc>
                <a:spcPct val="80000"/>
              </a:lnSpc>
              <a:spcBef>
                <a:spcPts val="2800"/>
              </a:spcBef>
              <a:spcAft>
                <a:spcPts val="600"/>
              </a:spcAft>
              <a:buSzPts val="2400"/>
              <a:buFont typeface="Arial"/>
              <a:buChar char="•"/>
            </a:pPr>
            <a:r>
              <a:rPr lang="de-DE" sz="2000" b="0" dirty="0">
                <a:solidFill>
                  <a:srgbClr val="3F3F3F"/>
                </a:solidFill>
                <a:latin typeface="Aptos" panose="020B0004020202020204" pitchFamily="34" charset="0"/>
                <a:sym typeface="Arial"/>
              </a:rPr>
              <a:t>Die Vertragsbedingungen müssen sich auf den Vertragsgegenstand beziehen und bereits bei der Ausschreibung  bekannt gegeben werden.</a:t>
            </a:r>
            <a:endParaRPr sz="2000" dirty="0">
              <a:latin typeface="Aptos" panose="020B00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42"/>
          <p:cNvSpPr txBox="1">
            <a:spLocks noGrp="1"/>
          </p:cNvSpPr>
          <p:nvPr>
            <p:ph type="title"/>
          </p:nvPr>
        </p:nvSpPr>
        <p:spPr>
          <a:xfrm>
            <a:off x="594359" y="189572"/>
            <a:ext cx="8683455"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Verbindung zum Auftragsgegenstand</a:t>
            </a:r>
            <a:endParaRPr dirty="0">
              <a:latin typeface="Aptos Serif" panose="02020604070405020304" pitchFamily="18" charset="0"/>
              <a:cs typeface="Aptos Serif" panose="02020604070405020304" pitchFamily="18" charset="0"/>
            </a:endParaRPr>
          </a:p>
        </p:txBody>
      </p:sp>
      <p:sp>
        <p:nvSpPr>
          <p:cNvPr id="205" name="Google Shape;205;p42"/>
          <p:cNvSpPr txBox="1">
            <a:spLocks noGrp="1"/>
          </p:cNvSpPr>
          <p:nvPr>
            <p:ph type="body" idx="1"/>
          </p:nvPr>
        </p:nvSpPr>
        <p:spPr>
          <a:xfrm>
            <a:off x="594358" y="2597911"/>
            <a:ext cx="10528800" cy="1938952"/>
          </a:xfrm>
          <a:prstGeom prst="rect">
            <a:avLst/>
          </a:prstGeom>
          <a:noFill/>
          <a:ln>
            <a:noFill/>
          </a:ln>
        </p:spPr>
        <p:txBody>
          <a:bodyPr spcFirstLastPara="1" wrap="square" lIns="91425" tIns="45700" rIns="91425" bIns="45700" anchor="ctr" anchorCtr="0">
            <a:spAutoFit/>
          </a:bodyPr>
          <a:lstStyle/>
          <a:p>
            <a:pPr marL="457200" lvl="0" indent="-228600" algn="l" rtl="0">
              <a:lnSpc>
                <a:spcPct val="90000"/>
              </a:lnSpc>
              <a:spcBef>
                <a:spcPts val="1800"/>
              </a:spcBef>
              <a:spcAft>
                <a:spcPts val="0"/>
              </a:spcAft>
              <a:buClr>
                <a:srgbClr val="3F3F3F"/>
              </a:buClr>
              <a:buSzPts val="2000"/>
              <a:buNone/>
            </a:pPr>
            <a:r>
              <a:rPr lang="de-DE" sz="2000" b="0" dirty="0">
                <a:solidFill>
                  <a:srgbClr val="3F3F3F"/>
                </a:solidFill>
                <a:latin typeface="Aptos" panose="020B0004020202020204" pitchFamily="34" charset="0"/>
              </a:rPr>
              <a:t>Eignungs</a:t>
            </a:r>
            <a:r>
              <a:rPr lang="de-DE" sz="2000" b="0" dirty="0">
                <a:solidFill>
                  <a:srgbClr val="3F3F3F"/>
                </a:solidFill>
                <a:latin typeface="Aptos" panose="020B0004020202020204" pitchFamily="34" charset="0"/>
                <a:sym typeface="Arial"/>
              </a:rPr>
              <a:t>kriterien, technische Spezifikationen, Zuschlagskriterien und Vertragsbedingungen müssen alle mit dem Auftragsgegenstand verknüpft sein.</a:t>
            </a:r>
            <a:br>
              <a:rPr lang="de-DE" sz="2000" b="0" dirty="0">
                <a:solidFill>
                  <a:srgbClr val="3F3F3F"/>
                </a:solidFill>
                <a:latin typeface="Aptos" panose="020B0004020202020204" pitchFamily="34" charset="0"/>
                <a:sym typeface="Arial"/>
              </a:rPr>
            </a:br>
            <a:endParaRPr sz="2000" b="0" dirty="0">
              <a:solidFill>
                <a:srgbClr val="3F3F3F"/>
              </a:solidFill>
              <a:latin typeface="Aptos" panose="020B0004020202020204" pitchFamily="34" charset="0"/>
              <a:sym typeface="Arial"/>
            </a:endParaRPr>
          </a:p>
          <a:p>
            <a:pPr marL="457200" lvl="0" indent="-228600" algn="l" rtl="0">
              <a:lnSpc>
                <a:spcPct val="90000"/>
              </a:lnSpc>
              <a:spcBef>
                <a:spcPts val="1800"/>
              </a:spcBef>
              <a:spcAft>
                <a:spcPts val="0"/>
              </a:spcAft>
              <a:buClr>
                <a:srgbClr val="3F3F3F"/>
              </a:buClr>
              <a:buSzPts val="2000"/>
              <a:buNone/>
            </a:pPr>
            <a:r>
              <a:rPr lang="de-DE" sz="2000" b="0" dirty="0">
                <a:solidFill>
                  <a:srgbClr val="3F3F3F"/>
                </a:solidFill>
                <a:latin typeface="Aptos" panose="020B0004020202020204" pitchFamily="34" charset="0"/>
                <a:sym typeface="Arial"/>
              </a:rPr>
              <a:t>Allgemeine Managementpraktiken eines bietenden Unternehmens dürfen nicht in Betracht gezogen werden.</a:t>
            </a:r>
            <a:endParaRPr dirty="0">
              <a:latin typeface="Aptos" panose="020B00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3"/>
          <p:cNvSpPr txBox="1">
            <a:spLocks noGrp="1"/>
          </p:cNvSpPr>
          <p:nvPr>
            <p:ph type="title"/>
          </p:nvPr>
        </p:nvSpPr>
        <p:spPr>
          <a:xfrm>
            <a:off x="594360" y="337853"/>
            <a:ext cx="8683455"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ea typeface="Arial"/>
                <a:cs typeface="Aptos Serif" panose="02020604070405020304" pitchFamily="18" charset="0"/>
                <a:sym typeface="Arial"/>
              </a:rPr>
              <a:t>Bezug zum Auftragsgegenstand – Beispielkriterien</a:t>
            </a:r>
            <a:endParaRPr sz="4000" dirty="0">
              <a:latin typeface="Aptos Serif" panose="02020604070405020304" pitchFamily="18" charset="0"/>
              <a:cs typeface="Aptos Serif" panose="02020604070405020304" pitchFamily="18" charset="0"/>
            </a:endParaRPr>
          </a:p>
        </p:txBody>
      </p:sp>
      <p:sp>
        <p:nvSpPr>
          <p:cNvPr id="212" name="Google Shape;212;p43"/>
          <p:cNvSpPr txBox="1">
            <a:spLocks noGrp="1"/>
          </p:cNvSpPr>
          <p:nvPr>
            <p:ph type="body" idx="1"/>
          </p:nvPr>
        </p:nvSpPr>
        <p:spPr>
          <a:xfrm>
            <a:off x="594360" y="2602503"/>
            <a:ext cx="10155416" cy="3498394"/>
          </a:xfrm>
          <a:prstGeom prst="rect">
            <a:avLst/>
          </a:prstGeom>
          <a:noFill/>
          <a:ln>
            <a:noFill/>
          </a:ln>
        </p:spPr>
        <p:txBody>
          <a:bodyPr spcFirstLastPara="1" wrap="square" lIns="91425" tIns="45700" rIns="91425" bIns="45700" anchor="ctr" anchorCtr="0">
            <a:spAutoFit/>
          </a:bodyPr>
          <a:lstStyle/>
          <a:p>
            <a:pPr marL="271463" lvl="0" indent="-271463" algn="l" rtl="0">
              <a:lnSpc>
                <a:spcPct val="80000"/>
              </a:lnSpc>
              <a:spcBef>
                <a:spcPts val="2200"/>
              </a:spcBef>
              <a:spcAft>
                <a:spcPts val="0"/>
              </a:spcAft>
              <a:buSzPts val="2400"/>
              <a:buFont typeface="Arial"/>
              <a:buChar char="•"/>
            </a:pPr>
            <a:r>
              <a:rPr lang="de-DE" sz="2000" b="0" dirty="0">
                <a:solidFill>
                  <a:srgbClr val="3F3F3F"/>
                </a:solidFill>
                <a:latin typeface="Aptos" panose="020B0004020202020204" pitchFamily="34" charset="0"/>
                <a:sym typeface="Arial"/>
              </a:rPr>
              <a:t>In einem Vertrag über Catering-Dienstleistungen kann die Anforderung enthalten sein, dass der verwendete Kaffee und Tee zu 100 % aus fairem Handel stammen muss</a:t>
            </a:r>
            <a:r>
              <a:rPr lang="de-DE" sz="2000" b="0" dirty="0">
                <a:solidFill>
                  <a:schemeClr val="lt2"/>
                </a:solidFill>
                <a:latin typeface="Aptos" panose="020B0004020202020204" pitchFamily="34" charset="0"/>
                <a:sym typeface="Arial"/>
              </a:rPr>
              <a:t> 🗹</a:t>
            </a:r>
            <a:endParaRPr sz="2000" b="0" dirty="0">
              <a:solidFill>
                <a:srgbClr val="3F3F3F"/>
              </a:solidFill>
              <a:latin typeface="Aptos" panose="020B0004020202020204" pitchFamily="34" charset="0"/>
              <a:sym typeface="Arial"/>
            </a:endParaRPr>
          </a:p>
          <a:p>
            <a:pPr marL="271463" lvl="0" indent="-271463" algn="l" rtl="0">
              <a:lnSpc>
                <a:spcPct val="80000"/>
              </a:lnSpc>
              <a:spcBef>
                <a:spcPts val="2800"/>
              </a:spcBef>
              <a:spcAft>
                <a:spcPts val="0"/>
              </a:spcAft>
              <a:buSzPts val="2400"/>
              <a:buFont typeface="Arial"/>
              <a:buChar char="•"/>
            </a:pPr>
            <a:r>
              <a:rPr lang="de-DE" sz="2000" b="0" dirty="0">
                <a:solidFill>
                  <a:srgbClr val="3F3F3F"/>
                </a:solidFill>
                <a:latin typeface="Aptos" panose="020B0004020202020204" pitchFamily="34" charset="0"/>
                <a:sym typeface="Arial"/>
              </a:rPr>
              <a:t>In einem Vertrag über die Lieferung von T-Shirts die Anforderung, dass die Arbeitskleidung aus Bio-Baumwolle hergestellt wurde </a:t>
            </a:r>
            <a:r>
              <a:rPr lang="de-DE" sz="2000" b="0" dirty="0">
                <a:solidFill>
                  <a:schemeClr val="lt2"/>
                </a:solidFill>
                <a:latin typeface="Aptos" panose="020B0004020202020204" pitchFamily="34" charset="0"/>
                <a:sym typeface="Arial"/>
              </a:rPr>
              <a:t>🗹</a:t>
            </a:r>
            <a:endParaRPr sz="2000" b="0" dirty="0">
              <a:solidFill>
                <a:schemeClr val="lt2"/>
              </a:solidFill>
              <a:latin typeface="Aptos" panose="020B0004020202020204" pitchFamily="34" charset="0"/>
              <a:sym typeface="Arial"/>
            </a:endParaRPr>
          </a:p>
          <a:p>
            <a:pPr marL="271463" lvl="0" indent="-271463" algn="l" rtl="0">
              <a:lnSpc>
                <a:spcPct val="80000"/>
              </a:lnSpc>
              <a:spcBef>
                <a:spcPts val="2800"/>
              </a:spcBef>
              <a:spcAft>
                <a:spcPts val="0"/>
              </a:spcAft>
              <a:buSzPts val="2400"/>
              <a:buFont typeface="Arial"/>
              <a:buChar char="•"/>
            </a:pPr>
            <a:r>
              <a:rPr lang="de-DE" sz="2000" b="0" dirty="0">
                <a:solidFill>
                  <a:srgbClr val="3F3F3F"/>
                </a:solidFill>
                <a:latin typeface="Aptos" panose="020B0004020202020204" pitchFamily="34" charset="0"/>
                <a:sym typeface="Arial"/>
              </a:rPr>
              <a:t>In einem Vertrag über Catering-Dienstleistungen die Anforderung, dass Lieferanten in ALLEN ihren Verträgen Kaffee und Tee aus 100 % fairem Handel verwenden müssen</a:t>
            </a:r>
            <a:r>
              <a:rPr lang="de-DE" sz="2000" b="0" dirty="0">
                <a:solidFill>
                  <a:srgbClr val="FF0000"/>
                </a:solidFill>
                <a:latin typeface="Aptos" panose="020B0004020202020204" pitchFamily="34" charset="0"/>
                <a:sym typeface="Arial"/>
              </a:rPr>
              <a:t> 🗷</a:t>
            </a:r>
            <a:endParaRPr sz="2000" b="0" dirty="0">
              <a:solidFill>
                <a:srgbClr val="3F3F3F"/>
              </a:solidFill>
              <a:latin typeface="Aptos" panose="020B0004020202020204" pitchFamily="34" charset="0"/>
              <a:sym typeface="Arial"/>
            </a:endParaRPr>
          </a:p>
          <a:p>
            <a:pPr marL="271463" lvl="0" indent="-271463" algn="l" rtl="0">
              <a:lnSpc>
                <a:spcPct val="80000"/>
              </a:lnSpc>
              <a:spcBef>
                <a:spcPts val="2800"/>
              </a:spcBef>
              <a:spcAft>
                <a:spcPts val="600"/>
              </a:spcAft>
              <a:buSzPts val="2400"/>
              <a:buFont typeface="Arial"/>
              <a:buChar char="•"/>
            </a:pPr>
            <a:r>
              <a:rPr lang="de-DE" sz="2000" b="0" dirty="0">
                <a:solidFill>
                  <a:srgbClr val="3F3F3F"/>
                </a:solidFill>
                <a:latin typeface="Aptos" panose="020B0004020202020204" pitchFamily="34" charset="0"/>
                <a:sym typeface="Arial"/>
              </a:rPr>
              <a:t>In einem Vertrag über die Lieferung von T-Shirts die Anforderung, dass Lieferanten in ALLEN ihren Produkten ausschließlich Bio-Baumwolle verwenden müssen</a:t>
            </a:r>
            <a:r>
              <a:rPr lang="de-DE" sz="2000" b="0" dirty="0">
                <a:solidFill>
                  <a:srgbClr val="FF0000"/>
                </a:solidFill>
                <a:latin typeface="Aptos" panose="020B0004020202020204" pitchFamily="34" charset="0"/>
                <a:sym typeface="Arial"/>
              </a:rPr>
              <a:t> 🗷</a:t>
            </a:r>
            <a:r>
              <a:rPr lang="de-DE" sz="2000" b="0" dirty="0">
                <a:solidFill>
                  <a:srgbClr val="3F3F3F"/>
                </a:solidFill>
                <a:latin typeface="Aptos" panose="020B0004020202020204" pitchFamily="34" charset="0"/>
                <a:sym typeface="Arial"/>
              </a:rPr>
              <a:t> </a:t>
            </a:r>
            <a:endParaRPr sz="2000" b="0" dirty="0">
              <a:solidFill>
                <a:srgbClr val="3F3F3F"/>
              </a:solidFill>
              <a:latin typeface="Aptos" panose="020B0004020202020204" pitchFamily="34" charset="0"/>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44"/>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Wahl des Beschaffungsverfahrens</a:t>
            </a:r>
            <a:endParaRPr dirty="0">
              <a:latin typeface="Aptos Serif" panose="02020604070405020304" pitchFamily="18" charset="0"/>
              <a:ea typeface="Arial"/>
              <a:cs typeface="Aptos Serif" panose="02020604070405020304" pitchFamily="18" charset="0"/>
              <a:sym typeface="Arial"/>
            </a:endParaRPr>
          </a:p>
        </p:txBody>
      </p:sp>
      <p:sp>
        <p:nvSpPr>
          <p:cNvPr id="219" name="Google Shape;219;p44"/>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fontScale="92500" lnSpcReduction="10000"/>
          </a:bodyPr>
          <a:lstStyle/>
          <a:p>
            <a:pPr marL="457200" lvl="0" indent="-228600" algn="l" rtl="0">
              <a:lnSpc>
                <a:spcPct val="90000"/>
              </a:lnSpc>
              <a:spcBef>
                <a:spcPts val="1800"/>
              </a:spcBef>
              <a:spcAft>
                <a:spcPts val="0"/>
              </a:spcAft>
              <a:buClr>
                <a:srgbClr val="3F3F3F"/>
              </a:buClr>
              <a:buSzPct val="108108"/>
              <a:buFont typeface="Arial"/>
              <a:buNone/>
            </a:pPr>
            <a:r>
              <a:rPr lang="de-DE" b="1" dirty="0">
                <a:latin typeface="Aptos" panose="020B0004020202020204" pitchFamily="34" charset="0"/>
                <a:sym typeface="Arial"/>
              </a:rPr>
              <a:t>Offenes Verfahren </a:t>
            </a:r>
            <a:r>
              <a:rPr lang="de-DE" dirty="0">
                <a:latin typeface="Aptos" panose="020B0004020202020204" pitchFamily="34" charset="0"/>
                <a:sym typeface="Arial"/>
              </a:rPr>
              <a:t>– Angebote können von jedem Wirtschaftsteilnehmer eingereicht werden</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ct val="108108"/>
              <a:buFont typeface="Arial"/>
              <a:buNone/>
            </a:pPr>
            <a:r>
              <a:rPr lang="de-DE" b="1" dirty="0">
                <a:latin typeface="Aptos" panose="020B0004020202020204" pitchFamily="34" charset="0"/>
                <a:sym typeface="Arial"/>
              </a:rPr>
              <a:t>Nicht offenes Verfahren </a:t>
            </a:r>
            <a:r>
              <a:rPr lang="de-DE" dirty="0">
                <a:latin typeface="Aptos" panose="020B0004020202020204" pitchFamily="34" charset="0"/>
                <a:sym typeface="Arial"/>
              </a:rPr>
              <a:t>– mindestens fünf Bieter werden anhand objektiver Kriterien ausgewählt</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ct val="108108"/>
              <a:buFont typeface="Arial"/>
              <a:buNone/>
            </a:pPr>
            <a:r>
              <a:rPr lang="de-DE" b="1" dirty="0">
                <a:latin typeface="Aptos" panose="020B0004020202020204" pitchFamily="34" charset="0"/>
                <a:sym typeface="Arial"/>
              </a:rPr>
              <a:t>Wettbewerbsverfahren mit Verhandlung </a:t>
            </a:r>
            <a:r>
              <a:rPr lang="de-DE" dirty="0">
                <a:latin typeface="Aptos" panose="020B0004020202020204" pitchFamily="34" charset="0"/>
                <a:sym typeface="Arial"/>
              </a:rPr>
              <a:t>– mindestens drei Bieter werden anhand objektiver Kriterien ausgewählt; Angebote können verhandelt werden</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ct val="108108"/>
              <a:buFont typeface="Arial"/>
              <a:buNone/>
            </a:pPr>
            <a:endParaRPr dirty="0">
              <a:latin typeface="Aptos" panose="020B0004020202020204" pitchFamily="34" charset="0"/>
              <a:sym typeface="Arial"/>
            </a:endParaRPr>
          </a:p>
        </p:txBody>
      </p:sp>
      <p:sp>
        <p:nvSpPr>
          <p:cNvPr id="220" name="Google Shape;220;p44"/>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fontScale="92500"/>
          </a:bodyPr>
          <a:lstStyle/>
          <a:p>
            <a:pPr marL="457200" lvl="0" indent="-228600" algn="l" rtl="0">
              <a:lnSpc>
                <a:spcPct val="90000"/>
              </a:lnSpc>
              <a:spcBef>
                <a:spcPts val="1800"/>
              </a:spcBef>
              <a:spcAft>
                <a:spcPts val="0"/>
              </a:spcAft>
              <a:buClr>
                <a:srgbClr val="3F3F3F"/>
              </a:buClr>
              <a:buSzPct val="108108"/>
              <a:buFont typeface="Arial"/>
              <a:buNone/>
            </a:pPr>
            <a:r>
              <a:rPr lang="de-DE" b="1">
                <a:latin typeface="Aptos" panose="020B0004020202020204" pitchFamily="34" charset="0"/>
                <a:sym typeface="Arial"/>
              </a:rPr>
              <a:t>Wettbewerbsorientierter Dialog </a:t>
            </a:r>
            <a:r>
              <a:rPr lang="de-DE">
                <a:latin typeface="Aptos" panose="020B0004020202020204" pitchFamily="34" charset="0"/>
                <a:sym typeface="Arial"/>
              </a:rPr>
              <a:t>– mindestens drei Teilnehmer werden ausgewählt, um auf der Grundlage einer Beschreibung der Anforderungen der Behörde Lösungen zu entwickeln</a:t>
            </a:r>
            <a:endParaRPr>
              <a:latin typeface="Aptos" panose="020B0004020202020204" pitchFamily="34" charset="0"/>
            </a:endParaRPr>
          </a:p>
          <a:p>
            <a:pPr marL="457200" lvl="0" indent="-228600" algn="l" rtl="0">
              <a:lnSpc>
                <a:spcPct val="90000"/>
              </a:lnSpc>
              <a:spcBef>
                <a:spcPts val="1800"/>
              </a:spcBef>
              <a:spcAft>
                <a:spcPts val="0"/>
              </a:spcAft>
              <a:buClr>
                <a:srgbClr val="3F3F3F"/>
              </a:buClr>
              <a:buSzPct val="108108"/>
              <a:buFont typeface="Arial"/>
              <a:buNone/>
            </a:pPr>
            <a:r>
              <a:rPr lang="de-DE" b="1">
                <a:latin typeface="Aptos" panose="020B0004020202020204" pitchFamily="34" charset="0"/>
                <a:sym typeface="Arial"/>
              </a:rPr>
              <a:t>Innovationspartnerschaft </a:t>
            </a:r>
            <a:r>
              <a:rPr lang="de-DE">
                <a:latin typeface="Aptos" panose="020B0004020202020204" pitchFamily="34" charset="0"/>
                <a:sym typeface="Arial"/>
              </a:rPr>
              <a:t>– mindestens drei Partner werden ausgewählt, um unter Verwendung einer gestaffelten Vertragsstruktur Waren oder Dienstleistungen zu entwickeln, die noch nicht auf dem Markt existieren. </a:t>
            </a:r>
            <a:endParaRPr>
              <a:latin typeface="Aptos" panose="020B0004020202020204" pitchFamily="34" charset="0"/>
            </a:endParaRPr>
          </a:p>
          <a:p>
            <a:pPr marL="457200" lvl="0" indent="-228600" algn="l" rtl="0">
              <a:lnSpc>
                <a:spcPct val="90000"/>
              </a:lnSpc>
              <a:spcBef>
                <a:spcPts val="1800"/>
              </a:spcBef>
              <a:spcAft>
                <a:spcPts val="0"/>
              </a:spcAft>
              <a:buClr>
                <a:srgbClr val="3F3F3F"/>
              </a:buClr>
              <a:buSzPct val="108108"/>
              <a:buFont typeface="Arial"/>
              <a:buNone/>
            </a:pPr>
            <a:endParaRPr>
              <a:latin typeface="Aptos" panose="020B0004020202020204" pitchFamily="34" charset="0"/>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45"/>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Auswirkungen des Verfahrens</a:t>
            </a:r>
            <a:endParaRPr dirty="0">
              <a:latin typeface="Aptos Serif" panose="02020604070405020304" pitchFamily="18" charset="0"/>
              <a:ea typeface="Arial"/>
              <a:cs typeface="Aptos Serif" panose="02020604070405020304" pitchFamily="18" charset="0"/>
              <a:sym typeface="Arial"/>
            </a:endParaRPr>
          </a:p>
        </p:txBody>
      </p:sp>
      <p:sp>
        <p:nvSpPr>
          <p:cNvPr id="227" name="Google Shape;227;p45"/>
          <p:cNvSpPr txBox="1">
            <a:spLocks noGrp="1"/>
          </p:cNvSpPr>
          <p:nvPr>
            <p:ph type="body" idx="2"/>
          </p:nvPr>
        </p:nvSpPr>
        <p:spPr>
          <a:xfrm>
            <a:off x="7024316" y="2219130"/>
            <a:ext cx="4802458" cy="3597470"/>
          </a:xfrm>
          <a:prstGeom prst="rect">
            <a:avLst/>
          </a:prstGeom>
          <a:noFill/>
          <a:ln>
            <a:noFill/>
          </a:ln>
        </p:spPr>
        <p:txBody>
          <a:bodyPr spcFirstLastPara="1" wrap="square" lIns="0" tIns="45700" rIns="91425" bIns="45700" anchor="t" anchorCtr="0">
            <a:normAutofit/>
          </a:bodyPr>
          <a:lstStyle/>
          <a:p>
            <a:pPr marL="101600" lvl="0" indent="0" algn="l" rtl="0">
              <a:lnSpc>
                <a:spcPct val="90000"/>
              </a:lnSpc>
              <a:spcBef>
                <a:spcPts val="1800"/>
              </a:spcBef>
              <a:spcAft>
                <a:spcPts val="0"/>
              </a:spcAft>
              <a:buSzPts val="2000"/>
              <a:buNone/>
            </a:pPr>
            <a:r>
              <a:rPr lang="de-DE" dirty="0">
                <a:latin typeface="Aptos" panose="020B0004020202020204" pitchFamily="34" charset="0"/>
                <a:sym typeface="Arial"/>
              </a:rPr>
              <a:t>Das offene Verfahren ist möglicherweise nicht das geeignetste, wenn bestimmte Vorkenntnisse oder andere technische Fähigkeiten für einen Auftrag besonders wichtig sind.</a:t>
            </a:r>
            <a:endParaRPr dirty="0">
              <a:latin typeface="Aptos" panose="020B0004020202020204" pitchFamily="34" charset="0"/>
              <a:sym typeface="Arial"/>
            </a:endParaRPr>
          </a:p>
        </p:txBody>
      </p:sp>
      <p:sp>
        <p:nvSpPr>
          <p:cNvPr id="228" name="Google Shape;228;p45"/>
          <p:cNvSpPr txBox="1">
            <a:spLocks noGrp="1"/>
          </p:cNvSpPr>
          <p:nvPr>
            <p:ph type="body" idx="1"/>
          </p:nvPr>
        </p:nvSpPr>
        <p:spPr>
          <a:xfrm>
            <a:off x="594360" y="2219325"/>
            <a:ext cx="5746750" cy="3597275"/>
          </a:xfrm>
          <a:prstGeom prst="rect">
            <a:avLst/>
          </a:prstGeom>
          <a:solidFill>
            <a:schemeClr val="lt1"/>
          </a:solidFill>
          <a:ln>
            <a:noFill/>
          </a:ln>
        </p:spPr>
        <p:txBody>
          <a:bodyPr spcFirstLastPara="1" wrap="square" lIns="72000" tIns="45700" rIns="72000" bIns="45700" anchor="t" anchorCtr="0">
            <a:noAutofit/>
          </a:bodyPr>
          <a:lstStyle/>
          <a:p>
            <a:pPr marL="0" lvl="0" indent="0" algn="l" rtl="0">
              <a:lnSpc>
                <a:spcPct val="90000"/>
              </a:lnSpc>
              <a:spcBef>
                <a:spcPts val="1800"/>
              </a:spcBef>
              <a:spcAft>
                <a:spcPts val="0"/>
              </a:spcAft>
              <a:buSzPts val="2000"/>
              <a:buNone/>
            </a:pPr>
            <a:r>
              <a:rPr lang="de-DE" dirty="0">
                <a:latin typeface="Aptos" panose="020B0004020202020204" pitchFamily="34" charset="0"/>
                <a:sym typeface="Arial"/>
              </a:rPr>
              <a:t>Die Wahl des Verfahrens bestimmt, </a:t>
            </a:r>
            <a:r>
              <a:rPr lang="de-DE" b="1" dirty="0">
                <a:solidFill>
                  <a:schemeClr val="lt2"/>
                </a:solidFill>
                <a:latin typeface="Aptos" panose="020B0004020202020204" pitchFamily="34" charset="0"/>
                <a:sym typeface="Arial"/>
              </a:rPr>
              <a:t>wer sich </a:t>
            </a:r>
            <a:r>
              <a:rPr lang="de-DE" dirty="0">
                <a:latin typeface="Aptos" panose="020B0004020202020204" pitchFamily="34" charset="0"/>
                <a:sym typeface="Arial"/>
              </a:rPr>
              <a:t>um Ihren Auftrag </a:t>
            </a:r>
            <a:r>
              <a:rPr lang="de-DE" b="1" dirty="0">
                <a:solidFill>
                  <a:schemeClr val="lt2"/>
                </a:solidFill>
                <a:latin typeface="Aptos" panose="020B0004020202020204" pitchFamily="34" charset="0"/>
                <a:sym typeface="Arial"/>
              </a:rPr>
              <a:t>bewerben kann </a:t>
            </a:r>
            <a:r>
              <a:rPr lang="de-DE" dirty="0">
                <a:latin typeface="Aptos" panose="020B0004020202020204" pitchFamily="34" charset="0"/>
                <a:sym typeface="Arial"/>
              </a:rPr>
              <a:t>und wie Sie bestimmte Kriterien anwenden.</a:t>
            </a:r>
            <a:endParaRPr dirty="0">
              <a:latin typeface="Aptos" panose="020B0004020202020204" pitchFamily="34" charset="0"/>
            </a:endParaRPr>
          </a:p>
          <a:p>
            <a:pPr marL="0" lvl="0" indent="0" algn="l" rtl="0">
              <a:lnSpc>
                <a:spcPct val="90000"/>
              </a:lnSpc>
              <a:spcBef>
                <a:spcPts val="1800"/>
              </a:spcBef>
              <a:spcAft>
                <a:spcPts val="0"/>
              </a:spcAft>
              <a:buSzPts val="2000"/>
              <a:buNone/>
            </a:pPr>
            <a:endParaRPr dirty="0">
              <a:latin typeface="Aptos" panose="020B0004020202020204" pitchFamily="34" charset="0"/>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6"/>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solidFill>
                  <a:schemeClr val="dk1"/>
                </a:solidFill>
                <a:latin typeface="Aptos Serif" panose="02020604070405020304" pitchFamily="18" charset="0"/>
                <a:ea typeface="Arial"/>
                <a:cs typeface="Aptos Serif" panose="02020604070405020304" pitchFamily="18" charset="0"/>
                <a:sym typeface="Arial"/>
              </a:rPr>
              <a:t>Agenda</a:t>
            </a:r>
            <a:endParaRPr dirty="0">
              <a:latin typeface="Aptos Serif" panose="02020604070405020304" pitchFamily="18" charset="0"/>
              <a:cs typeface="Aptos Serif" panose="02020604070405020304" pitchFamily="18" charset="0"/>
            </a:endParaRPr>
          </a:p>
        </p:txBody>
      </p:sp>
      <p:sp>
        <p:nvSpPr>
          <p:cNvPr id="101" name="Google Shape;101;p6"/>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sym typeface="Arial"/>
              </a:rPr>
              <a:t>Einleitung</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sym typeface="Arial"/>
              </a:rPr>
              <a:t>Wichtige Rechtsinstrumente auf EU-Ebene</a:t>
            </a:r>
            <a:endParaRPr dirty="0">
              <a:latin typeface="Aptos" panose="020B0004020202020204" pitchFamily="34" charset="0"/>
              <a:sym typeface="Arial"/>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sym typeface="Arial"/>
              </a:rPr>
              <a:t>Integration von Nachhaltigkeit in die Beschaffung </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sym typeface="Arial"/>
              </a:rPr>
              <a:t>Praktische Übung</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sym typeface="Arial"/>
              </a:rPr>
              <a:t>Schlussfolgerungen</a:t>
            </a:r>
            <a:endParaRPr dirty="0">
              <a:latin typeface="Aptos" panose="020B0004020202020204" pitchFamily="34" charset="0"/>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6"/>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Vorteile flexibler Verfahren</a:t>
            </a:r>
            <a:endParaRPr dirty="0">
              <a:latin typeface="Aptos Serif" panose="02020604070405020304" pitchFamily="18" charset="0"/>
              <a:ea typeface="Arial"/>
              <a:cs typeface="Aptos Serif" panose="02020604070405020304" pitchFamily="18" charset="0"/>
              <a:sym typeface="Arial"/>
            </a:endParaRPr>
          </a:p>
        </p:txBody>
      </p:sp>
      <p:sp>
        <p:nvSpPr>
          <p:cNvPr id="235" name="Google Shape;235;p46"/>
          <p:cNvSpPr txBox="1">
            <a:spLocks noGrp="1"/>
          </p:cNvSpPr>
          <p:nvPr>
            <p:ph type="body" idx="1"/>
          </p:nvPr>
        </p:nvSpPr>
        <p:spPr>
          <a:xfrm>
            <a:off x="594360" y="2676525"/>
            <a:ext cx="8854440" cy="3597470"/>
          </a:xfrm>
          <a:prstGeom prst="rect">
            <a:avLst/>
          </a:prstGeom>
          <a:noFill/>
          <a:ln>
            <a:noFill/>
          </a:ln>
        </p:spPr>
        <p:txBody>
          <a:bodyPr spcFirstLastPara="1" wrap="square" lIns="0" tIns="45700" rIns="0" bIns="0" anchor="t" anchorCtr="0">
            <a:normAutofit/>
          </a:bodyPr>
          <a:lstStyle/>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sym typeface="Arial"/>
              </a:rPr>
              <a:t>Wettbewerbsverfahren (Verhandlung, Dialog, Innovationspartnerschaft) bieten mehr Flexibilität als offene/beschränkte Verfahren.</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sym typeface="Arial"/>
              </a:rPr>
              <a:t>Dies kann für eine nachhaltige Beschaffung hilfreich sein, insbesondere wenn detaillierte Mindestkriterien aufgrund begrenzter Marktkenntnisse schwer festzulegen sind.</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sym typeface="Arial"/>
              </a:rPr>
              <a:t>Auch die Einbindung des Marktes kann hier Abhilfe schaffen.</a:t>
            </a:r>
            <a:endParaRPr dirty="0">
              <a:latin typeface="Aptos" panose="020B0004020202020204" pitchFamily="34" charset="0"/>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7"/>
          <p:cNvSpPr txBox="1">
            <a:spLocks noGrp="1"/>
          </p:cNvSpPr>
          <p:nvPr>
            <p:ph type="title"/>
          </p:nvPr>
        </p:nvSpPr>
        <p:spPr>
          <a:xfrm>
            <a:off x="594360" y="1242633"/>
            <a:ext cx="7750935"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3. Integration von Nachhaltigkeit in die Beschaffung </a:t>
            </a:r>
            <a:br>
              <a:rPr lang="de-DE" dirty="0">
                <a:latin typeface="Aptos Serif" panose="02020604070405020304" pitchFamily="18" charset="0"/>
                <a:ea typeface="Arial"/>
                <a:cs typeface="Aptos Serif" panose="02020604070405020304" pitchFamily="18" charset="0"/>
                <a:sym typeface="Arial"/>
              </a:rPr>
            </a:br>
            <a:br>
              <a:rPr lang="de-DE" dirty="0">
                <a:latin typeface="Aptos Serif" panose="02020604070405020304" pitchFamily="18" charset="0"/>
                <a:ea typeface="Arial"/>
                <a:cs typeface="Aptos Serif" panose="02020604070405020304" pitchFamily="18" charset="0"/>
                <a:sym typeface="Arial"/>
              </a:rPr>
            </a:br>
            <a:endParaRPr dirty="0">
              <a:latin typeface="Aptos Serif" panose="02020604070405020304" pitchFamily="18" charset="0"/>
              <a:ea typeface="Arial"/>
              <a:cs typeface="Aptos Serif" panose="02020604070405020304" pitchFamily="18" charset="0"/>
              <a:sym typeface="Arial"/>
            </a:endParaRPr>
          </a:p>
        </p:txBody>
      </p:sp>
      <p:sp>
        <p:nvSpPr>
          <p:cNvPr id="241" name="Google Shape;241;p47"/>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endParaRPr/>
          </a:p>
        </p:txBody>
      </p:sp>
      <p:sp>
        <p:nvSpPr>
          <p:cNvPr id="242" name="Google Shape;242;p47"/>
          <p:cNvSpPr>
            <a:spLocks noGrp="1"/>
          </p:cNvSpPr>
          <p:nvPr>
            <p:ph type="pic" idx="2"/>
          </p:nvPr>
        </p:nvSpPr>
        <p:spPr>
          <a:xfrm flipH="1">
            <a:off x="7240858" y="0"/>
            <a:ext cx="4951140" cy="6858000"/>
          </a:xfrm>
          <a:prstGeom prst="flowChartDelay">
            <a:avLst/>
          </a:prstGeom>
          <a:solidFill>
            <a:srgbClr val="87C3CD"/>
          </a:solidFill>
          <a:ln>
            <a:noFill/>
          </a:ln>
        </p:spPr>
        <p:txBody>
          <a:bodyPr/>
          <a:lstStyle/>
          <a:p>
            <a:endParaRPr lang="de-DE"/>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8"/>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Technische Spezifikationen</a:t>
            </a:r>
            <a:endParaRPr dirty="0">
              <a:latin typeface="Aptos Serif" panose="02020604070405020304" pitchFamily="18" charset="0"/>
              <a:ea typeface="Arial"/>
              <a:cs typeface="Aptos Serif" panose="02020604070405020304" pitchFamily="18" charset="0"/>
              <a:sym typeface="Arial"/>
            </a:endParaRPr>
          </a:p>
        </p:txBody>
      </p:sp>
      <p:sp>
        <p:nvSpPr>
          <p:cNvPr id="249" name="Google Shape;249;p48"/>
          <p:cNvSpPr txBox="1">
            <a:spLocks noGrp="1"/>
          </p:cNvSpPr>
          <p:nvPr>
            <p:ph type="body" idx="1"/>
          </p:nvPr>
        </p:nvSpPr>
        <p:spPr>
          <a:xfrm>
            <a:off x="594360" y="2244039"/>
            <a:ext cx="4941467" cy="3597470"/>
          </a:xfrm>
          <a:prstGeom prst="rect">
            <a:avLst/>
          </a:prstGeom>
          <a:noFill/>
          <a:ln>
            <a:noFill/>
          </a:ln>
        </p:spPr>
        <p:txBody>
          <a:bodyPr spcFirstLastPara="1" wrap="square" lIns="0" tIns="45700" rIns="0" bIns="0" anchor="t" anchorCtr="0">
            <a:normAutofit/>
          </a:bodyPr>
          <a:lstStyle/>
          <a:p>
            <a:pPr marL="0" lvl="0" indent="0" rtl="0">
              <a:lnSpc>
                <a:spcPct val="90000"/>
              </a:lnSpc>
              <a:spcBef>
                <a:spcPts val="1800"/>
              </a:spcBef>
              <a:spcAft>
                <a:spcPts val="0"/>
              </a:spcAft>
              <a:buSzPts val="2000"/>
              <a:buNone/>
            </a:pPr>
            <a:r>
              <a:rPr lang="de-DE" b="1" dirty="0">
                <a:latin typeface="Aptos" panose="020B0004020202020204" pitchFamily="34" charset="0"/>
                <a:sym typeface="Arial"/>
              </a:rPr>
              <a:t>Leistungsbasierte oder funktionale Spezifikation</a:t>
            </a:r>
          </a:p>
          <a:p>
            <a:pPr marL="0" indent="0"/>
            <a:r>
              <a:rPr lang="de-DE" dirty="0">
                <a:latin typeface="Aptos" panose="020B0004020202020204" pitchFamily="34" charset="0"/>
              </a:rPr>
              <a:t>Beschreibt die Eigenschaften oder Funktionen, die das Produkt oder die Dienstleistung erfüllen muss, wobei der Schwerpunkt auf dem liegt, was es leisten muss, und nicht darauf, wie es konstruiert ist.</a:t>
            </a:r>
          </a:p>
          <a:p>
            <a:pPr marL="0" lvl="0" indent="0" rtl="0">
              <a:lnSpc>
                <a:spcPct val="90000"/>
              </a:lnSpc>
              <a:spcBef>
                <a:spcPts val="1800"/>
              </a:spcBef>
              <a:spcAft>
                <a:spcPts val="0"/>
              </a:spcAft>
              <a:buSzPts val="2000"/>
              <a:buNone/>
            </a:pPr>
            <a:endParaRPr dirty="0">
              <a:latin typeface="Aptos" panose="020B0004020202020204" pitchFamily="34" charset="0"/>
            </a:endParaRPr>
          </a:p>
        </p:txBody>
      </p:sp>
      <p:sp>
        <p:nvSpPr>
          <p:cNvPr id="250" name="Google Shape;250;p48"/>
          <p:cNvSpPr txBox="1">
            <a:spLocks noGrp="1"/>
          </p:cNvSpPr>
          <p:nvPr>
            <p:ph type="body" idx="2"/>
          </p:nvPr>
        </p:nvSpPr>
        <p:spPr>
          <a:xfrm>
            <a:off x="6096000" y="2244039"/>
            <a:ext cx="5345151" cy="3597470"/>
          </a:xfrm>
          <a:prstGeom prst="rect">
            <a:avLst/>
          </a:prstGeom>
          <a:noFill/>
          <a:ln>
            <a:noFill/>
          </a:ln>
        </p:spPr>
        <p:txBody>
          <a:bodyPr spcFirstLastPara="1" wrap="square" lIns="0" tIns="45700" rIns="0" bIns="0" anchor="t" anchorCtr="0">
            <a:normAutofit/>
          </a:bodyPr>
          <a:lstStyle/>
          <a:p>
            <a:pPr marL="0" lvl="0" indent="0" rtl="0">
              <a:lnSpc>
                <a:spcPct val="90000"/>
              </a:lnSpc>
              <a:spcBef>
                <a:spcPts val="1800"/>
              </a:spcBef>
              <a:spcAft>
                <a:spcPts val="0"/>
              </a:spcAft>
              <a:buSzPts val="2000"/>
              <a:buNone/>
            </a:pPr>
            <a:r>
              <a:rPr lang="de-DE" b="1" dirty="0">
                <a:latin typeface="Aptos" panose="020B0004020202020204" pitchFamily="34" charset="0"/>
                <a:sym typeface="Arial"/>
              </a:rPr>
              <a:t>Spezifikation auf der Grundlage von Normen</a:t>
            </a:r>
          </a:p>
          <a:p>
            <a:pPr marL="0" indent="0"/>
            <a:r>
              <a:rPr lang="de-DE" dirty="0">
                <a:latin typeface="Aptos" panose="020B0004020202020204" pitchFamily="34" charset="0"/>
              </a:rPr>
              <a:t>Bezieht sich auf technische Anforderungen oder Kriterien, die ein Produkt, eine Dienstleistung oder eine Arbeit erfüllen muss und die sich aus etablierten nationalen oder internationalen Normen ableiten (Richtlinien, ISO Normen). Diese Normen definieren die Anforderungen an Qualität, Sicherheit, Leistung oder Nachhaltigkeit, die eingehalten werden müssen.</a:t>
            </a:r>
          </a:p>
          <a:p>
            <a:pPr marL="0" lvl="0" indent="0" rtl="0">
              <a:lnSpc>
                <a:spcPct val="90000"/>
              </a:lnSpc>
              <a:spcBef>
                <a:spcPts val="1800"/>
              </a:spcBef>
              <a:spcAft>
                <a:spcPts val="0"/>
              </a:spcAft>
              <a:buSzPts val="2000"/>
              <a:buNone/>
            </a:pPr>
            <a:endParaRPr dirty="0">
              <a:latin typeface="Aptos" panose="020B00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9"/>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Die Verwendung von Gütezeichen</a:t>
            </a:r>
            <a:endParaRPr dirty="0">
              <a:latin typeface="Aptos Serif" panose="02020604070405020304" pitchFamily="18" charset="0"/>
              <a:cs typeface="Aptos Serif" panose="02020604070405020304" pitchFamily="18" charset="0"/>
            </a:endParaRPr>
          </a:p>
        </p:txBody>
      </p:sp>
      <p:sp>
        <p:nvSpPr>
          <p:cNvPr id="256" name="Google Shape;256;p49"/>
          <p:cNvSpPr txBox="1">
            <a:spLocks noGrp="1"/>
          </p:cNvSpPr>
          <p:nvPr>
            <p:ph type="body" idx="1"/>
          </p:nvPr>
        </p:nvSpPr>
        <p:spPr>
          <a:xfrm>
            <a:off x="594359" y="2281918"/>
            <a:ext cx="10954638" cy="3708517"/>
          </a:xfrm>
          <a:prstGeom prst="rect">
            <a:avLst/>
          </a:prstGeom>
          <a:noFill/>
          <a:ln>
            <a:noFill/>
          </a:ln>
        </p:spPr>
        <p:txBody>
          <a:bodyPr spcFirstLastPara="1" wrap="square" lIns="0" tIns="228600" rIns="0" bIns="0" anchor="t" anchorCtr="0">
            <a:normAutofit/>
          </a:bodyPr>
          <a:lstStyle/>
          <a:p>
            <a:pPr marL="571500" lvl="0" indent="-342900" algn="l" rtl="0">
              <a:lnSpc>
                <a:spcPct val="80000"/>
              </a:lnSpc>
              <a:spcBef>
                <a:spcPts val="2200"/>
              </a:spcBef>
              <a:spcAft>
                <a:spcPts val="0"/>
              </a:spcAft>
              <a:buSzPts val="2400"/>
              <a:buFont typeface="Arial"/>
              <a:buChar char="•"/>
            </a:pPr>
            <a:r>
              <a:rPr lang="de-DE" b="0" dirty="0">
                <a:solidFill>
                  <a:schemeClr val="dk1"/>
                </a:solidFill>
                <a:latin typeface="Aptos" panose="020B0004020202020204" pitchFamily="34" charset="0"/>
                <a:sym typeface="Arial"/>
              </a:rPr>
              <a:t>Auftraggeber können sich bezüglich der Kriterien auf Nachhaltigkeitskennzeichnungen beziehen. </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chemeClr val="dk1"/>
                </a:solidFill>
                <a:latin typeface="Aptos" panose="020B0004020202020204" pitchFamily="34" charset="0"/>
              </a:rPr>
              <a:t>Gütezeichen</a:t>
            </a:r>
            <a:r>
              <a:rPr lang="de-DE" b="0" dirty="0">
                <a:solidFill>
                  <a:schemeClr val="dk1"/>
                </a:solidFill>
                <a:latin typeface="Aptos" panose="020B0004020202020204" pitchFamily="34" charset="0"/>
                <a:sym typeface="Arial"/>
              </a:rPr>
              <a:t> können den Arbeitsaufwand für die Festlegung und Überprüfung von Umwelt- und Sozialkriterien verringern.</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chemeClr val="dk1"/>
                </a:solidFill>
                <a:latin typeface="Aptos" panose="020B0004020202020204" pitchFamily="34" charset="0"/>
              </a:rPr>
              <a:t>Gütezeichen</a:t>
            </a:r>
            <a:r>
              <a:rPr lang="de-DE" b="0" dirty="0">
                <a:solidFill>
                  <a:schemeClr val="dk1"/>
                </a:solidFill>
                <a:latin typeface="Aptos" panose="020B0004020202020204" pitchFamily="34" charset="0"/>
                <a:sym typeface="Arial"/>
              </a:rPr>
              <a:t> müssen bestimmte Anforderungen an Transparenz und Zugänglichkeit erfüllen, um direkt in den Ausschreibungsunterlagen aufgeführt werden zu können.</a:t>
            </a:r>
            <a:endParaRPr dirty="0">
              <a:latin typeface="Aptos" panose="020B0004020202020204" pitchFamily="34" charset="0"/>
            </a:endParaRPr>
          </a:p>
          <a:p>
            <a:pPr marL="457200" lvl="0" indent="-228600" algn="l" rtl="0">
              <a:lnSpc>
                <a:spcPct val="80000"/>
              </a:lnSpc>
              <a:spcBef>
                <a:spcPts val="2200"/>
              </a:spcBef>
              <a:spcAft>
                <a:spcPts val="0"/>
              </a:spcAft>
              <a:buClr>
                <a:schemeClr val="accent4"/>
              </a:buClr>
              <a:buSzPts val="2400"/>
              <a:buFont typeface="Arial"/>
              <a:buNone/>
            </a:pPr>
            <a:endParaRPr dirty="0">
              <a:latin typeface="Aptos" panose="020B0004020202020204" pitchFamily="34" charset="0"/>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50"/>
          <p:cNvSpPr txBox="1">
            <a:spLocks noGrp="1"/>
          </p:cNvSpPr>
          <p:nvPr>
            <p:ph type="title"/>
          </p:nvPr>
        </p:nvSpPr>
        <p:spPr>
          <a:xfrm>
            <a:off x="594345" y="189575"/>
            <a:ext cx="101112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Anforderungen für die Verwendung von Gütezeichen</a:t>
            </a:r>
            <a:endParaRPr dirty="0">
              <a:latin typeface="Aptos Serif" panose="02020604070405020304" pitchFamily="18" charset="0"/>
              <a:cs typeface="Aptos Serif" panose="02020604070405020304" pitchFamily="18" charset="0"/>
            </a:endParaRPr>
          </a:p>
        </p:txBody>
      </p:sp>
      <p:sp>
        <p:nvSpPr>
          <p:cNvPr id="263" name="Google Shape;263;p50"/>
          <p:cNvSpPr txBox="1">
            <a:spLocks noGrp="1"/>
          </p:cNvSpPr>
          <p:nvPr>
            <p:ph type="body" idx="1"/>
          </p:nvPr>
        </p:nvSpPr>
        <p:spPr>
          <a:xfrm>
            <a:off x="594348" y="2281925"/>
            <a:ext cx="11321400" cy="3708600"/>
          </a:xfrm>
          <a:prstGeom prst="rect">
            <a:avLst/>
          </a:prstGeom>
          <a:noFill/>
          <a:ln>
            <a:noFill/>
          </a:ln>
        </p:spPr>
        <p:txBody>
          <a:bodyPr spcFirstLastPara="1" wrap="square" lIns="0" tIns="228600" rIns="0" bIns="0" anchor="t" anchorCtr="0">
            <a:normAutofit fontScale="92500" lnSpcReduction="10000"/>
          </a:bodyPr>
          <a:lstStyle/>
          <a:p>
            <a:pPr marL="571500" lvl="0" indent="-375557" algn="l" rtl="0">
              <a:lnSpc>
                <a:spcPct val="100000"/>
              </a:lnSpc>
              <a:spcBef>
                <a:spcPts val="600"/>
              </a:spcBef>
              <a:spcAft>
                <a:spcPts val="0"/>
              </a:spcAft>
              <a:buSzPct val="142857"/>
              <a:buFont typeface="Arial"/>
              <a:buChar char="•"/>
            </a:pPr>
            <a:r>
              <a:rPr lang="de-DE" b="0" dirty="0">
                <a:solidFill>
                  <a:schemeClr val="dk1"/>
                </a:solidFill>
                <a:latin typeface="Aptos" panose="020B0004020202020204" pitchFamily="34" charset="0"/>
                <a:sym typeface="Arial"/>
              </a:rPr>
              <a:t>Sie betreffen nur Kriterien, die mit dem Gegenstand des Vertrags in Zusammenhang stehen.</a:t>
            </a:r>
            <a:endParaRPr dirty="0">
              <a:latin typeface="Aptos" panose="020B0004020202020204" pitchFamily="34" charset="0"/>
            </a:endParaRPr>
          </a:p>
          <a:p>
            <a:pPr marL="571500" lvl="0" indent="-375557" algn="l" rtl="0">
              <a:lnSpc>
                <a:spcPct val="100000"/>
              </a:lnSpc>
              <a:spcBef>
                <a:spcPts val="600"/>
              </a:spcBef>
              <a:spcAft>
                <a:spcPts val="0"/>
              </a:spcAft>
              <a:buSzPct val="142857"/>
              <a:buFont typeface="Arial"/>
              <a:buChar char="•"/>
            </a:pPr>
            <a:r>
              <a:rPr lang="de-DE" b="0" dirty="0">
                <a:solidFill>
                  <a:schemeClr val="dk1"/>
                </a:solidFill>
                <a:latin typeface="Aptos" panose="020B0004020202020204" pitchFamily="34" charset="0"/>
                <a:sym typeface="Arial"/>
              </a:rPr>
              <a:t>Sie basieren auf objektiv überprüfbaren und nicht diskriminierenden Kriterien.</a:t>
            </a:r>
            <a:endParaRPr dirty="0">
              <a:latin typeface="Aptos" panose="020B0004020202020204" pitchFamily="34" charset="0"/>
            </a:endParaRPr>
          </a:p>
          <a:p>
            <a:pPr marL="571500" lvl="0" indent="-375557" algn="l" rtl="0">
              <a:lnSpc>
                <a:spcPct val="100000"/>
              </a:lnSpc>
              <a:spcBef>
                <a:spcPts val="600"/>
              </a:spcBef>
              <a:spcAft>
                <a:spcPts val="0"/>
              </a:spcAft>
              <a:buSzPct val="142857"/>
              <a:buFont typeface="Arial"/>
              <a:buChar char="•"/>
            </a:pPr>
            <a:r>
              <a:rPr lang="de-DE" b="0" dirty="0">
                <a:solidFill>
                  <a:schemeClr val="dk1"/>
                </a:solidFill>
                <a:latin typeface="Aptos" panose="020B0004020202020204" pitchFamily="34" charset="0"/>
                <a:sym typeface="Arial"/>
              </a:rPr>
              <a:t>Sie werden in einem offenen und transparenten Verfahren festgelegt, an dem alle relevanten Interessengruppen, einschließlich Regierungsstellen, Verbraucher, Sozialpartner, Hersteller, Händler und Nichtregierungsorganisationen, teilnehmen können.</a:t>
            </a:r>
            <a:endParaRPr dirty="0">
              <a:latin typeface="Aptos" panose="020B0004020202020204" pitchFamily="34" charset="0"/>
            </a:endParaRPr>
          </a:p>
          <a:p>
            <a:pPr marL="571500" lvl="0" indent="-375557" algn="l" rtl="0">
              <a:lnSpc>
                <a:spcPct val="100000"/>
              </a:lnSpc>
              <a:spcBef>
                <a:spcPts val="600"/>
              </a:spcBef>
              <a:spcAft>
                <a:spcPts val="0"/>
              </a:spcAft>
              <a:buSzPct val="142857"/>
              <a:buFont typeface="Arial"/>
              <a:buChar char="•"/>
            </a:pPr>
            <a:r>
              <a:rPr lang="de-DE" b="0" dirty="0">
                <a:solidFill>
                  <a:schemeClr val="dk1"/>
                </a:solidFill>
                <a:latin typeface="Aptos" panose="020B0004020202020204" pitchFamily="34" charset="0"/>
                <a:sym typeface="Arial"/>
              </a:rPr>
              <a:t>Sie sind für alle interessierten Parteien zugänglich.</a:t>
            </a:r>
            <a:endParaRPr dirty="0">
              <a:latin typeface="Aptos" panose="020B0004020202020204" pitchFamily="34" charset="0"/>
            </a:endParaRPr>
          </a:p>
          <a:p>
            <a:pPr marL="571500" lvl="0" indent="-375557" algn="l" rtl="0">
              <a:lnSpc>
                <a:spcPct val="100000"/>
              </a:lnSpc>
              <a:spcBef>
                <a:spcPts val="600"/>
              </a:spcBef>
              <a:spcAft>
                <a:spcPts val="0"/>
              </a:spcAft>
              <a:buSzPct val="142857"/>
              <a:buFont typeface="Arial"/>
              <a:buChar char="•"/>
            </a:pPr>
            <a:r>
              <a:rPr lang="de-DE" b="0" dirty="0">
                <a:solidFill>
                  <a:schemeClr val="dk1"/>
                </a:solidFill>
                <a:latin typeface="Aptos" panose="020B0004020202020204" pitchFamily="34" charset="0"/>
                <a:sym typeface="Arial"/>
              </a:rPr>
              <a:t>Sie werden von einer dritten Stelle festgelegt, auf die der Wirtschaftsteilnehmer, der das </a:t>
            </a:r>
            <a:r>
              <a:rPr lang="de-DE" b="0" dirty="0">
                <a:solidFill>
                  <a:schemeClr val="dk1"/>
                </a:solidFill>
                <a:latin typeface="Aptos" panose="020B0004020202020204" pitchFamily="34" charset="0"/>
              </a:rPr>
              <a:t>Gütezeichen</a:t>
            </a:r>
            <a:r>
              <a:rPr lang="de-DE" b="0" dirty="0">
                <a:solidFill>
                  <a:schemeClr val="dk1"/>
                </a:solidFill>
                <a:latin typeface="Aptos" panose="020B0004020202020204" pitchFamily="34" charset="0"/>
                <a:sym typeface="Arial"/>
              </a:rPr>
              <a:t> beantragt, keinen entscheidenden Einfluss ausüben kann.</a:t>
            </a:r>
            <a:endParaRPr dirty="0">
              <a:latin typeface="Aptos" panose="020B0004020202020204" pitchFamily="34" charset="0"/>
            </a:endParaRPr>
          </a:p>
          <a:p>
            <a:pPr marL="457200" lvl="0" indent="-228600" algn="l" rtl="0">
              <a:lnSpc>
                <a:spcPct val="80000"/>
              </a:lnSpc>
              <a:spcBef>
                <a:spcPts val="2200"/>
              </a:spcBef>
              <a:spcAft>
                <a:spcPts val="0"/>
              </a:spcAft>
              <a:buClr>
                <a:schemeClr val="accent4"/>
              </a:buClr>
              <a:buSzPct val="142857"/>
              <a:buFont typeface="Arial"/>
              <a:buNone/>
            </a:pPr>
            <a:endParaRPr dirty="0">
              <a:latin typeface="Aptos" panose="020B0004020202020204" pitchFamily="34" charset="0"/>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51"/>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400" dirty="0">
                <a:solidFill>
                  <a:srgbClr val="3F3F3F"/>
                </a:solidFill>
                <a:latin typeface="Aptos Serif" panose="02020604070405020304" pitchFamily="18" charset="0"/>
                <a:ea typeface="Arial"/>
                <a:cs typeface="Aptos Serif" panose="02020604070405020304" pitchFamily="18" charset="0"/>
                <a:sym typeface="Arial"/>
              </a:rPr>
              <a:t>Ausschluss</a:t>
            </a:r>
            <a:r>
              <a:rPr lang="de-DE" dirty="0">
                <a:latin typeface="Aptos Serif" panose="02020604070405020304" pitchFamily="18" charset="0"/>
                <a:ea typeface="Arial"/>
                <a:cs typeface="Aptos Serif" panose="02020604070405020304" pitchFamily="18" charset="0"/>
                <a:sym typeface="Arial"/>
              </a:rPr>
              <a:t>gründe</a:t>
            </a:r>
            <a:endParaRPr dirty="0">
              <a:latin typeface="Aptos Serif" panose="02020604070405020304" pitchFamily="18" charset="0"/>
              <a:ea typeface="Arial"/>
              <a:cs typeface="Aptos Serif" panose="02020604070405020304" pitchFamily="18" charset="0"/>
              <a:sym typeface="Arial"/>
            </a:endParaRPr>
          </a:p>
        </p:txBody>
      </p:sp>
      <p:sp>
        <p:nvSpPr>
          <p:cNvPr id="270" name="Google Shape;270;p51"/>
          <p:cNvSpPr txBox="1">
            <a:spLocks noGrp="1"/>
          </p:cNvSpPr>
          <p:nvPr>
            <p:ph type="body" idx="1"/>
          </p:nvPr>
        </p:nvSpPr>
        <p:spPr>
          <a:xfrm>
            <a:off x="594359" y="2281918"/>
            <a:ext cx="9538382" cy="3708517"/>
          </a:xfrm>
          <a:prstGeom prst="rect">
            <a:avLst/>
          </a:prstGeom>
          <a:noFill/>
          <a:ln>
            <a:noFill/>
          </a:ln>
        </p:spPr>
        <p:txBody>
          <a:bodyPr spcFirstLastPara="1" wrap="square" lIns="0" tIns="228600" rIns="0" bIns="0" anchor="t" anchorCtr="0">
            <a:normAutofit/>
          </a:bodyPr>
          <a:lstStyle/>
          <a:p>
            <a:pPr marL="228600" lvl="0" indent="0" algn="l" rtl="0">
              <a:lnSpc>
                <a:spcPct val="100000"/>
              </a:lnSpc>
              <a:spcBef>
                <a:spcPts val="2200"/>
              </a:spcBef>
              <a:spcAft>
                <a:spcPts val="0"/>
              </a:spcAft>
              <a:buSzPts val="2400"/>
            </a:pPr>
            <a:r>
              <a:rPr lang="de-DE" b="0" dirty="0">
                <a:solidFill>
                  <a:schemeClr val="dk1"/>
                </a:solidFill>
                <a:latin typeface="Aptos" panose="020B0004020202020204" pitchFamily="34" charset="0"/>
                <a:sym typeface="Arial"/>
              </a:rPr>
              <a:t>Gründe für den Ausschluss von Bietern:</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sym typeface="Arial"/>
              </a:rPr>
              <a:t>Nichteinhaltung geltender nationaler, EU- oder internationaler Umweltgesetze. </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sym typeface="Arial"/>
              </a:rPr>
              <a:t>Schwerwiegendes berufliches Fehlverhalten, das die Integrität in Frage stellt.</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sym typeface="Arial"/>
              </a:rPr>
              <a:t>Erhebliche/anhaltende Mängel bei der Erfüllung eines früheren Vertrags.</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sym typeface="Arial"/>
              </a:rPr>
              <a:t>Falsche Angaben zu einem der oben genannten Punkte oder Unfähigkeit, entsprechende Nachweise vorzulegen.</a:t>
            </a:r>
            <a:endParaRPr dirty="0">
              <a:latin typeface="Aptos" panose="020B0004020202020204" pitchFamily="34" charset="0"/>
            </a:endParaRPr>
          </a:p>
          <a:p>
            <a:pPr marL="457200" lvl="0" indent="-228600" algn="l" rtl="0">
              <a:lnSpc>
                <a:spcPct val="80000"/>
              </a:lnSpc>
              <a:spcBef>
                <a:spcPts val="2200"/>
              </a:spcBef>
              <a:spcAft>
                <a:spcPts val="0"/>
              </a:spcAft>
              <a:buClr>
                <a:schemeClr val="accent4"/>
              </a:buClr>
              <a:buSzPts val="2400"/>
              <a:buFont typeface="Arial"/>
              <a:buNone/>
            </a:pPr>
            <a:endParaRPr dirty="0">
              <a:latin typeface="Aptos" panose="020B0004020202020204" pitchFamily="34" charset="0"/>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52"/>
          <p:cNvSpPr txBox="1">
            <a:spLocks noGrp="1"/>
          </p:cNvSpPr>
          <p:nvPr>
            <p:ph type="title"/>
          </p:nvPr>
        </p:nvSpPr>
        <p:spPr>
          <a:xfrm>
            <a:off x="594360" y="189572"/>
            <a:ext cx="6787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Eignungs</a:t>
            </a:r>
            <a:r>
              <a:rPr lang="de-DE" sz="4400" dirty="0">
                <a:solidFill>
                  <a:srgbClr val="3F3F3F"/>
                </a:solidFill>
                <a:latin typeface="Aptos Serif" panose="02020604070405020304" pitchFamily="18" charset="0"/>
                <a:ea typeface="Arial"/>
                <a:cs typeface="Aptos Serif" panose="02020604070405020304" pitchFamily="18" charset="0"/>
                <a:sym typeface="Arial"/>
              </a:rPr>
              <a:t>kriterien</a:t>
            </a:r>
            <a:endParaRPr dirty="0">
              <a:latin typeface="Aptos Serif" panose="02020604070405020304" pitchFamily="18" charset="0"/>
              <a:ea typeface="Arial"/>
              <a:cs typeface="Aptos Serif" panose="02020604070405020304" pitchFamily="18" charset="0"/>
              <a:sym typeface="Arial"/>
            </a:endParaRPr>
          </a:p>
        </p:txBody>
      </p:sp>
      <p:sp>
        <p:nvSpPr>
          <p:cNvPr id="277" name="Google Shape;277;p52"/>
          <p:cNvSpPr txBox="1">
            <a:spLocks noGrp="1"/>
          </p:cNvSpPr>
          <p:nvPr>
            <p:ph type="body" idx="1"/>
          </p:nvPr>
        </p:nvSpPr>
        <p:spPr>
          <a:xfrm>
            <a:off x="594359" y="2281918"/>
            <a:ext cx="9538382" cy="3708517"/>
          </a:xfrm>
          <a:prstGeom prst="rect">
            <a:avLst/>
          </a:prstGeom>
          <a:noFill/>
          <a:ln>
            <a:noFill/>
          </a:ln>
        </p:spPr>
        <p:txBody>
          <a:bodyPr spcFirstLastPara="1" wrap="square" lIns="0" tIns="228600" rIns="0" bIns="0" anchor="t" anchorCtr="0">
            <a:normAutofit/>
          </a:bodyPr>
          <a:lstStyle/>
          <a:p>
            <a:pPr marL="228600" lvl="0" indent="0" algn="l" rtl="0">
              <a:lnSpc>
                <a:spcPct val="100000"/>
              </a:lnSpc>
              <a:spcBef>
                <a:spcPts val="2200"/>
              </a:spcBef>
              <a:spcAft>
                <a:spcPts val="0"/>
              </a:spcAft>
              <a:buSzPts val="2400"/>
            </a:pPr>
            <a:r>
              <a:rPr lang="de-DE" b="0" dirty="0">
                <a:solidFill>
                  <a:schemeClr val="dk1"/>
                </a:solidFill>
                <a:latin typeface="Aptos" panose="020B0004020202020204" pitchFamily="34" charset="0"/>
                <a:sym typeface="Arial"/>
              </a:rPr>
              <a:t>Zu den </a:t>
            </a:r>
            <a:r>
              <a:rPr lang="de-DE" b="0" dirty="0">
                <a:solidFill>
                  <a:schemeClr val="dk1"/>
                </a:solidFill>
                <a:latin typeface="Aptos" panose="020B0004020202020204" pitchFamily="34" charset="0"/>
              </a:rPr>
              <a:t>Eignungs</a:t>
            </a:r>
            <a:r>
              <a:rPr lang="de-DE" b="0" dirty="0">
                <a:solidFill>
                  <a:schemeClr val="dk1"/>
                </a:solidFill>
                <a:latin typeface="Aptos" panose="020B0004020202020204" pitchFamily="34" charset="0"/>
                <a:sym typeface="Arial"/>
              </a:rPr>
              <a:t>kriterien </a:t>
            </a:r>
            <a:r>
              <a:rPr lang="de-DE" b="0" dirty="0">
                <a:solidFill>
                  <a:schemeClr val="dk1"/>
                </a:solidFill>
                <a:latin typeface="Aptos" panose="020B0004020202020204" pitchFamily="34" charset="0"/>
              </a:rPr>
              <a:t>mit Nachhaltigkeitsbezug </a:t>
            </a:r>
            <a:r>
              <a:rPr lang="de-DE" b="0" dirty="0">
                <a:solidFill>
                  <a:schemeClr val="dk1"/>
                </a:solidFill>
                <a:latin typeface="Aptos" panose="020B0004020202020204" pitchFamily="34" charset="0"/>
                <a:sym typeface="Arial"/>
              </a:rPr>
              <a:t>gehören:</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sym typeface="Arial"/>
              </a:rPr>
              <a:t>Erfahrung</a:t>
            </a:r>
            <a:r>
              <a:rPr lang="de-DE" dirty="0">
                <a:solidFill>
                  <a:schemeClr val="dk1"/>
                </a:solidFill>
                <a:latin typeface="Aptos" panose="020B0004020202020204" pitchFamily="34" charset="0"/>
              </a:rPr>
              <a:t>en </a:t>
            </a:r>
            <a:r>
              <a:rPr lang="de-DE" b="0" dirty="0">
                <a:solidFill>
                  <a:schemeClr val="dk1"/>
                </a:solidFill>
                <a:latin typeface="Aptos" panose="020B0004020202020204" pitchFamily="34" charset="0"/>
                <a:sym typeface="Arial"/>
              </a:rPr>
              <a:t>und Referenzen</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sym typeface="Arial"/>
              </a:rPr>
              <a:t>Ausbildung und berufliche Qualifikationen der Mitarbeiter </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sym typeface="Arial"/>
              </a:rPr>
              <a:t>Umweltmanagementsysteme und -programme (z. B. EMAS, ISO 14001)</a:t>
            </a:r>
            <a:endParaRPr dirty="0">
              <a:latin typeface="Aptos" panose="020B0004020202020204" pitchFamily="34" charset="0"/>
            </a:endParaRPr>
          </a:p>
          <a:p>
            <a:pPr marL="1028700" lvl="1" indent="-342900" algn="l" rtl="0">
              <a:lnSpc>
                <a:spcPct val="100000"/>
              </a:lnSpc>
              <a:spcBef>
                <a:spcPts val="600"/>
              </a:spcBef>
              <a:spcAft>
                <a:spcPts val="0"/>
              </a:spcAft>
              <a:buSzPts val="2000"/>
              <a:buFont typeface="Arial"/>
              <a:buChar char="•"/>
            </a:pPr>
            <a:r>
              <a:rPr lang="de-DE" b="0" dirty="0">
                <a:solidFill>
                  <a:schemeClr val="dk1"/>
                </a:solidFill>
                <a:latin typeface="Aptos" panose="020B0004020202020204" pitchFamily="34" charset="0"/>
                <a:sym typeface="Arial"/>
              </a:rPr>
              <a:t>Lieferkettenmanagement-/Rückverfolgungssysteme</a:t>
            </a:r>
            <a:endParaRPr dirty="0">
              <a:latin typeface="Aptos" panose="020B00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53"/>
          <p:cNvSpPr txBox="1">
            <a:spLocks noGrp="1"/>
          </p:cNvSpPr>
          <p:nvPr>
            <p:ph type="title"/>
          </p:nvPr>
        </p:nvSpPr>
        <p:spPr>
          <a:xfrm>
            <a:off x="594360" y="189572"/>
            <a:ext cx="7785552"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400" dirty="0">
                <a:solidFill>
                  <a:srgbClr val="3F3F3F"/>
                </a:solidFill>
                <a:latin typeface="Aptos Serif" panose="02020604070405020304" pitchFamily="18" charset="0"/>
                <a:ea typeface="Arial"/>
                <a:cs typeface="Aptos Serif" panose="02020604070405020304" pitchFamily="18" charset="0"/>
                <a:sym typeface="Arial"/>
              </a:rPr>
              <a:t>Umweltmanagementsystem (UMS)</a:t>
            </a:r>
            <a:endParaRPr dirty="0">
              <a:latin typeface="Aptos Serif" panose="02020604070405020304" pitchFamily="18" charset="0"/>
              <a:ea typeface="Arial"/>
              <a:cs typeface="Aptos Serif" panose="02020604070405020304" pitchFamily="18" charset="0"/>
              <a:sym typeface="Arial"/>
            </a:endParaRPr>
          </a:p>
        </p:txBody>
      </p:sp>
      <p:sp>
        <p:nvSpPr>
          <p:cNvPr id="284" name="Google Shape;284;p53"/>
          <p:cNvSpPr txBox="1">
            <a:spLocks noGrp="1"/>
          </p:cNvSpPr>
          <p:nvPr>
            <p:ph type="body" idx="1"/>
          </p:nvPr>
        </p:nvSpPr>
        <p:spPr>
          <a:xfrm>
            <a:off x="594359" y="2281918"/>
            <a:ext cx="9003124" cy="3708517"/>
          </a:xfrm>
          <a:prstGeom prst="rect">
            <a:avLst/>
          </a:prstGeom>
          <a:noFill/>
          <a:ln>
            <a:noFill/>
          </a:ln>
        </p:spPr>
        <p:txBody>
          <a:bodyPr spcFirstLastPara="1" wrap="square" lIns="0" tIns="228600" rIns="0" bIns="0" anchor="t" anchorCtr="0">
            <a:normAutofit fontScale="92500"/>
          </a:bodyPr>
          <a:lstStyle/>
          <a:p>
            <a:pPr marL="571500" lvl="0" indent="-342900" algn="l" rtl="0">
              <a:lnSpc>
                <a:spcPct val="100000"/>
              </a:lnSpc>
              <a:spcBef>
                <a:spcPts val="2200"/>
              </a:spcBef>
              <a:spcAft>
                <a:spcPts val="0"/>
              </a:spcAft>
              <a:buSzPct val="108108"/>
              <a:buFont typeface="Arial"/>
              <a:buChar char="•"/>
            </a:pPr>
            <a:r>
              <a:rPr lang="de-DE" b="0" dirty="0">
                <a:solidFill>
                  <a:schemeClr val="dk1"/>
                </a:solidFill>
                <a:latin typeface="Aptos" panose="020B0004020202020204" pitchFamily="34" charset="0"/>
                <a:sym typeface="Arial"/>
              </a:rPr>
              <a:t>Das UMS kann die Fähigkeit eines Unternehmens zur Erfüllung von Umweltkriterien nachweisen und kann in </a:t>
            </a:r>
            <a:r>
              <a:rPr lang="de-DE" b="0" dirty="0">
                <a:solidFill>
                  <a:schemeClr val="dk1"/>
                </a:solidFill>
                <a:latin typeface="Aptos" panose="020B0004020202020204" pitchFamily="34" charset="0"/>
              </a:rPr>
              <a:t>der Ausschreibung </a:t>
            </a:r>
            <a:r>
              <a:rPr lang="de-DE" b="0" dirty="0">
                <a:solidFill>
                  <a:schemeClr val="dk1"/>
                </a:solidFill>
                <a:latin typeface="Aptos" panose="020B0004020202020204" pitchFamily="34" charset="0"/>
                <a:sym typeface="Arial"/>
              </a:rPr>
              <a:t>verlangt werden, wenn dies für die Dienstleistung relevant ist.</a:t>
            </a:r>
            <a:endParaRPr dirty="0">
              <a:latin typeface="Aptos" panose="020B0004020202020204" pitchFamily="34" charset="0"/>
            </a:endParaRPr>
          </a:p>
          <a:p>
            <a:pPr marL="571500" lvl="0" indent="-342900" algn="l" rtl="0">
              <a:lnSpc>
                <a:spcPct val="100000"/>
              </a:lnSpc>
              <a:spcBef>
                <a:spcPts val="2200"/>
              </a:spcBef>
              <a:spcAft>
                <a:spcPts val="0"/>
              </a:spcAft>
              <a:buSzPct val="108108"/>
              <a:buFont typeface="Arial"/>
              <a:buChar char="•"/>
            </a:pPr>
            <a:r>
              <a:rPr lang="de-DE" b="0" dirty="0">
                <a:solidFill>
                  <a:schemeClr val="dk1"/>
                </a:solidFill>
                <a:latin typeface="Aptos" panose="020B0004020202020204" pitchFamily="34" charset="0"/>
                <a:sym typeface="Arial"/>
              </a:rPr>
              <a:t>Beispiel: Catering- oder Reinigungsdienstleistungen.</a:t>
            </a:r>
            <a:endParaRPr dirty="0">
              <a:latin typeface="Aptos" panose="020B0004020202020204" pitchFamily="34" charset="0"/>
            </a:endParaRPr>
          </a:p>
          <a:p>
            <a:pPr marL="571500" lvl="0" indent="-342900" algn="l" rtl="0">
              <a:lnSpc>
                <a:spcPct val="100000"/>
              </a:lnSpc>
              <a:spcBef>
                <a:spcPts val="2200"/>
              </a:spcBef>
              <a:spcAft>
                <a:spcPts val="0"/>
              </a:spcAft>
              <a:buSzPct val="108108"/>
              <a:buFont typeface="Arial"/>
              <a:buChar char="•"/>
            </a:pPr>
            <a:r>
              <a:rPr lang="de-DE" b="0" dirty="0">
                <a:solidFill>
                  <a:schemeClr val="dk1"/>
                </a:solidFill>
                <a:latin typeface="Aptos" panose="020B0004020202020204" pitchFamily="34" charset="0"/>
                <a:sym typeface="Arial"/>
              </a:rPr>
              <a:t>Bieter können durch ein UMS nachweisen, dass sie in der Lage sind, die Dienstleistung auf umweltverträgliche Weise zu erbringen.</a:t>
            </a:r>
            <a:r>
              <a:rPr lang="de-DE" sz="1800" b="0" i="0" u="none" strike="noStrike" dirty="0">
                <a:solidFill>
                  <a:srgbClr val="000000"/>
                </a:solidFill>
                <a:latin typeface="Aptos" panose="020B0004020202020204" pitchFamily="34" charset="0"/>
                <a:sym typeface="Arial"/>
              </a:rPr>
              <a:t>	</a:t>
            </a:r>
            <a:endParaRPr b="0" dirty="0">
              <a:solidFill>
                <a:schemeClr val="dk1"/>
              </a:solidFill>
              <a:latin typeface="Aptos" panose="020B0004020202020204" pitchFamily="34" charset="0"/>
              <a:sym typeface="Arial"/>
            </a:endParaRPr>
          </a:p>
          <a:p>
            <a:pPr marL="571500" lvl="0" indent="-342900" algn="l" rtl="0">
              <a:lnSpc>
                <a:spcPct val="100000"/>
              </a:lnSpc>
              <a:spcBef>
                <a:spcPts val="2200"/>
              </a:spcBef>
              <a:spcAft>
                <a:spcPts val="0"/>
              </a:spcAft>
              <a:buSzPct val="108108"/>
              <a:buFont typeface="Arial"/>
              <a:buChar char="•"/>
            </a:pPr>
            <a:r>
              <a:rPr lang="de-DE" b="0" dirty="0">
                <a:solidFill>
                  <a:schemeClr val="dk1"/>
                </a:solidFill>
                <a:latin typeface="Aptos" panose="020B0004020202020204" pitchFamily="34" charset="0"/>
                <a:sym typeface="Arial"/>
              </a:rPr>
              <a:t>Gleichwertige Nachweise müssen ebenfalls berücksichtigt werden.</a:t>
            </a:r>
            <a:endParaRPr b="0" dirty="0">
              <a:solidFill>
                <a:schemeClr val="dk1"/>
              </a:solidFill>
              <a:latin typeface="Aptos" panose="020B0004020202020204" pitchFamily="34" charset="0"/>
              <a:sym typeface="Arial"/>
            </a:endParaRPr>
          </a:p>
        </p:txBody>
      </p:sp>
      <p:pic>
        <p:nvPicPr>
          <p:cNvPr id="285" name="Google Shape;285;p53"/>
          <p:cNvPicPr preferRelativeResize="0"/>
          <p:nvPr/>
        </p:nvPicPr>
        <p:blipFill rotWithShape="1">
          <a:blip r:embed="rId3">
            <a:alphaModFix/>
          </a:blip>
          <a:srcRect/>
          <a:stretch/>
        </p:blipFill>
        <p:spPr>
          <a:xfrm>
            <a:off x="9515707" y="3429000"/>
            <a:ext cx="2562226" cy="200411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g3955bd9627f_0_0"/>
          <p:cNvSpPr txBox="1">
            <a:spLocks noGrp="1"/>
          </p:cNvSpPr>
          <p:nvPr>
            <p:ph type="title"/>
          </p:nvPr>
        </p:nvSpPr>
        <p:spPr>
          <a:xfrm>
            <a:off x="594360" y="278129"/>
            <a:ext cx="97785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Zuschlagskriterien</a:t>
            </a:r>
            <a:endParaRPr dirty="0">
              <a:latin typeface="Aptos Serif" panose="02020604070405020304" pitchFamily="18" charset="0"/>
              <a:cs typeface="Aptos Serif" panose="02020604070405020304" pitchFamily="18" charset="0"/>
            </a:endParaRPr>
          </a:p>
        </p:txBody>
      </p:sp>
      <p:sp>
        <p:nvSpPr>
          <p:cNvPr id="292" name="Google Shape;292;g3955bd9627f_0_0"/>
          <p:cNvSpPr txBox="1">
            <a:spLocks noGrp="1"/>
          </p:cNvSpPr>
          <p:nvPr>
            <p:ph type="body" idx="1"/>
          </p:nvPr>
        </p:nvSpPr>
        <p:spPr>
          <a:xfrm>
            <a:off x="594349" y="2676525"/>
            <a:ext cx="5118900" cy="3597600"/>
          </a:xfrm>
          <a:prstGeom prst="rect">
            <a:avLst/>
          </a:prstGeom>
          <a:noFill/>
          <a:ln>
            <a:noFill/>
          </a:ln>
        </p:spPr>
        <p:txBody>
          <a:bodyPr spcFirstLastPara="1" wrap="square" lIns="0" tIns="45700" rIns="0" bIns="0" anchor="t" anchorCtr="0">
            <a:normAutofit/>
          </a:bodyPr>
          <a:lstStyle/>
          <a:p>
            <a:pPr marL="50399" lvl="0" indent="0" algn="l" rtl="0">
              <a:lnSpc>
                <a:spcPct val="100000"/>
              </a:lnSpc>
              <a:spcBef>
                <a:spcPts val="0"/>
              </a:spcBef>
              <a:spcAft>
                <a:spcPts val="0"/>
              </a:spcAft>
              <a:buSzPts val="2000"/>
              <a:buNone/>
            </a:pPr>
            <a:r>
              <a:rPr lang="de-DE" dirty="0">
                <a:latin typeface="Aptos" panose="020B0004020202020204" pitchFamily="34" charset="0"/>
              </a:rPr>
              <a:t>Auswahl des wirtschaftlich günstigsten Angebots aus den Angeboten, die die technischen Spezifikationen erfüllen:</a:t>
            </a:r>
            <a:endParaRPr dirty="0">
              <a:latin typeface="Aptos" panose="020B0004020202020204" pitchFamily="34" charset="0"/>
            </a:endParaRPr>
          </a:p>
          <a:p>
            <a:pPr marL="571500" marR="0" lvl="0" indent="-342900" algn="l" rtl="0">
              <a:lnSpc>
                <a:spcPct val="90000"/>
              </a:lnSpc>
              <a:spcBef>
                <a:spcPts val="1800"/>
              </a:spcBef>
              <a:spcAft>
                <a:spcPts val="0"/>
              </a:spcAft>
              <a:buSzPts val="2000"/>
              <a:buChar char="-"/>
            </a:pPr>
            <a:r>
              <a:rPr lang="de-DE" dirty="0">
                <a:latin typeface="Aptos" panose="020B0004020202020204" pitchFamily="34" charset="0"/>
              </a:rPr>
              <a:t>Kosten (einschließlich Lebens- zykluskosten) und qualitative Kriterien</a:t>
            </a:r>
            <a:endParaRPr dirty="0">
              <a:latin typeface="Aptos" panose="020B0004020202020204" pitchFamily="34" charset="0"/>
            </a:endParaRPr>
          </a:p>
          <a:p>
            <a:pPr marL="571500" marR="0" lvl="0" indent="-342900" algn="l" rtl="0">
              <a:lnSpc>
                <a:spcPct val="90000"/>
              </a:lnSpc>
              <a:spcBef>
                <a:spcPts val="1800"/>
              </a:spcBef>
              <a:spcAft>
                <a:spcPts val="0"/>
              </a:spcAft>
              <a:buSzPts val="2000"/>
              <a:buChar char="-"/>
            </a:pPr>
            <a:r>
              <a:rPr lang="de-DE" dirty="0">
                <a:latin typeface="Aptos" panose="020B0004020202020204" pitchFamily="34" charset="0"/>
              </a:rPr>
              <a:t>Qualitative Kriterien können eine Reihe von sozialen und ökologischen Faktoren umfassen</a:t>
            </a:r>
            <a:endParaRPr dirty="0">
              <a:latin typeface="Aptos" panose="020B0004020202020204" pitchFamily="34" charset="0"/>
            </a:endParaRPr>
          </a:p>
        </p:txBody>
      </p:sp>
      <p:sp>
        <p:nvSpPr>
          <p:cNvPr id="293" name="Google Shape;293;g3955bd9627f_0_0"/>
          <p:cNvSpPr txBox="1">
            <a:spLocks noGrp="1"/>
          </p:cNvSpPr>
          <p:nvPr>
            <p:ph type="body" idx="2"/>
          </p:nvPr>
        </p:nvSpPr>
        <p:spPr>
          <a:xfrm>
            <a:off x="5882160" y="2478817"/>
            <a:ext cx="4490700" cy="3597600"/>
          </a:xfrm>
          <a:prstGeom prst="rect">
            <a:avLst/>
          </a:prstGeom>
          <a:noFill/>
          <a:ln>
            <a:noFill/>
          </a:ln>
        </p:spPr>
        <p:txBody>
          <a:bodyPr spcFirstLastPara="1" wrap="square" lIns="0" tIns="45700" rIns="0" bIns="0" anchor="t" anchorCtr="0">
            <a:normAutofit fontScale="92500" lnSpcReduction="10000"/>
          </a:bodyPr>
          <a:lstStyle/>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Beispiele</a:t>
            </a:r>
            <a:endParaRPr dirty="0">
              <a:latin typeface="Aptos" panose="020B0004020202020204" pitchFamily="34" charset="0"/>
            </a:endParaRPr>
          </a:p>
          <a:p>
            <a:pPr marL="457200" lvl="0" indent="-355600" algn="l" rtl="0">
              <a:spcBef>
                <a:spcPts val="1800"/>
              </a:spcBef>
              <a:spcAft>
                <a:spcPts val="0"/>
              </a:spcAft>
              <a:buSzPts val="2000"/>
              <a:buChar char="-"/>
            </a:pPr>
            <a:r>
              <a:rPr lang="de-DE" dirty="0">
                <a:latin typeface="Aptos" panose="020B0004020202020204" pitchFamily="34" charset="0"/>
              </a:rPr>
              <a:t>Höherer Anteil an Fairtrade-Kaffees in einem Catering-Vertrag als in den Mindestkriterien festgelegt; Punkte werden proportional zu jeder 10-prozentigen Verbesserung gegenüber den technischen Mindestanforderungen vergeben</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rPr>
              <a:t>Bessere Energieeffizienz von Elektrogeräten als in den Technischen Spezifikationen festgelegt (= Mindestkriterien)</a:t>
            </a:r>
            <a:endParaRPr dirty="0">
              <a:latin typeface="Aptos" panose="020B00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g3955bd9627f_0_7"/>
          <p:cNvSpPr txBox="1">
            <a:spLocks noGrp="1"/>
          </p:cNvSpPr>
          <p:nvPr>
            <p:ph type="title"/>
          </p:nvPr>
        </p:nvSpPr>
        <p:spPr>
          <a:xfrm>
            <a:off x="594360" y="189572"/>
            <a:ext cx="6787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400" dirty="0">
                <a:solidFill>
                  <a:srgbClr val="3F3F3F"/>
                </a:solidFill>
                <a:latin typeface="Aptos Serif" panose="02020604070405020304" pitchFamily="18" charset="0"/>
                <a:cs typeface="Aptos Serif" panose="02020604070405020304" pitchFamily="18" charset="0"/>
              </a:rPr>
              <a:t>Gewichtung der </a:t>
            </a:r>
            <a:r>
              <a:rPr lang="de-DE" dirty="0">
                <a:latin typeface="Aptos Serif" panose="02020604070405020304" pitchFamily="18" charset="0"/>
                <a:cs typeface="Aptos Serif" panose="02020604070405020304" pitchFamily="18" charset="0"/>
              </a:rPr>
              <a:t>Zuschlags</a:t>
            </a:r>
            <a:r>
              <a:rPr lang="de-DE" sz="4400" dirty="0">
                <a:solidFill>
                  <a:srgbClr val="3F3F3F"/>
                </a:solidFill>
                <a:latin typeface="Aptos Serif" panose="02020604070405020304" pitchFamily="18" charset="0"/>
                <a:cs typeface="Aptos Serif" panose="02020604070405020304" pitchFamily="18" charset="0"/>
              </a:rPr>
              <a:t>kriterien</a:t>
            </a:r>
            <a:endParaRPr dirty="0">
              <a:latin typeface="Aptos Serif" panose="02020604070405020304" pitchFamily="18" charset="0"/>
              <a:cs typeface="Aptos Serif" panose="02020604070405020304" pitchFamily="18" charset="0"/>
            </a:endParaRPr>
          </a:p>
        </p:txBody>
      </p:sp>
      <p:sp>
        <p:nvSpPr>
          <p:cNvPr id="300" name="Google Shape;300;g3955bd9627f_0_7"/>
          <p:cNvSpPr txBox="1">
            <a:spLocks noGrp="1"/>
          </p:cNvSpPr>
          <p:nvPr>
            <p:ph type="body" idx="1"/>
          </p:nvPr>
        </p:nvSpPr>
        <p:spPr>
          <a:xfrm>
            <a:off x="594350" y="2281925"/>
            <a:ext cx="5243100" cy="4288500"/>
          </a:xfrm>
          <a:prstGeom prst="rect">
            <a:avLst/>
          </a:prstGeom>
          <a:noFill/>
          <a:ln>
            <a:noFill/>
          </a:ln>
        </p:spPr>
        <p:txBody>
          <a:bodyPr spcFirstLastPara="1" wrap="square" lIns="0" tIns="228600" rIns="0" bIns="0" anchor="t" anchorCtr="0">
            <a:normAutofit/>
          </a:bodyPr>
          <a:lstStyle/>
          <a:p>
            <a:pPr marL="571500" lvl="0" indent="-312420" algn="l" rtl="0">
              <a:lnSpc>
                <a:spcPct val="100000"/>
              </a:lnSpc>
              <a:spcBef>
                <a:spcPts val="600"/>
              </a:spcBef>
              <a:spcAft>
                <a:spcPts val="0"/>
              </a:spcAft>
              <a:buSzPts val="1920"/>
              <a:buFont typeface="Arial"/>
              <a:buChar char="•"/>
            </a:pPr>
            <a:r>
              <a:rPr lang="de-DE" sz="1800" b="0" dirty="0">
                <a:solidFill>
                  <a:schemeClr val="dk1"/>
                </a:solidFill>
                <a:latin typeface="Aptos" panose="020B0004020202020204" pitchFamily="34" charset="0"/>
              </a:rPr>
              <a:t>Zuschlagskriterien müssen transparent sein und dürfen den Wettbewerb nicht verzerren</a:t>
            </a:r>
            <a:endParaRPr sz="1800" b="0" dirty="0">
              <a:solidFill>
                <a:schemeClr val="dk1"/>
              </a:solidFill>
              <a:latin typeface="Aptos" panose="020B0004020202020204" pitchFamily="34" charset="0"/>
            </a:endParaRPr>
          </a:p>
          <a:p>
            <a:pPr marL="571500" lvl="0" indent="-312420" algn="l" rtl="0">
              <a:lnSpc>
                <a:spcPct val="100000"/>
              </a:lnSpc>
              <a:spcBef>
                <a:spcPts val="600"/>
              </a:spcBef>
              <a:spcAft>
                <a:spcPts val="0"/>
              </a:spcAft>
              <a:buSzPts val="1920"/>
              <a:buFont typeface="Arial"/>
              <a:buChar char="•"/>
            </a:pPr>
            <a:r>
              <a:rPr lang="de-DE" sz="1800" b="0" dirty="0">
                <a:solidFill>
                  <a:schemeClr val="dk1"/>
                </a:solidFill>
                <a:latin typeface="Aptos" panose="020B0004020202020204" pitchFamily="34" charset="0"/>
              </a:rPr>
              <a:t>Die Gewichtung der Zuschlagskriterien muss in den Ausschreibungsunterlagen beschrieben bzw. transparent sein</a:t>
            </a:r>
            <a:endParaRPr sz="1800" b="0" dirty="0">
              <a:solidFill>
                <a:schemeClr val="dk1"/>
              </a:solidFill>
              <a:latin typeface="Aptos" panose="020B0004020202020204" pitchFamily="34" charset="0"/>
            </a:endParaRPr>
          </a:p>
          <a:p>
            <a:pPr marL="571500" lvl="0" indent="-312420" algn="l" rtl="0">
              <a:lnSpc>
                <a:spcPct val="100000"/>
              </a:lnSpc>
              <a:spcBef>
                <a:spcPts val="600"/>
              </a:spcBef>
              <a:spcAft>
                <a:spcPts val="0"/>
              </a:spcAft>
              <a:buSzPts val="1920"/>
              <a:buFont typeface="Arial"/>
              <a:buChar char="•"/>
            </a:pPr>
            <a:r>
              <a:rPr lang="de-DE" sz="1800" b="0" dirty="0">
                <a:solidFill>
                  <a:schemeClr val="dk1"/>
                </a:solidFill>
                <a:latin typeface="Aptos" panose="020B0004020202020204" pitchFamily="34" charset="0"/>
              </a:rPr>
              <a:t>Die Punkte, die ein Angebot für den Preis erhält, hängt i. d. R. vom Preis anderer Angebote ab.</a:t>
            </a:r>
            <a:endParaRPr sz="1800" dirty="0">
              <a:latin typeface="Aptos" panose="020B0004020202020204" pitchFamily="34" charset="0"/>
            </a:endParaRPr>
          </a:p>
          <a:p>
            <a:pPr marL="571500" lvl="0" indent="-312420" algn="l" rtl="0">
              <a:lnSpc>
                <a:spcPct val="100000"/>
              </a:lnSpc>
              <a:spcBef>
                <a:spcPts val="600"/>
              </a:spcBef>
              <a:spcAft>
                <a:spcPts val="0"/>
              </a:spcAft>
              <a:buSzPts val="1920"/>
              <a:buFont typeface="Arial"/>
              <a:buChar char="•"/>
            </a:pPr>
            <a:r>
              <a:rPr lang="de-DE" sz="1800" b="0" dirty="0">
                <a:solidFill>
                  <a:schemeClr val="dk1"/>
                </a:solidFill>
                <a:latin typeface="Aptos" panose="020B0004020202020204" pitchFamily="34" charset="0"/>
              </a:rPr>
              <a:t>Es gibt mehrere Möglichkeiten, die Zuschlagskriterien zu berechnen (Formeln, Schulnotensystem etc.)</a:t>
            </a:r>
            <a:endParaRPr sz="1800" dirty="0">
              <a:latin typeface="Aptos" panose="020B0004020202020204" pitchFamily="34" charset="0"/>
            </a:endParaRPr>
          </a:p>
        </p:txBody>
      </p:sp>
      <p:graphicFrame>
        <p:nvGraphicFramePr>
          <p:cNvPr id="301" name="Google Shape;301;g3955bd9627f_0_7"/>
          <p:cNvGraphicFramePr/>
          <p:nvPr>
            <p:extLst>
              <p:ext uri="{D42A27DB-BD31-4B8C-83A1-F6EECF244321}">
                <p14:modId xmlns:p14="http://schemas.microsoft.com/office/powerpoint/2010/main" val="3516158471"/>
              </p:ext>
            </p:extLst>
          </p:nvPr>
        </p:nvGraphicFramePr>
        <p:xfrm>
          <a:off x="6096000" y="2382100"/>
          <a:ext cx="5744850" cy="3379090"/>
        </p:xfrm>
        <a:graphic>
          <a:graphicData uri="http://schemas.openxmlformats.org/drawingml/2006/table">
            <a:tbl>
              <a:tblPr>
                <a:noFill/>
                <a:tableStyleId>{309DFD20-47F0-4381-8244-E11954A2019E}</a:tableStyleId>
              </a:tblPr>
              <a:tblGrid>
                <a:gridCol w="1914950">
                  <a:extLst>
                    <a:ext uri="{9D8B030D-6E8A-4147-A177-3AD203B41FA5}">
                      <a16:colId xmlns:a16="http://schemas.microsoft.com/office/drawing/2014/main" val="20000"/>
                    </a:ext>
                  </a:extLst>
                </a:gridCol>
                <a:gridCol w="2614456">
                  <a:extLst>
                    <a:ext uri="{9D8B030D-6E8A-4147-A177-3AD203B41FA5}">
                      <a16:colId xmlns:a16="http://schemas.microsoft.com/office/drawing/2014/main" val="20001"/>
                    </a:ext>
                  </a:extLst>
                </a:gridCol>
                <a:gridCol w="1215444">
                  <a:extLst>
                    <a:ext uri="{9D8B030D-6E8A-4147-A177-3AD203B41FA5}">
                      <a16:colId xmlns:a16="http://schemas.microsoft.com/office/drawing/2014/main" val="20002"/>
                    </a:ext>
                  </a:extLst>
                </a:gridCol>
              </a:tblGrid>
              <a:tr h="455150">
                <a:tc>
                  <a:txBody>
                    <a:bodyPr/>
                    <a:lstStyle/>
                    <a:p>
                      <a:pPr marL="0" lvl="0" indent="0" algn="l" rtl="0">
                        <a:spcBef>
                          <a:spcPts val="0"/>
                        </a:spcBef>
                        <a:spcAft>
                          <a:spcPts val="0"/>
                        </a:spcAft>
                        <a:buNone/>
                      </a:pPr>
                      <a:r>
                        <a:rPr lang="de-DE" b="1"/>
                        <a:t>Zuschlagskriterium</a:t>
                      </a:r>
                      <a:endParaRPr b="1"/>
                    </a:p>
                  </a:txBody>
                  <a:tcPr marL="91425" marR="91425" marT="91425" marB="914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rgbClr val="AFD7DD"/>
                    </a:solidFill>
                  </a:tcPr>
                </a:tc>
                <a:tc>
                  <a:txBody>
                    <a:bodyPr/>
                    <a:lstStyle/>
                    <a:p>
                      <a:pPr marL="0" lvl="0" indent="0" algn="l" rtl="0">
                        <a:spcBef>
                          <a:spcPts val="0"/>
                        </a:spcBef>
                        <a:spcAft>
                          <a:spcPts val="0"/>
                        </a:spcAft>
                        <a:buNone/>
                      </a:pPr>
                      <a:r>
                        <a:rPr lang="de-DE" b="1"/>
                        <a:t>Berechnungsformel</a:t>
                      </a:r>
                      <a:endParaRPr b="1"/>
                    </a:p>
                  </a:txBody>
                  <a:tcPr marL="91425" marR="91425" marT="91425" marB="914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rgbClr val="AFD7DD"/>
                    </a:solidFill>
                  </a:tcPr>
                </a:tc>
                <a:tc>
                  <a:txBody>
                    <a:bodyPr/>
                    <a:lstStyle/>
                    <a:p>
                      <a:pPr marL="0" lvl="0" indent="0" algn="l" rtl="0">
                        <a:spcBef>
                          <a:spcPts val="0"/>
                        </a:spcBef>
                        <a:spcAft>
                          <a:spcPts val="0"/>
                        </a:spcAft>
                        <a:buNone/>
                      </a:pPr>
                      <a:r>
                        <a:rPr lang="de-DE" b="1"/>
                        <a:t>Gewichtung</a:t>
                      </a:r>
                      <a:endParaRPr b="1"/>
                    </a:p>
                  </a:txBody>
                  <a:tcPr marL="91425" marR="91425" marT="91425" marB="91425">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rgbClr val="AFD7DD"/>
                    </a:solidFill>
                  </a:tcPr>
                </a:tc>
                <a:extLst>
                  <a:ext uri="{0D108BD9-81ED-4DB2-BD59-A6C34878D82A}">
                    <a16:rowId xmlns:a16="http://schemas.microsoft.com/office/drawing/2014/main" val="10000"/>
                  </a:ext>
                </a:extLst>
              </a:tr>
              <a:tr h="455150">
                <a:tc>
                  <a:txBody>
                    <a:bodyPr/>
                    <a:lstStyle/>
                    <a:p>
                      <a:pPr marL="0" lvl="0" indent="0" algn="l" rtl="0">
                        <a:spcBef>
                          <a:spcPts val="0"/>
                        </a:spcBef>
                        <a:spcAft>
                          <a:spcPts val="0"/>
                        </a:spcAft>
                        <a:buNone/>
                      </a:pPr>
                      <a:r>
                        <a:rPr lang="de-DE" dirty="0"/>
                        <a:t>Preis</a:t>
                      </a:r>
                      <a:endParaRPr dirty="0"/>
                    </a:p>
                  </a:txBody>
                  <a:tcPr marL="91425" marR="91425" marT="91425" marB="91425">
                    <a:lnT w="9525" cap="flat" cmpd="sng">
                      <a:solidFill>
                        <a:schemeClr val="accent1"/>
                      </a:solidFill>
                      <a:prstDash val="solid"/>
                      <a:round/>
                      <a:headEnd type="none" w="sm" len="sm"/>
                      <a:tailEnd type="none" w="sm" len="sm"/>
                    </a:lnT>
                  </a:tcPr>
                </a:tc>
                <a:tc>
                  <a:txBody>
                    <a:bodyPr/>
                    <a:lstStyle/>
                    <a:p>
                      <a:pPr marL="0" lvl="0" indent="0" algn="l" rtl="0">
                        <a:spcBef>
                          <a:spcPts val="0"/>
                        </a:spcBef>
                        <a:spcAft>
                          <a:spcPts val="0"/>
                        </a:spcAft>
                        <a:buNone/>
                      </a:pPr>
                      <a:r>
                        <a:rPr lang="de-DE"/>
                        <a:t>Kleinster angebotener Preis * 100 / Preis des Angebots des Bieters</a:t>
                      </a:r>
                      <a:endParaRPr/>
                    </a:p>
                  </a:txBody>
                  <a:tcPr marL="91425" marR="91425" marT="91425" marB="91425">
                    <a:lnT w="9525" cap="flat" cmpd="sng">
                      <a:solidFill>
                        <a:schemeClr val="accent1"/>
                      </a:solidFill>
                      <a:prstDash val="solid"/>
                      <a:round/>
                      <a:headEnd type="none" w="sm" len="sm"/>
                      <a:tailEnd type="none" w="sm" len="sm"/>
                    </a:lnT>
                  </a:tcPr>
                </a:tc>
                <a:tc>
                  <a:txBody>
                    <a:bodyPr/>
                    <a:lstStyle/>
                    <a:p>
                      <a:pPr marL="0" lvl="0" indent="0" algn="ctr" rtl="0">
                        <a:spcBef>
                          <a:spcPts val="0"/>
                        </a:spcBef>
                        <a:spcAft>
                          <a:spcPts val="0"/>
                        </a:spcAft>
                        <a:buNone/>
                      </a:pPr>
                      <a:r>
                        <a:rPr lang="de-DE"/>
                        <a:t>60%</a:t>
                      </a:r>
                      <a:endParaRPr/>
                    </a:p>
                  </a:txBody>
                  <a:tcPr marL="91425" marR="91425" marT="91425" marB="91425">
                    <a:lnT w="9525" cap="flat" cmpd="sng">
                      <a:solidFill>
                        <a:schemeClr val="accent1"/>
                      </a:solidFill>
                      <a:prstDash val="solid"/>
                      <a:round/>
                      <a:headEnd type="none" w="sm" len="sm"/>
                      <a:tailEnd type="none" w="sm" len="sm"/>
                    </a:lnT>
                  </a:tcPr>
                </a:tc>
                <a:extLst>
                  <a:ext uri="{0D108BD9-81ED-4DB2-BD59-A6C34878D82A}">
                    <a16:rowId xmlns:a16="http://schemas.microsoft.com/office/drawing/2014/main" val="10001"/>
                  </a:ext>
                </a:extLst>
              </a:tr>
              <a:tr h="455150">
                <a:tc>
                  <a:txBody>
                    <a:bodyPr/>
                    <a:lstStyle/>
                    <a:p>
                      <a:pPr marL="0" lvl="0" indent="0" algn="l" rtl="0">
                        <a:spcBef>
                          <a:spcPts val="0"/>
                        </a:spcBef>
                        <a:spcAft>
                          <a:spcPts val="0"/>
                        </a:spcAft>
                        <a:buNone/>
                      </a:pPr>
                      <a:r>
                        <a:rPr lang="de-DE"/>
                        <a:t>Geschmack/Qualität (Entscheidung Jury)</a:t>
                      </a:r>
                      <a:endParaRPr/>
                    </a:p>
                  </a:txBody>
                  <a:tcPr marL="91425" marR="91425" marT="91425" marB="91425"/>
                </a:tc>
                <a:tc>
                  <a:txBody>
                    <a:bodyPr/>
                    <a:lstStyle/>
                    <a:p>
                      <a:pPr marL="0" lvl="0" indent="0" algn="l" rtl="0">
                        <a:spcBef>
                          <a:spcPts val="0"/>
                        </a:spcBef>
                        <a:spcAft>
                          <a:spcPts val="0"/>
                        </a:spcAft>
                        <a:buNone/>
                      </a:pPr>
                      <a:r>
                        <a:rPr lang="de-DE"/>
                        <a:t>Schulnotensystem: 1-6</a:t>
                      </a:r>
                      <a:endParaRPr/>
                    </a:p>
                  </a:txBody>
                  <a:tcPr marL="91425" marR="91425" marT="91425" marB="91425"/>
                </a:tc>
                <a:tc>
                  <a:txBody>
                    <a:bodyPr/>
                    <a:lstStyle/>
                    <a:p>
                      <a:pPr marL="0" lvl="0" indent="0" algn="ctr" rtl="0">
                        <a:spcBef>
                          <a:spcPts val="0"/>
                        </a:spcBef>
                        <a:spcAft>
                          <a:spcPts val="0"/>
                        </a:spcAft>
                        <a:buNone/>
                      </a:pPr>
                      <a:r>
                        <a:rPr lang="de-DE"/>
                        <a:t>20%</a:t>
                      </a:r>
                      <a:endParaRPr/>
                    </a:p>
                  </a:txBody>
                  <a:tcPr marL="91425" marR="91425" marT="91425" marB="91425"/>
                </a:tc>
                <a:extLst>
                  <a:ext uri="{0D108BD9-81ED-4DB2-BD59-A6C34878D82A}">
                    <a16:rowId xmlns:a16="http://schemas.microsoft.com/office/drawing/2014/main" val="10002"/>
                  </a:ext>
                </a:extLst>
              </a:tr>
              <a:tr h="455150">
                <a:tc>
                  <a:txBody>
                    <a:bodyPr/>
                    <a:lstStyle/>
                    <a:p>
                      <a:pPr marL="0" lvl="0" indent="0" algn="l" rtl="0">
                        <a:spcBef>
                          <a:spcPts val="0"/>
                        </a:spcBef>
                        <a:spcAft>
                          <a:spcPts val="0"/>
                        </a:spcAft>
                        <a:buNone/>
                      </a:pPr>
                      <a:r>
                        <a:rPr lang="de-DE"/>
                        <a:t>Anteil an Bio-Lebensmitteln</a:t>
                      </a:r>
                      <a:endParaRPr/>
                    </a:p>
                  </a:txBody>
                  <a:tcPr marL="91425" marR="91425" marT="91425" marB="91425"/>
                </a:tc>
                <a:tc>
                  <a:txBody>
                    <a:bodyPr/>
                    <a:lstStyle/>
                    <a:p>
                      <a:pPr marL="0" lvl="0" indent="0" algn="l" rtl="0">
                        <a:spcBef>
                          <a:spcPts val="0"/>
                        </a:spcBef>
                        <a:spcAft>
                          <a:spcPts val="0"/>
                        </a:spcAft>
                        <a:buNone/>
                      </a:pPr>
                      <a:r>
                        <a:rPr lang="de-DE"/>
                        <a:t>Anteil im Angebot des Bieters * 100 / den vom Auftraggeber vorgegebenen Maximalwert </a:t>
                      </a:r>
                      <a:br>
                        <a:rPr lang="de-DE"/>
                      </a:br>
                      <a:r>
                        <a:rPr lang="de-DE"/>
                        <a:t>(z. B. 50 %)</a:t>
                      </a:r>
                      <a:endParaRPr/>
                    </a:p>
                  </a:txBody>
                  <a:tcPr marL="91425" marR="91425" marT="91425" marB="91425"/>
                </a:tc>
                <a:tc>
                  <a:txBody>
                    <a:bodyPr/>
                    <a:lstStyle/>
                    <a:p>
                      <a:pPr marL="0" lvl="0" indent="0" algn="ctr" rtl="0">
                        <a:spcBef>
                          <a:spcPts val="0"/>
                        </a:spcBef>
                        <a:spcAft>
                          <a:spcPts val="0"/>
                        </a:spcAft>
                        <a:buNone/>
                      </a:pPr>
                      <a:r>
                        <a:rPr lang="de-DE"/>
                        <a:t>20 %</a:t>
                      </a:r>
                      <a:endParaRPr/>
                    </a:p>
                  </a:txBody>
                  <a:tcPr marL="91425" marR="91425" marT="91425" marB="91425"/>
                </a:tc>
                <a:extLst>
                  <a:ext uri="{0D108BD9-81ED-4DB2-BD59-A6C34878D82A}">
                    <a16:rowId xmlns:a16="http://schemas.microsoft.com/office/drawing/2014/main" val="10003"/>
                  </a:ext>
                </a:extLst>
              </a:tr>
              <a:tr h="455150">
                <a:tc>
                  <a:txBody>
                    <a:bodyPr/>
                    <a:lstStyle/>
                    <a:p>
                      <a:pPr marL="0" lvl="0" indent="0" algn="l" rtl="0">
                        <a:spcBef>
                          <a:spcPts val="0"/>
                        </a:spcBef>
                        <a:spcAft>
                          <a:spcPts val="0"/>
                        </a:spcAft>
                        <a:buNone/>
                      </a:pPr>
                      <a:r>
                        <a:rPr lang="de-DE" b="1"/>
                        <a:t>Summe</a:t>
                      </a:r>
                      <a:endParaRPr b="1"/>
                    </a:p>
                  </a:txBody>
                  <a:tcPr marL="91425" marR="91425" marT="91425" marB="91425"/>
                </a:tc>
                <a:tc>
                  <a:txBody>
                    <a:bodyPr/>
                    <a:lstStyle/>
                    <a:p>
                      <a:pPr marL="0" lvl="0" indent="0" algn="l" rtl="0">
                        <a:spcBef>
                          <a:spcPts val="0"/>
                        </a:spcBef>
                        <a:spcAft>
                          <a:spcPts val="0"/>
                        </a:spcAft>
                        <a:buNone/>
                      </a:pPr>
                      <a:endParaRPr b="1"/>
                    </a:p>
                  </a:txBody>
                  <a:tcPr marL="91425" marR="91425" marT="91425" marB="91425"/>
                </a:tc>
                <a:tc>
                  <a:txBody>
                    <a:bodyPr/>
                    <a:lstStyle/>
                    <a:p>
                      <a:pPr marL="0" lvl="0" indent="0" algn="ctr" rtl="0">
                        <a:spcBef>
                          <a:spcPts val="0"/>
                        </a:spcBef>
                        <a:spcAft>
                          <a:spcPts val="0"/>
                        </a:spcAft>
                        <a:buNone/>
                      </a:pPr>
                      <a:r>
                        <a:rPr lang="de-DE" b="1" dirty="0"/>
                        <a:t>100 %</a:t>
                      </a:r>
                      <a:endParaRPr b="1" dirty="0"/>
                    </a:p>
                  </a:txBody>
                  <a:tcPr marL="91425" marR="91425" marT="91425" marB="91425"/>
                </a:tc>
                <a:extLst>
                  <a:ext uri="{0D108BD9-81ED-4DB2-BD59-A6C34878D82A}">
                    <a16:rowId xmlns:a16="http://schemas.microsoft.com/office/drawing/2014/main" val="10004"/>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8"/>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1. Einleitung</a:t>
            </a:r>
            <a:br>
              <a:rPr lang="de-DE" dirty="0">
                <a:latin typeface="Aptos Serif" panose="02020604070405020304" pitchFamily="18" charset="0"/>
                <a:ea typeface="Arial"/>
                <a:cs typeface="Aptos Serif" panose="02020604070405020304" pitchFamily="18" charset="0"/>
                <a:sym typeface="Arial"/>
              </a:rPr>
            </a:br>
            <a:endParaRPr dirty="0">
              <a:latin typeface="Aptos Serif" panose="02020604070405020304" pitchFamily="18" charset="0"/>
              <a:ea typeface="Arial"/>
              <a:cs typeface="Aptos Serif" panose="02020604070405020304" pitchFamily="18" charset="0"/>
              <a:sym typeface="Arial"/>
            </a:endParaRPr>
          </a:p>
        </p:txBody>
      </p:sp>
      <p:sp>
        <p:nvSpPr>
          <p:cNvPr id="107" name="Google Shape;107;p8"/>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endParaRPr/>
          </a:p>
        </p:txBody>
      </p:sp>
      <p:sp>
        <p:nvSpPr>
          <p:cNvPr id="108" name="Google Shape;108;p8"/>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g3955bd9627f_0_14"/>
          <p:cNvSpPr txBox="1">
            <a:spLocks noGrp="1"/>
          </p:cNvSpPr>
          <p:nvPr>
            <p:ph type="title"/>
          </p:nvPr>
        </p:nvSpPr>
        <p:spPr>
          <a:xfrm>
            <a:off x="594360" y="278129"/>
            <a:ext cx="97785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Lebenszykluskosten (LCC)</a:t>
            </a:r>
            <a:endParaRPr dirty="0">
              <a:latin typeface="Aptos Serif" panose="02020604070405020304" pitchFamily="18" charset="0"/>
              <a:cs typeface="Aptos Serif" panose="02020604070405020304" pitchFamily="18" charset="0"/>
            </a:endParaRPr>
          </a:p>
        </p:txBody>
      </p:sp>
      <p:sp>
        <p:nvSpPr>
          <p:cNvPr id="308" name="Google Shape;308;g3955bd9627f_0_14"/>
          <p:cNvSpPr txBox="1">
            <a:spLocks noGrp="1"/>
          </p:cNvSpPr>
          <p:nvPr>
            <p:ph type="body" idx="1"/>
          </p:nvPr>
        </p:nvSpPr>
        <p:spPr>
          <a:xfrm>
            <a:off x="594360" y="2231682"/>
            <a:ext cx="5287500" cy="4004400"/>
          </a:xfrm>
          <a:prstGeom prst="rect">
            <a:avLst/>
          </a:prstGeom>
          <a:noFill/>
          <a:ln>
            <a:noFill/>
          </a:ln>
        </p:spPr>
        <p:txBody>
          <a:bodyPr spcFirstLastPara="1" wrap="square" lIns="0" tIns="45700" rIns="0" bIns="0" anchor="t" anchorCtr="0">
            <a:noAutofit/>
          </a:bodyPr>
          <a:lstStyle/>
          <a:p>
            <a:pPr marL="230399" lvl="0" indent="0" algn="l" rtl="0">
              <a:lnSpc>
                <a:spcPct val="100000"/>
              </a:lnSpc>
              <a:spcBef>
                <a:spcPts val="1200"/>
              </a:spcBef>
              <a:spcAft>
                <a:spcPts val="0"/>
              </a:spcAft>
              <a:buClr>
                <a:srgbClr val="3F3F3F"/>
              </a:buClr>
              <a:buSzPts val="2000"/>
              <a:buFont typeface="Arial"/>
              <a:buNone/>
            </a:pPr>
            <a:r>
              <a:rPr lang="de-DE" dirty="0">
                <a:latin typeface="Aptos" panose="020B0004020202020204" pitchFamily="34" charset="0"/>
              </a:rPr>
              <a:t>Können Kosten umfassen</a:t>
            </a:r>
            <a:r>
              <a:rPr lang="de-DE"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 die vom öffentlichen Auftraggeber getragen werden und mit dem Kauf, der Nutzung, der Wartung und der Entsorgung verbunden sind.</a:t>
            </a:r>
            <a:endParaRPr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endParaRPr>
          </a:p>
          <a:p>
            <a:pPr marL="230399" lvl="0" indent="0" algn="l" rtl="0">
              <a:lnSpc>
                <a:spcPct val="100000"/>
              </a:lnSpc>
              <a:spcBef>
                <a:spcPts val="1200"/>
              </a:spcBef>
              <a:spcAft>
                <a:spcPts val="0"/>
              </a:spcAft>
              <a:buClr>
                <a:srgbClr val="3F3F3F"/>
              </a:buClr>
              <a:buSzPts val="2000"/>
              <a:buFont typeface="Arial"/>
              <a:buNone/>
            </a:pPr>
            <a:r>
              <a:rPr lang="de-DE"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Können externe Kosten (z. B. Kosten der Treibhausgas-Emissionen) umfassen, wenn deren Geldwert bestimmt werden kann</a:t>
            </a:r>
            <a:r>
              <a:rPr lang="de-DE" dirty="0">
                <a:latin typeface="Aptos" panose="020B0004020202020204" pitchFamily="34" charset="0"/>
              </a:rPr>
              <a:t>.</a:t>
            </a:r>
            <a:endParaRPr dirty="0">
              <a:latin typeface="Aptos" panose="020B0004020202020204" pitchFamily="34" charset="0"/>
            </a:endParaRPr>
          </a:p>
          <a:p>
            <a:pPr marL="230399" lvl="0" indent="0" algn="l" rtl="0">
              <a:lnSpc>
                <a:spcPct val="100000"/>
              </a:lnSpc>
              <a:spcBef>
                <a:spcPts val="1200"/>
              </a:spcBef>
              <a:spcAft>
                <a:spcPts val="0"/>
              </a:spcAft>
              <a:buClr>
                <a:srgbClr val="3F3F3F"/>
              </a:buClr>
              <a:buSzPts val="2000"/>
              <a:buFont typeface="Arial"/>
              <a:buNone/>
            </a:pPr>
            <a:r>
              <a:rPr lang="de-DE" dirty="0">
                <a:latin typeface="Aptos" panose="020B0004020202020204" pitchFamily="34" charset="0"/>
              </a:rPr>
              <a:t>Die LCC ermöglicht </a:t>
            </a:r>
            <a:r>
              <a:rPr lang="de-DE" dirty="0">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eine Berücksichtigung von Kosten, die über den Einkaufspreis hinaus entstehen und - im Fall von externen Kosten - von der Allgemeinheit oder externen Personen</a:t>
            </a:r>
            <a:r>
              <a:rPr lang="de-DE" dirty="0">
                <a:latin typeface="Aptos" panose="020B0004020202020204" pitchFamily="34" charset="0"/>
              </a:rPr>
              <a:t> getragen werden.</a:t>
            </a:r>
            <a:endParaRPr dirty="0">
              <a:latin typeface="Aptos" panose="020B0004020202020204" pitchFamily="34" charset="0"/>
            </a:endParaRPr>
          </a:p>
        </p:txBody>
      </p:sp>
      <p:sp>
        <p:nvSpPr>
          <p:cNvPr id="309" name="Google Shape;309;g3955bd9627f_0_14"/>
          <p:cNvSpPr txBox="1">
            <a:spLocks noGrp="1"/>
          </p:cNvSpPr>
          <p:nvPr>
            <p:ph type="body" idx="2"/>
          </p:nvPr>
        </p:nvSpPr>
        <p:spPr>
          <a:xfrm>
            <a:off x="6054858" y="2231682"/>
            <a:ext cx="5457900" cy="3894000"/>
          </a:xfrm>
          <a:prstGeom prst="rect">
            <a:avLst/>
          </a:prstGeom>
          <a:noFill/>
          <a:ln>
            <a:noFill/>
          </a:ln>
        </p:spPr>
        <p:txBody>
          <a:bodyPr spcFirstLastPara="1" wrap="square" lIns="0" tIns="45700" rIns="0" bIns="0" anchor="t" anchorCtr="0">
            <a:normAutofit/>
          </a:bodyPr>
          <a:lstStyle/>
          <a:p>
            <a:pPr marL="230399" lvl="0" indent="0" algn="l" rtl="0">
              <a:lnSpc>
                <a:spcPct val="100000"/>
              </a:lnSpc>
              <a:spcBef>
                <a:spcPts val="600"/>
              </a:spcBef>
              <a:spcAft>
                <a:spcPts val="0"/>
              </a:spcAft>
              <a:buClr>
                <a:srgbClr val="3F3F3F"/>
              </a:buClr>
              <a:buSzPts val="2000"/>
              <a:buFont typeface="Arial"/>
              <a:buNone/>
            </a:pPr>
            <a:r>
              <a:rPr lang="de-DE" dirty="0">
                <a:latin typeface="Aptos" panose="020B0004020202020204" pitchFamily="34" charset="0"/>
              </a:rPr>
              <a:t>Die Ausschreibung muss die Beschreibung der Berechnungsmethode der LCC enthalten. Diese muss:</a:t>
            </a:r>
            <a:endParaRPr dirty="0">
              <a:latin typeface="Aptos" panose="020B0004020202020204" pitchFamily="34" charset="0"/>
            </a:endParaRPr>
          </a:p>
          <a:p>
            <a:pPr marL="230399" lvl="0" indent="0" algn="l" rtl="0">
              <a:lnSpc>
                <a:spcPct val="100000"/>
              </a:lnSpc>
              <a:spcBef>
                <a:spcPts val="600"/>
              </a:spcBef>
              <a:spcAft>
                <a:spcPts val="0"/>
              </a:spcAft>
              <a:buClr>
                <a:srgbClr val="008000"/>
              </a:buClr>
              <a:buSzPts val="2000"/>
              <a:buNone/>
            </a:pPr>
            <a:r>
              <a:rPr lang="de-DE" dirty="0">
                <a:latin typeface="Aptos" panose="020B0004020202020204" pitchFamily="34" charset="0"/>
              </a:rPr>
              <a:t>- auf objektiv überprüfbaren und nicht diskriminierenden Kriterien basieren</a:t>
            </a:r>
            <a:endParaRPr dirty="0">
              <a:latin typeface="Aptos" panose="020B0004020202020204" pitchFamily="34" charset="0"/>
            </a:endParaRPr>
          </a:p>
          <a:p>
            <a:pPr marL="230399" lvl="0" indent="0" algn="l" rtl="0">
              <a:lnSpc>
                <a:spcPct val="100000"/>
              </a:lnSpc>
              <a:spcBef>
                <a:spcPts val="600"/>
              </a:spcBef>
              <a:spcAft>
                <a:spcPts val="0"/>
              </a:spcAft>
              <a:buClr>
                <a:srgbClr val="008000"/>
              </a:buClr>
              <a:buSzPts val="2000"/>
              <a:buNone/>
            </a:pPr>
            <a:r>
              <a:rPr lang="de-DE" dirty="0">
                <a:latin typeface="Aptos" panose="020B0004020202020204" pitchFamily="34" charset="0"/>
              </a:rPr>
              <a:t>- für alle interessierten Parteien zugänglich sein</a:t>
            </a:r>
            <a:endParaRPr dirty="0">
              <a:latin typeface="Aptos" panose="020B0004020202020204" pitchFamily="34" charset="0"/>
            </a:endParaRPr>
          </a:p>
          <a:p>
            <a:pPr marL="230399" lvl="0" indent="0" algn="l" rtl="0">
              <a:lnSpc>
                <a:spcPct val="100000"/>
              </a:lnSpc>
              <a:spcBef>
                <a:spcPts val="600"/>
              </a:spcBef>
              <a:spcAft>
                <a:spcPts val="0"/>
              </a:spcAft>
              <a:buClr>
                <a:srgbClr val="008000"/>
              </a:buClr>
              <a:buSzPts val="2000"/>
              <a:buNone/>
            </a:pPr>
            <a:r>
              <a:rPr lang="de-DE" dirty="0">
                <a:latin typeface="Aptos" panose="020B0004020202020204" pitchFamily="34" charset="0"/>
              </a:rPr>
              <a:t>Die Ausschreibung muss darstellen, welche Daten der Bieter liefern muss. Es muss für den Bieter möglich sein, diese Daten mit vertretbarem Aufwand bereitzustellen.</a:t>
            </a:r>
            <a:endParaRPr dirty="0">
              <a:latin typeface="Aptos" panose="020B000402020202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g3955bd9627f_0_21"/>
          <p:cNvSpPr txBox="1">
            <a:spLocks noGrp="1"/>
          </p:cNvSpPr>
          <p:nvPr>
            <p:ph type="title"/>
          </p:nvPr>
        </p:nvSpPr>
        <p:spPr>
          <a:xfrm>
            <a:off x="594360" y="278129"/>
            <a:ext cx="97785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Ungewöhnlich günstige Angebote</a:t>
            </a:r>
            <a:endParaRPr dirty="0">
              <a:latin typeface="Aptos Serif" panose="02020604070405020304" pitchFamily="18" charset="0"/>
              <a:cs typeface="Aptos Serif" panose="02020604070405020304" pitchFamily="18" charset="0"/>
            </a:endParaRPr>
          </a:p>
        </p:txBody>
      </p:sp>
      <p:sp>
        <p:nvSpPr>
          <p:cNvPr id="316" name="Google Shape;316;g3955bd9627f_0_21"/>
          <p:cNvSpPr txBox="1">
            <a:spLocks noGrp="1"/>
          </p:cNvSpPr>
          <p:nvPr>
            <p:ph type="body" idx="1"/>
          </p:nvPr>
        </p:nvSpPr>
        <p:spPr>
          <a:xfrm>
            <a:off x="594360" y="2287625"/>
            <a:ext cx="9360000" cy="3597600"/>
          </a:xfrm>
          <a:prstGeom prst="rect">
            <a:avLst/>
          </a:prstGeom>
          <a:noFill/>
          <a:ln>
            <a:noFill/>
          </a:ln>
        </p:spPr>
        <p:txBody>
          <a:bodyPr spcFirstLastPara="1" wrap="square" lIns="0" tIns="45700" rIns="0" bIns="0" anchor="t" anchorCtr="0">
            <a:normAutofit/>
          </a:bodyPr>
          <a:lstStyle/>
          <a:p>
            <a:pPr marL="230399" lvl="0" indent="0" algn="l" rtl="0">
              <a:lnSpc>
                <a:spcPct val="115000"/>
              </a:lnSpc>
              <a:spcBef>
                <a:spcPts val="1200"/>
              </a:spcBef>
              <a:spcAft>
                <a:spcPts val="0"/>
              </a:spcAft>
              <a:buSzPts val="2000"/>
              <a:buNone/>
            </a:pPr>
            <a:r>
              <a:rPr lang="de-DE" dirty="0">
                <a:latin typeface="Aptos" panose="020B0004020202020204" pitchFamily="34" charset="0"/>
              </a:rPr>
              <a:t>Ungewöhnlich günstige Angebote können auf die Nichteinhaltung von Umwelt- oder Sozialanforderungen hindeuten.</a:t>
            </a:r>
            <a:endParaRPr dirty="0">
              <a:latin typeface="Aptos" panose="020B0004020202020204" pitchFamily="34" charset="0"/>
            </a:endParaRPr>
          </a:p>
          <a:p>
            <a:pPr marL="230399" lvl="0" indent="0" algn="l" rtl="0">
              <a:lnSpc>
                <a:spcPct val="115000"/>
              </a:lnSpc>
              <a:spcBef>
                <a:spcPts val="1200"/>
              </a:spcBef>
              <a:spcAft>
                <a:spcPts val="0"/>
              </a:spcAft>
              <a:buSzPts val="2000"/>
              <a:buNone/>
            </a:pPr>
            <a:r>
              <a:rPr lang="de-DE" sz="2000" dirty="0">
                <a:latin typeface="Aptos" panose="020B0004020202020204" pitchFamily="34" charset="0"/>
              </a:rPr>
              <a:t>Die Angebote müssen geprüft werden, um den Grund für den niedrigen Preis zu ermitteln und zu bestätigen, dass sie alle gesetzlichen Anforderungen erfüllen.</a:t>
            </a:r>
            <a:endParaRPr dirty="0">
              <a:latin typeface="Aptos" panose="020B0004020202020204" pitchFamily="34" charset="0"/>
            </a:endParaRPr>
          </a:p>
          <a:p>
            <a:pPr marL="230399" lvl="0" indent="0" algn="l" rtl="0">
              <a:lnSpc>
                <a:spcPct val="115000"/>
              </a:lnSpc>
              <a:spcBef>
                <a:spcPts val="1200"/>
              </a:spcBef>
              <a:spcAft>
                <a:spcPts val="0"/>
              </a:spcAft>
              <a:buSzPts val="2000"/>
              <a:buNone/>
            </a:pPr>
            <a:r>
              <a:rPr lang="de-DE" sz="2000" dirty="0">
                <a:latin typeface="Aptos" panose="020B0004020202020204" pitchFamily="34" charset="0"/>
              </a:rPr>
              <a:t>Den Bietern muss Gelegenheit gegeben werden, ihre Preisgestaltung zu erläutern.</a:t>
            </a:r>
            <a:endParaRPr dirty="0">
              <a:latin typeface="Aptos" panose="020B0004020202020204" pitchFamily="34" charset="0"/>
            </a:endParaRPr>
          </a:p>
          <a:p>
            <a:pPr marL="230399" lvl="0" indent="0" algn="l" rtl="0">
              <a:lnSpc>
                <a:spcPct val="115000"/>
              </a:lnSpc>
              <a:spcBef>
                <a:spcPts val="1200"/>
              </a:spcBef>
              <a:spcAft>
                <a:spcPts val="0"/>
              </a:spcAft>
              <a:buSzPts val="2000"/>
              <a:buNone/>
            </a:pPr>
            <a:r>
              <a:rPr lang="de-DE" dirty="0">
                <a:latin typeface="Aptos" panose="020B0004020202020204" pitchFamily="34" charset="0"/>
              </a:rPr>
              <a:t>Gemäß Art. 69 Abs. 3 der Richtlinie 2014/24/EU müssen ungewöhnlich günstige Angebote, die nicht mit den Umweltvorschriften der EU oder des jeweiligen Landes vereinbar sind, abgelehnt werden.</a:t>
            </a:r>
            <a:r>
              <a:rPr lang="de-DE" sz="2000" dirty="0">
                <a:latin typeface="Aptos" panose="020B0004020202020204" pitchFamily="34" charset="0"/>
              </a:rPr>
              <a:t> </a:t>
            </a:r>
            <a:endParaRPr dirty="0">
              <a:latin typeface="Aptos" panose="020B0004020202020204" pitchFamily="34" charset="0"/>
            </a:endParaRPr>
          </a:p>
        </p:txBody>
      </p:sp>
      <p:sp>
        <p:nvSpPr>
          <p:cNvPr id="317" name="Google Shape;317;g3955bd9627f_0_21"/>
          <p:cNvSpPr txBox="1"/>
          <p:nvPr/>
        </p:nvSpPr>
        <p:spPr>
          <a:xfrm>
            <a:off x="5050575" y="5577425"/>
            <a:ext cx="71691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800">
              <a:solidFill>
                <a:srgbClr val="3F3F3F"/>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g3955bd9627f_0_28"/>
          <p:cNvSpPr txBox="1">
            <a:spLocks noGrp="1"/>
          </p:cNvSpPr>
          <p:nvPr>
            <p:ph type="title"/>
          </p:nvPr>
        </p:nvSpPr>
        <p:spPr>
          <a:xfrm>
            <a:off x="594360" y="189572"/>
            <a:ext cx="6787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400" dirty="0">
                <a:solidFill>
                  <a:srgbClr val="3F3F3F"/>
                </a:solidFill>
                <a:latin typeface="Aptos Serif" panose="02020604070405020304" pitchFamily="18" charset="0"/>
                <a:cs typeface="Aptos Serif" panose="0202060407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Vertrags</a:t>
            </a:r>
            <a:r>
              <a:rPr lang="de-DE" dirty="0">
                <a:latin typeface="Aptos Serif" panose="02020604070405020304" pitchFamily="18" charset="0"/>
                <a:cs typeface="Aptos Serif" panose="02020604070405020304" pitchFamily="18" charset="0"/>
              </a:rPr>
              <a:t>bedingungen</a:t>
            </a:r>
            <a:endParaRPr dirty="0">
              <a:latin typeface="Aptos Serif" panose="02020604070405020304" pitchFamily="18" charset="0"/>
              <a:cs typeface="Aptos Serif" panose="02020604070405020304" pitchFamily="18" charset="0"/>
            </a:endParaRPr>
          </a:p>
        </p:txBody>
      </p:sp>
      <p:sp>
        <p:nvSpPr>
          <p:cNvPr id="324" name="Google Shape;324;g3955bd9627f_0_28"/>
          <p:cNvSpPr txBox="1">
            <a:spLocks noGrp="1"/>
          </p:cNvSpPr>
          <p:nvPr>
            <p:ph type="body" idx="1"/>
          </p:nvPr>
        </p:nvSpPr>
        <p:spPr>
          <a:xfrm>
            <a:off x="594360" y="2232498"/>
            <a:ext cx="9439338" cy="3708600"/>
          </a:xfrm>
          <a:prstGeom prst="rect">
            <a:avLst/>
          </a:prstGeom>
          <a:noFill/>
          <a:ln>
            <a:noFill/>
          </a:ln>
        </p:spPr>
        <p:txBody>
          <a:bodyPr spcFirstLastPara="1" wrap="square" lIns="0" tIns="228600" rIns="0" bIns="0" anchor="t" anchorCtr="0">
            <a:normAutofit/>
          </a:bodyPr>
          <a:lstStyle/>
          <a:p>
            <a:pPr marL="571500" lvl="0" indent="-317500" algn="l" rtl="0">
              <a:lnSpc>
                <a:spcPct val="115000"/>
              </a:lnSpc>
              <a:spcBef>
                <a:spcPts val="2200"/>
              </a:spcBef>
              <a:spcAft>
                <a:spcPts val="0"/>
              </a:spcAft>
              <a:buSzPts val="2000"/>
              <a:buFont typeface="Arial"/>
              <a:buChar char="•"/>
            </a:pPr>
            <a:r>
              <a:rPr lang="de-DE" sz="2000" b="0" dirty="0">
                <a:solidFill>
                  <a:schemeClr val="dk1"/>
                </a:solidFill>
                <a:latin typeface="Aptos" panose="020B0004020202020204" pitchFamily="34" charset="0"/>
              </a:rPr>
              <a:t>Vertragsbedingungen stellen sicher, dass soziale und ökologische Verpflichtungen bei der Vertragserfüllung eingehalten werden.</a:t>
            </a:r>
            <a:endParaRPr sz="2000" dirty="0">
              <a:latin typeface="Aptos" panose="020B0004020202020204" pitchFamily="34" charset="0"/>
            </a:endParaRPr>
          </a:p>
          <a:p>
            <a:pPr marL="571500" lvl="0" indent="-317500" algn="l" rtl="0">
              <a:lnSpc>
                <a:spcPct val="115000"/>
              </a:lnSpc>
              <a:spcBef>
                <a:spcPts val="2200"/>
              </a:spcBef>
              <a:spcAft>
                <a:spcPts val="0"/>
              </a:spcAft>
              <a:buSzPts val="2000"/>
              <a:buFont typeface="Arial"/>
              <a:buChar char="•"/>
            </a:pPr>
            <a:r>
              <a:rPr lang="de-DE" sz="2000" b="0" dirty="0">
                <a:solidFill>
                  <a:schemeClr val="dk1"/>
                </a:solidFill>
                <a:latin typeface="Aptos" panose="020B0004020202020204" pitchFamily="34" charset="0"/>
              </a:rPr>
              <a:t>Vertragsbedingungen müssen mit dem Vertragsgegenstand in Zusammenhang stehen.</a:t>
            </a:r>
            <a:endParaRPr sz="2000" dirty="0">
              <a:latin typeface="Aptos" panose="020B0004020202020204" pitchFamily="34" charset="0"/>
            </a:endParaRPr>
          </a:p>
          <a:p>
            <a:pPr marL="571500" lvl="0" indent="-317500" algn="l" rtl="0">
              <a:lnSpc>
                <a:spcPct val="115000"/>
              </a:lnSpc>
              <a:spcBef>
                <a:spcPts val="2200"/>
              </a:spcBef>
              <a:spcAft>
                <a:spcPts val="0"/>
              </a:spcAft>
              <a:buSzPts val="2000"/>
              <a:buFont typeface="Arial"/>
              <a:buChar char="•"/>
            </a:pPr>
            <a:r>
              <a:rPr lang="de-DE" sz="2000" b="0" dirty="0">
                <a:solidFill>
                  <a:schemeClr val="dk1"/>
                </a:solidFill>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Während des Ausschreibungsverfahrens können die Bieter aufgefordert werden, ihre Zustimmung zu bestätigen.</a:t>
            </a:r>
            <a:endParaRPr sz="2000" dirty="0">
              <a:latin typeface="Aptos" panose="020B000402020202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g3955bd9627f_0_34"/>
          <p:cNvSpPr txBox="1">
            <a:spLocks noGrp="1"/>
          </p:cNvSpPr>
          <p:nvPr>
            <p:ph type="title"/>
          </p:nvPr>
        </p:nvSpPr>
        <p:spPr>
          <a:xfrm>
            <a:off x="594360" y="189572"/>
            <a:ext cx="6787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Festlegung </a:t>
            </a:r>
            <a:r>
              <a:rPr lang="de-DE" sz="4400" dirty="0">
                <a:solidFill>
                  <a:srgbClr val="3F3F3F"/>
                </a:solidFill>
                <a:latin typeface="Aptos Serif" panose="02020604070405020304" pitchFamily="18" charset="0"/>
                <a:cs typeface="Aptos Serif" panose="02020604070405020304" pitchFamily="18" charset="0"/>
              </a:rPr>
              <a:t>von Vertrags</a:t>
            </a:r>
            <a:r>
              <a:rPr lang="de-DE" dirty="0">
                <a:latin typeface="Aptos Serif" panose="02020604070405020304" pitchFamily="18" charset="0"/>
                <a:cs typeface="Aptos Serif" panose="02020604070405020304" pitchFamily="18" charset="0"/>
              </a:rPr>
              <a:t>bedingungen</a:t>
            </a:r>
            <a:endParaRPr dirty="0">
              <a:latin typeface="Aptos Serif" panose="02020604070405020304" pitchFamily="18" charset="0"/>
              <a:cs typeface="Aptos Serif" panose="02020604070405020304" pitchFamily="18" charset="0"/>
            </a:endParaRPr>
          </a:p>
        </p:txBody>
      </p:sp>
      <p:sp>
        <p:nvSpPr>
          <p:cNvPr id="331" name="Google Shape;331;g3955bd9627f_0_34"/>
          <p:cNvSpPr txBox="1">
            <a:spLocks noGrp="1"/>
          </p:cNvSpPr>
          <p:nvPr>
            <p:ph type="body" idx="1"/>
          </p:nvPr>
        </p:nvSpPr>
        <p:spPr>
          <a:xfrm>
            <a:off x="594345" y="2281925"/>
            <a:ext cx="10635000" cy="3708600"/>
          </a:xfrm>
          <a:prstGeom prst="rect">
            <a:avLst/>
          </a:prstGeom>
          <a:noFill/>
          <a:ln>
            <a:noFill/>
          </a:ln>
        </p:spPr>
        <p:txBody>
          <a:bodyPr spcFirstLastPara="1" wrap="square" lIns="0" tIns="228600" rIns="0" bIns="0" anchor="t" anchorCtr="0">
            <a:normAutofit/>
          </a:bodyPr>
          <a:lstStyle/>
          <a:p>
            <a:pPr marL="0" lvl="0" indent="0" algn="l" rtl="0">
              <a:lnSpc>
                <a:spcPct val="100000"/>
              </a:lnSpc>
              <a:spcBef>
                <a:spcPts val="2200"/>
              </a:spcBef>
              <a:spcAft>
                <a:spcPts val="0"/>
              </a:spcAft>
              <a:buNone/>
            </a:pPr>
            <a:r>
              <a:rPr lang="de-DE" sz="2000" b="0" dirty="0">
                <a:solidFill>
                  <a:schemeClr val="dk1"/>
                </a:solidFill>
                <a:latin typeface="Aptos" panose="020B0004020202020204" pitchFamily="34" charset="0"/>
              </a:rPr>
              <a:t>Beispiele:</a:t>
            </a:r>
            <a:endParaRPr sz="2000" dirty="0">
              <a:latin typeface="Aptos" panose="020B0004020202020204" pitchFamily="34" charset="0"/>
            </a:endParaRPr>
          </a:p>
          <a:p>
            <a:pPr marL="1028700" lvl="1" indent="-342900" algn="l" rtl="0">
              <a:lnSpc>
                <a:spcPct val="115000"/>
              </a:lnSpc>
              <a:spcBef>
                <a:spcPts val="1200"/>
              </a:spcBef>
              <a:spcAft>
                <a:spcPts val="0"/>
              </a:spcAft>
              <a:buSzPts val="2000"/>
              <a:buFont typeface="Arial"/>
              <a:buChar char="•"/>
            </a:pPr>
            <a:r>
              <a:rPr lang="de-DE" dirty="0">
                <a:solidFill>
                  <a:schemeClr val="dk1"/>
                </a:solidFill>
                <a:latin typeface="Aptos" panose="020B0004020202020204" pitchFamily="34" charset="0"/>
              </a:rPr>
              <a:t>Liefervertrag: Die im Rahmen des Vertrags gelieferte Arbeitskleidung muss in Übereinstimmung mit den Kernarbeitsnormen der ILO hergestellt worden sein.</a:t>
            </a:r>
            <a:endParaRPr dirty="0">
              <a:latin typeface="Aptos" panose="020B0004020202020204" pitchFamily="34" charset="0"/>
            </a:endParaRPr>
          </a:p>
          <a:p>
            <a:pPr marL="1028700" lvl="1" indent="-342900" algn="l" rtl="0">
              <a:lnSpc>
                <a:spcPct val="115000"/>
              </a:lnSpc>
              <a:spcBef>
                <a:spcPts val="1200"/>
              </a:spcBef>
              <a:spcAft>
                <a:spcPts val="0"/>
              </a:spcAft>
              <a:buSzPts val="2000"/>
              <a:buFont typeface="Arial"/>
              <a:buChar char="•"/>
            </a:pPr>
            <a:r>
              <a:rPr lang="de-DE" dirty="0">
                <a:solidFill>
                  <a:schemeClr val="dk1"/>
                </a:solidFill>
                <a:latin typeface="Aptos" panose="020B0004020202020204" pitchFamily="34" charset="0"/>
              </a:rPr>
              <a:t>Dienstleistungsvertrag: Das Personal muss in Bezug auf die Umweltaspekte von Reinigungsdienstleistungen (Dosierung von Reinigungsmitteln, Auswirkungen auf die Gesundheit usw.) geschult worden sein.</a:t>
            </a:r>
            <a:endParaRPr b="0" dirty="0">
              <a:solidFill>
                <a:schemeClr val="dk1"/>
              </a:solidFill>
              <a:latin typeface="Aptos" panose="020B0004020202020204"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3955bd9627f_0_40"/>
          <p:cNvSpPr txBox="1">
            <a:spLocks noGrp="1"/>
          </p:cNvSpPr>
          <p:nvPr>
            <p:ph type="title"/>
          </p:nvPr>
        </p:nvSpPr>
        <p:spPr>
          <a:xfrm>
            <a:off x="594360" y="189572"/>
            <a:ext cx="6787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Durchsetzung </a:t>
            </a:r>
            <a:r>
              <a:rPr lang="de-DE" sz="4400" dirty="0">
                <a:solidFill>
                  <a:srgbClr val="3F3F3F"/>
                </a:solidFill>
                <a:latin typeface="Aptos Serif" panose="02020604070405020304" pitchFamily="18" charset="0"/>
                <a:cs typeface="Aptos Serif" panose="02020604070405020304" pitchFamily="18" charset="0"/>
              </a:rPr>
              <a:t>von Vertrags</a:t>
            </a:r>
            <a:r>
              <a:rPr lang="de-DE" dirty="0">
                <a:latin typeface="Aptos Serif" panose="02020604070405020304" pitchFamily="18" charset="0"/>
                <a:cs typeface="Aptos Serif" panose="02020604070405020304" pitchFamily="18" charset="0"/>
              </a:rPr>
              <a:t>bedingungen</a:t>
            </a:r>
            <a:endParaRPr dirty="0">
              <a:latin typeface="Aptos Serif" panose="02020604070405020304" pitchFamily="18" charset="0"/>
              <a:cs typeface="Aptos Serif" panose="02020604070405020304" pitchFamily="18" charset="0"/>
            </a:endParaRPr>
          </a:p>
        </p:txBody>
      </p:sp>
      <p:sp>
        <p:nvSpPr>
          <p:cNvPr id="338" name="Google Shape;338;g3955bd9627f_0_40"/>
          <p:cNvSpPr txBox="1">
            <a:spLocks noGrp="1"/>
          </p:cNvSpPr>
          <p:nvPr>
            <p:ph type="body" idx="1"/>
          </p:nvPr>
        </p:nvSpPr>
        <p:spPr>
          <a:xfrm>
            <a:off x="222421" y="2244854"/>
            <a:ext cx="10847224" cy="3708600"/>
          </a:xfrm>
          <a:prstGeom prst="rect">
            <a:avLst/>
          </a:prstGeom>
          <a:noFill/>
          <a:ln>
            <a:noFill/>
          </a:ln>
        </p:spPr>
        <p:txBody>
          <a:bodyPr spcFirstLastPara="1" wrap="square" lIns="0" tIns="228600" rIns="0" bIns="0" anchor="t" anchorCtr="0">
            <a:noAutofit/>
          </a:bodyPr>
          <a:lstStyle/>
          <a:p>
            <a:pPr marL="1028700" lvl="1"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Vertragsbedingungen sollten Folgendes enthalten:</a:t>
            </a:r>
            <a:endParaRPr dirty="0">
              <a:latin typeface="Aptos" panose="020B0004020202020204" pitchFamily="34" charset="0"/>
            </a:endParaRPr>
          </a:p>
          <a:p>
            <a:pPr marL="1485900" lvl="2"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Was muss getan werden?</a:t>
            </a:r>
            <a:endParaRPr dirty="0">
              <a:latin typeface="Aptos" panose="020B0004020202020204" pitchFamily="34" charset="0"/>
            </a:endParaRPr>
          </a:p>
          <a:p>
            <a:pPr marL="1485900" lvl="2"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Wer muss es tun?</a:t>
            </a:r>
            <a:endParaRPr dirty="0">
              <a:latin typeface="Aptos" panose="020B0004020202020204" pitchFamily="34" charset="0"/>
            </a:endParaRPr>
          </a:p>
          <a:p>
            <a:pPr marL="1485900" lvl="2"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Wie wird dies überwacht?</a:t>
            </a:r>
            <a:endParaRPr dirty="0">
              <a:latin typeface="Aptos" panose="020B0004020202020204" pitchFamily="34" charset="0"/>
            </a:endParaRPr>
          </a:p>
          <a:p>
            <a:pPr marL="1028700" lvl="1"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In einigen Fällen können für den Nachweis der Einhaltung der Vertragsbedingung Audits/Überwachungen/Zertifizierungen durch Dritte erforderlich sein</a:t>
            </a:r>
            <a:endParaRPr dirty="0">
              <a:latin typeface="Aptos" panose="020B0004020202020204" pitchFamily="34" charset="0"/>
            </a:endParaRPr>
          </a:p>
          <a:p>
            <a:pPr marL="1028700" lvl="1" indent="-342900" algn="l" rtl="0">
              <a:lnSpc>
                <a:spcPct val="105000"/>
              </a:lnSpc>
              <a:spcBef>
                <a:spcPts val="1200"/>
              </a:spcBef>
              <a:spcAft>
                <a:spcPts val="0"/>
              </a:spcAft>
              <a:buSzPts val="2000"/>
              <a:buFont typeface="Arial"/>
              <a:buChar char="•"/>
            </a:pPr>
            <a:r>
              <a:rPr lang="de-DE" dirty="0">
                <a:solidFill>
                  <a:schemeClr val="dk1"/>
                </a:solidFill>
                <a:latin typeface="Aptos" panose="020B0004020202020204" pitchFamily="34" charset="0"/>
              </a:rPr>
              <a:t>Anreize und/oder Strafen können vorgesehen werden, um die Erfüllung der Vertragsbedingungen abzusichern.</a:t>
            </a:r>
            <a:endParaRPr dirty="0">
              <a:latin typeface="Aptos" panose="020B0004020202020204" pitchFamily="34" charset="0"/>
            </a:endParaRPr>
          </a:p>
          <a:p>
            <a:pPr marL="1028700" lvl="1" indent="-215900" algn="l" rtl="0">
              <a:lnSpc>
                <a:spcPct val="90000"/>
              </a:lnSpc>
              <a:spcBef>
                <a:spcPts val="600"/>
              </a:spcBef>
              <a:spcAft>
                <a:spcPts val="0"/>
              </a:spcAft>
              <a:buSzPts val="1550"/>
              <a:buFont typeface="Arial"/>
              <a:buNone/>
            </a:pPr>
            <a:endParaRPr dirty="0">
              <a:solidFill>
                <a:schemeClr val="dk1"/>
              </a:solidFill>
              <a:latin typeface="Aptos" panose="020B0004020202020204" pitchFamily="34" charset="0"/>
            </a:endParaRPr>
          </a:p>
          <a:p>
            <a:pPr marL="1028700" lvl="1" indent="-215900" algn="l" rtl="0">
              <a:lnSpc>
                <a:spcPct val="90000"/>
              </a:lnSpc>
              <a:spcBef>
                <a:spcPts val="600"/>
              </a:spcBef>
              <a:spcAft>
                <a:spcPts val="0"/>
              </a:spcAft>
              <a:buSzPts val="1550"/>
              <a:buFont typeface="Arial"/>
              <a:buNone/>
            </a:pPr>
            <a:endParaRPr b="0" dirty="0">
              <a:solidFill>
                <a:schemeClr val="dk1"/>
              </a:solidFill>
              <a:latin typeface="Aptos" panose="020B00040202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61"/>
          <p:cNvSpPr txBox="1">
            <a:spLocks noGrp="1"/>
          </p:cNvSpPr>
          <p:nvPr>
            <p:ph type="title"/>
          </p:nvPr>
        </p:nvSpPr>
        <p:spPr>
          <a:xfrm>
            <a:off x="594359" y="189572"/>
            <a:ext cx="796977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Nationaler Kontext - Vergabearten</a:t>
            </a:r>
            <a:endParaRPr dirty="0">
              <a:latin typeface="Aptos Serif" panose="02020604070405020304" pitchFamily="18" charset="0"/>
              <a:ea typeface="Arial"/>
              <a:cs typeface="Aptos Serif" panose="02020604070405020304" pitchFamily="18" charset="0"/>
              <a:sym typeface="Arial"/>
            </a:endParaRPr>
          </a:p>
        </p:txBody>
      </p:sp>
      <p:sp>
        <p:nvSpPr>
          <p:cNvPr id="345" name="Google Shape;345;p61"/>
          <p:cNvSpPr txBox="1">
            <a:spLocks noGrp="1"/>
          </p:cNvSpPr>
          <p:nvPr>
            <p:ph type="body" idx="1"/>
          </p:nvPr>
        </p:nvSpPr>
        <p:spPr>
          <a:xfrm>
            <a:off x="594359" y="2281918"/>
            <a:ext cx="6981036" cy="3708517"/>
          </a:xfrm>
          <a:prstGeom prst="rect">
            <a:avLst/>
          </a:prstGeom>
          <a:noFill/>
          <a:ln>
            <a:noFill/>
          </a:ln>
        </p:spPr>
        <p:txBody>
          <a:bodyPr spcFirstLastPara="1" wrap="square" lIns="0" tIns="228600" rIns="0" bIns="0" anchor="t" anchorCtr="0">
            <a:normAutofit/>
          </a:bodyPr>
          <a:lstStyle/>
          <a:p>
            <a:pPr marL="1028700" lvl="1" indent="-215900" algn="l" rtl="0">
              <a:lnSpc>
                <a:spcPct val="100000"/>
              </a:lnSpc>
              <a:spcBef>
                <a:spcPts val="600"/>
              </a:spcBef>
              <a:spcAft>
                <a:spcPts val="0"/>
              </a:spcAft>
              <a:buSzPts val="2000"/>
              <a:buFont typeface="Arial"/>
              <a:buNone/>
            </a:pPr>
            <a:endParaRPr>
              <a:solidFill>
                <a:schemeClr val="dk1"/>
              </a:solidFill>
              <a:latin typeface="Arial"/>
              <a:ea typeface="Arial"/>
              <a:cs typeface="Arial"/>
              <a:sym typeface="Arial"/>
            </a:endParaRPr>
          </a:p>
          <a:p>
            <a:pPr marL="1028700" lvl="1" indent="-215900" algn="l" rtl="0">
              <a:lnSpc>
                <a:spcPct val="100000"/>
              </a:lnSpc>
              <a:spcBef>
                <a:spcPts val="600"/>
              </a:spcBef>
              <a:spcAft>
                <a:spcPts val="0"/>
              </a:spcAft>
              <a:buSzPts val="2000"/>
              <a:buFont typeface="Arial"/>
              <a:buNone/>
            </a:pPr>
            <a:endParaRPr b="0">
              <a:solidFill>
                <a:schemeClr val="dk1"/>
              </a:solidFill>
              <a:latin typeface="Arial"/>
              <a:ea typeface="Arial"/>
              <a:cs typeface="Arial"/>
              <a:sym typeface="Arial"/>
            </a:endParaRPr>
          </a:p>
        </p:txBody>
      </p:sp>
      <p:sp>
        <p:nvSpPr>
          <p:cNvPr id="346" name="Google Shape;346;p61"/>
          <p:cNvSpPr txBox="1"/>
          <p:nvPr/>
        </p:nvSpPr>
        <p:spPr>
          <a:xfrm>
            <a:off x="594359" y="2281918"/>
            <a:ext cx="9606775" cy="40933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Grundsätzlich wird zwischen Vergaben im Oberschwellen‐Bereich und solchen im Unterschwellen‐Bereich unterschieden</a:t>
            </a:r>
            <a:endParaRPr sz="2000" dirty="0">
              <a:latin typeface="Aptos" panose="020B0004020202020204" pitchFamily="34" charset="0"/>
            </a:endParaRPr>
          </a:p>
          <a:p>
            <a:pPr marL="0" marR="0" lvl="2" indent="0" algn="l" rtl="0">
              <a:lnSpc>
                <a:spcPct val="100000"/>
              </a:lnSpc>
              <a:spcBef>
                <a:spcPts val="0"/>
              </a:spcBef>
              <a:spcAft>
                <a:spcPts val="0"/>
              </a:spcAft>
              <a:buNone/>
            </a:pPr>
            <a:endParaRPr sz="2000" b="0" i="0" u="none" strike="noStrike" cap="none" dirty="0">
              <a:solidFill>
                <a:srgbClr val="000000"/>
              </a:solidFill>
              <a:latin typeface="Aptos" panose="020B0004020202020204" pitchFamily="34" charset="0"/>
              <a:sym typeface="Arial"/>
            </a:endParaRPr>
          </a:p>
          <a:p>
            <a:pPr marL="0" marR="0" lvl="1" indent="0" algn="l" rtl="0">
              <a:lnSpc>
                <a:spcPct val="10000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Oberschwellen‐Bereich (EU-Vergabeverfahren) – Auftragswert wird jährlich neu festgelegt (siehe Auftragsberatungszentren oder Bundeswirtschaftsministerium)</a:t>
            </a:r>
            <a:endParaRPr sz="2000" dirty="0">
              <a:latin typeface="Aptos" panose="020B0004020202020204" pitchFamily="34" charset="0"/>
            </a:endParaRPr>
          </a:p>
          <a:p>
            <a:pPr marL="0" marR="0" lvl="2" indent="0" algn="l" rtl="0">
              <a:lnSpc>
                <a:spcPct val="10000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EU‐Richtlinie über die öffentliche Auftragsvergabe RL 2014/24 EU</a:t>
            </a:r>
            <a:endParaRPr sz="2000" dirty="0">
              <a:latin typeface="Aptos" panose="020B0004020202020204" pitchFamily="34" charset="0"/>
            </a:endParaRPr>
          </a:p>
          <a:p>
            <a:pPr marL="0" marR="0" lvl="2" indent="0" algn="l" rtl="0">
              <a:lnSpc>
                <a:spcPct val="10000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Gesetz gegen Wettbewerbsbeschränkung (GWB) 17.2.2016</a:t>
            </a:r>
            <a:endParaRPr sz="2000" dirty="0">
              <a:latin typeface="Aptos" panose="020B0004020202020204" pitchFamily="34" charset="0"/>
            </a:endParaRPr>
          </a:p>
          <a:p>
            <a:pPr marL="0" marR="0" lvl="2" indent="0" algn="l" rtl="0">
              <a:lnSpc>
                <a:spcPct val="10000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Vergabeverordnung (VgV) 12.4.2016</a:t>
            </a:r>
            <a:endParaRPr sz="2000" dirty="0">
              <a:latin typeface="Aptos" panose="020B0004020202020204" pitchFamily="34" charset="0"/>
            </a:endParaRPr>
          </a:p>
          <a:p>
            <a:pPr marL="0" marR="0" lvl="3" indent="0" algn="l" rtl="0">
              <a:lnSpc>
                <a:spcPct val="100000"/>
              </a:lnSpc>
              <a:spcBef>
                <a:spcPts val="0"/>
              </a:spcBef>
              <a:spcAft>
                <a:spcPts val="0"/>
              </a:spcAft>
              <a:buNone/>
            </a:pPr>
            <a:endParaRPr sz="2000" b="0" i="0" u="none" strike="noStrike" cap="none" dirty="0">
              <a:solidFill>
                <a:srgbClr val="000000"/>
              </a:solidFill>
              <a:latin typeface="Aptos" panose="020B0004020202020204" pitchFamily="34" charset="0"/>
              <a:sym typeface="Arial"/>
            </a:endParaRPr>
          </a:p>
          <a:p>
            <a:pPr marL="0" marR="0" lvl="1" indent="0" algn="l" rtl="0">
              <a:lnSpc>
                <a:spcPct val="10000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Unterschwellen‐Bereich (Nationales Vergabeverfahren) – unterhalb des EU-Schwellenwertes</a:t>
            </a:r>
            <a:endParaRPr sz="2000" dirty="0">
              <a:latin typeface="Aptos" panose="020B0004020202020204" pitchFamily="34" charset="0"/>
            </a:endParaRPr>
          </a:p>
          <a:p>
            <a:pPr marL="0" marR="0" lvl="2" indent="0" algn="l" rtl="0">
              <a:lnSpc>
                <a:spcPct val="10000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Unterschwellenvergabeordnung (</a:t>
            </a:r>
            <a:r>
              <a:rPr lang="de-DE" sz="2000" b="0" i="0" u="none" strike="noStrike" cap="none" dirty="0" err="1">
                <a:solidFill>
                  <a:srgbClr val="000000"/>
                </a:solidFill>
                <a:latin typeface="Aptos" panose="020B0004020202020204" pitchFamily="34" charset="0"/>
                <a:sym typeface="Arial"/>
              </a:rPr>
              <a:t>UVgO</a:t>
            </a:r>
            <a:r>
              <a:rPr lang="de-DE" sz="2000" b="0" i="0" u="none" strike="noStrike" cap="none" dirty="0">
                <a:solidFill>
                  <a:srgbClr val="000000"/>
                </a:solidFill>
                <a:latin typeface="Aptos" panose="020B0004020202020204" pitchFamily="34" charset="0"/>
                <a:sym typeface="Arial"/>
              </a:rPr>
              <a:t>) 2017</a:t>
            </a:r>
            <a:endParaRPr sz="2000" dirty="0">
              <a:latin typeface="Aptos" panose="020B0004020202020204" pitchFamily="34" charset="0"/>
            </a:endParaRPr>
          </a:p>
          <a:p>
            <a:pPr marL="0" marR="0" lvl="2" indent="0" algn="l" rtl="0">
              <a:lnSpc>
                <a:spcPct val="10000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Bestimmungen der einzelnen Bundesländer</a:t>
            </a:r>
            <a:endParaRPr sz="2000" dirty="0">
              <a:latin typeface="Aptos" panose="020B000402020202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62"/>
          <p:cNvSpPr txBox="1">
            <a:spLocks noGrp="1"/>
          </p:cNvSpPr>
          <p:nvPr>
            <p:ph type="title"/>
          </p:nvPr>
        </p:nvSpPr>
        <p:spPr>
          <a:xfrm>
            <a:off x="594359" y="189572"/>
            <a:ext cx="796977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Vergabearten unterhalb der Schwellenwerte</a:t>
            </a:r>
            <a:endParaRPr dirty="0">
              <a:latin typeface="Aptos Serif" panose="02020604070405020304" pitchFamily="18" charset="0"/>
              <a:ea typeface="Arial"/>
              <a:cs typeface="Aptos Serif" panose="02020604070405020304" pitchFamily="18" charset="0"/>
              <a:sym typeface="Arial"/>
            </a:endParaRPr>
          </a:p>
        </p:txBody>
      </p:sp>
      <p:sp>
        <p:nvSpPr>
          <p:cNvPr id="353" name="Google Shape;353;p62"/>
          <p:cNvSpPr txBox="1">
            <a:spLocks noGrp="1"/>
          </p:cNvSpPr>
          <p:nvPr>
            <p:ph type="body" idx="1"/>
          </p:nvPr>
        </p:nvSpPr>
        <p:spPr>
          <a:xfrm>
            <a:off x="594359" y="2281918"/>
            <a:ext cx="10415612" cy="3708517"/>
          </a:xfrm>
          <a:prstGeom prst="rect">
            <a:avLst/>
          </a:prstGeom>
          <a:noFill/>
          <a:ln>
            <a:noFill/>
          </a:ln>
        </p:spPr>
        <p:txBody>
          <a:bodyPr spcFirstLastPara="1" wrap="square" lIns="0" tIns="228600" rIns="0" bIns="0" anchor="t" anchorCtr="0">
            <a:normAutofit/>
          </a:bodyPr>
          <a:lstStyle/>
          <a:p>
            <a:pPr marL="1028700" lvl="1" indent="-215900" algn="l" rtl="0">
              <a:lnSpc>
                <a:spcPct val="100000"/>
              </a:lnSpc>
              <a:spcBef>
                <a:spcPts val="600"/>
              </a:spcBef>
              <a:spcAft>
                <a:spcPts val="0"/>
              </a:spcAft>
              <a:buSzPts val="2000"/>
              <a:buFont typeface="Arial"/>
              <a:buNone/>
            </a:pPr>
            <a:endParaRPr>
              <a:solidFill>
                <a:schemeClr val="dk1"/>
              </a:solidFill>
              <a:latin typeface="Arial"/>
              <a:ea typeface="Arial"/>
              <a:cs typeface="Arial"/>
              <a:sym typeface="Arial"/>
            </a:endParaRPr>
          </a:p>
          <a:p>
            <a:pPr marL="1028700" lvl="1" indent="-215900" algn="l" rtl="0">
              <a:lnSpc>
                <a:spcPct val="100000"/>
              </a:lnSpc>
              <a:spcBef>
                <a:spcPts val="600"/>
              </a:spcBef>
              <a:spcAft>
                <a:spcPts val="0"/>
              </a:spcAft>
              <a:buSzPts val="2000"/>
              <a:buFont typeface="Arial"/>
              <a:buNone/>
            </a:pPr>
            <a:endParaRPr b="0">
              <a:solidFill>
                <a:schemeClr val="dk1"/>
              </a:solidFill>
              <a:latin typeface="Arial"/>
              <a:ea typeface="Arial"/>
              <a:cs typeface="Arial"/>
              <a:sym typeface="Arial"/>
            </a:endParaRPr>
          </a:p>
        </p:txBody>
      </p:sp>
      <p:sp>
        <p:nvSpPr>
          <p:cNvPr id="354" name="Google Shape;354;p62"/>
          <p:cNvSpPr txBox="1"/>
          <p:nvPr/>
        </p:nvSpPr>
        <p:spPr>
          <a:xfrm>
            <a:off x="815897" y="2471245"/>
            <a:ext cx="9606775" cy="2877670"/>
          </a:xfrm>
          <a:prstGeom prst="rect">
            <a:avLst/>
          </a:prstGeom>
          <a:noFill/>
          <a:ln>
            <a:noFill/>
          </a:ln>
        </p:spPr>
        <p:txBody>
          <a:bodyPr spcFirstLastPara="1" wrap="square" lIns="91425" tIns="45700" rIns="91425" bIns="45700" anchor="t" anchorCtr="0">
            <a:spAutoFit/>
          </a:bodyPr>
          <a:lstStyle/>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ptos" panose="020B0004020202020204" pitchFamily="34" charset="0"/>
                <a:sym typeface="Arial"/>
              </a:rPr>
              <a:t>Beschränkte Ausschreibung mit oder ohne Teilnahmewettbewerb</a:t>
            </a:r>
            <a:endParaRPr sz="2000" dirty="0">
              <a:latin typeface="Aptos" panose="020B0004020202020204" pitchFamily="34" charset="0"/>
            </a:endParaRPr>
          </a:p>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ptos" panose="020B0004020202020204" pitchFamily="34" charset="0"/>
                <a:sym typeface="Arial"/>
              </a:rPr>
              <a:t>Verhandlungsvergaben</a:t>
            </a:r>
            <a:endParaRPr sz="2000" dirty="0">
              <a:latin typeface="Aptos" panose="020B0004020202020204" pitchFamily="34" charset="0"/>
            </a:endParaRPr>
          </a:p>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ptos" panose="020B0004020202020204" pitchFamily="34" charset="0"/>
                <a:sym typeface="Arial"/>
              </a:rPr>
              <a:t>Direktaufträge</a:t>
            </a:r>
            <a:endParaRPr sz="2000" dirty="0">
              <a:latin typeface="Aptos" panose="020B0004020202020204" pitchFamily="34" charset="0"/>
            </a:endParaRPr>
          </a:p>
          <a:p>
            <a:pPr marL="0" marR="0" lvl="1" indent="0" algn="l" rtl="0">
              <a:lnSpc>
                <a:spcPct val="100000"/>
              </a:lnSpc>
              <a:spcBef>
                <a:spcPts val="0"/>
              </a:spcBef>
              <a:spcAft>
                <a:spcPts val="0"/>
              </a:spcAft>
              <a:buClr>
                <a:srgbClr val="000000"/>
              </a:buClr>
              <a:buSzPts val="2000"/>
              <a:buFont typeface="Arial"/>
              <a:buNone/>
            </a:pPr>
            <a:endParaRPr sz="2000" b="0" i="0" u="none" strike="noStrike" cap="none" dirty="0">
              <a:solidFill>
                <a:srgbClr val="000000"/>
              </a:solidFill>
              <a:latin typeface="Aptos" panose="020B0004020202020204" pitchFamily="34" charset="0"/>
              <a:sym typeface="Arial"/>
            </a:endParaRPr>
          </a:p>
          <a:p>
            <a:pPr marL="0" marR="0" lvl="0" indent="0" algn="l" rtl="0">
              <a:lnSpc>
                <a:spcPct val="10125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Verhandlungsvergabe: kreative, innovative oder konzeptionelle Lösungen sowie ganz besonders komplexe Aufträge.</a:t>
            </a:r>
            <a:endParaRPr sz="2000" dirty="0">
              <a:latin typeface="Aptos" panose="020B0004020202020204" pitchFamily="34" charset="0"/>
            </a:endParaRPr>
          </a:p>
          <a:p>
            <a:pPr marL="0" marR="0" lvl="0" indent="0" algn="l" rtl="0">
              <a:lnSpc>
                <a:spcPct val="101250"/>
              </a:lnSpc>
              <a:spcBef>
                <a:spcPts val="0"/>
              </a:spcBef>
              <a:spcAft>
                <a:spcPts val="0"/>
              </a:spcAft>
              <a:buNone/>
            </a:pPr>
            <a:endParaRPr sz="2000" b="0" i="0" u="none" strike="noStrike" cap="none" dirty="0">
              <a:solidFill>
                <a:srgbClr val="000000"/>
              </a:solidFill>
              <a:latin typeface="Aptos" panose="020B0004020202020204" pitchFamily="34" charset="0"/>
              <a:sym typeface="Arial"/>
            </a:endParaRPr>
          </a:p>
          <a:p>
            <a:pPr marL="0" marR="0" lvl="0" indent="0" algn="l" rtl="0">
              <a:lnSpc>
                <a:spcPct val="101250"/>
              </a:lnSpc>
              <a:spcBef>
                <a:spcPts val="0"/>
              </a:spcBef>
              <a:spcAft>
                <a:spcPts val="0"/>
              </a:spcAft>
              <a:buNone/>
            </a:pPr>
            <a:r>
              <a:rPr lang="de-DE" sz="2000" b="0" i="0" u="none" strike="noStrike" cap="none" dirty="0">
                <a:solidFill>
                  <a:srgbClr val="000000"/>
                </a:solidFill>
                <a:latin typeface="Aptos" panose="020B0004020202020204" pitchFamily="34" charset="0"/>
                <a:sym typeface="Arial"/>
              </a:rPr>
              <a:t>Auch für die Vergabe von Leistungen, die nur von einem bestimmten Unternehmen erbracht werden können.</a:t>
            </a:r>
            <a:endParaRPr sz="2000" dirty="0">
              <a:latin typeface="Aptos" panose="020B000402020202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63"/>
          <p:cNvSpPr txBox="1">
            <a:spLocks noGrp="1"/>
          </p:cNvSpPr>
          <p:nvPr>
            <p:ph type="title"/>
          </p:nvPr>
        </p:nvSpPr>
        <p:spPr>
          <a:xfrm>
            <a:off x="594359" y="189572"/>
            <a:ext cx="796977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Nachhaltigkeit als Vergabegrundsatz</a:t>
            </a:r>
            <a:endParaRPr dirty="0">
              <a:latin typeface="Aptos Serif" panose="02020604070405020304" pitchFamily="18" charset="0"/>
              <a:ea typeface="Arial"/>
              <a:cs typeface="Aptos Serif" panose="02020604070405020304" pitchFamily="18" charset="0"/>
              <a:sym typeface="Arial"/>
            </a:endParaRPr>
          </a:p>
        </p:txBody>
      </p:sp>
      <p:sp>
        <p:nvSpPr>
          <p:cNvPr id="361" name="Google Shape;361;p63"/>
          <p:cNvSpPr txBox="1">
            <a:spLocks noGrp="1"/>
          </p:cNvSpPr>
          <p:nvPr>
            <p:ph type="body" idx="1"/>
          </p:nvPr>
        </p:nvSpPr>
        <p:spPr>
          <a:xfrm>
            <a:off x="594359" y="2281918"/>
            <a:ext cx="10415612" cy="3708517"/>
          </a:xfrm>
          <a:prstGeom prst="rect">
            <a:avLst/>
          </a:prstGeom>
          <a:noFill/>
          <a:ln>
            <a:noFill/>
          </a:ln>
        </p:spPr>
        <p:txBody>
          <a:bodyPr spcFirstLastPara="1" wrap="square" lIns="0" tIns="228600" rIns="0" bIns="0" anchor="t" anchorCtr="0">
            <a:normAutofit/>
          </a:bodyPr>
          <a:lstStyle/>
          <a:p>
            <a:pPr marL="1028700" lvl="1" indent="-215900" algn="l" rtl="0">
              <a:lnSpc>
                <a:spcPct val="100000"/>
              </a:lnSpc>
              <a:spcBef>
                <a:spcPts val="600"/>
              </a:spcBef>
              <a:spcAft>
                <a:spcPts val="0"/>
              </a:spcAft>
              <a:buSzPts val="2000"/>
              <a:buFont typeface="Arial"/>
              <a:buNone/>
            </a:pPr>
            <a:endParaRPr>
              <a:solidFill>
                <a:schemeClr val="dk1"/>
              </a:solidFill>
              <a:latin typeface="Arial"/>
              <a:ea typeface="Arial"/>
              <a:cs typeface="Arial"/>
              <a:sym typeface="Arial"/>
            </a:endParaRPr>
          </a:p>
          <a:p>
            <a:pPr marL="1028700" lvl="1" indent="-215900" algn="l" rtl="0">
              <a:lnSpc>
                <a:spcPct val="100000"/>
              </a:lnSpc>
              <a:spcBef>
                <a:spcPts val="600"/>
              </a:spcBef>
              <a:spcAft>
                <a:spcPts val="0"/>
              </a:spcAft>
              <a:buSzPts val="2000"/>
              <a:buFont typeface="Arial"/>
              <a:buNone/>
            </a:pPr>
            <a:endParaRPr b="0">
              <a:solidFill>
                <a:schemeClr val="dk1"/>
              </a:solidFill>
              <a:latin typeface="Arial"/>
              <a:ea typeface="Arial"/>
              <a:cs typeface="Arial"/>
              <a:sym typeface="Arial"/>
            </a:endParaRPr>
          </a:p>
        </p:txBody>
      </p:sp>
      <p:sp>
        <p:nvSpPr>
          <p:cNvPr id="362" name="Google Shape;362;p63"/>
          <p:cNvSpPr txBox="1"/>
          <p:nvPr/>
        </p:nvSpPr>
        <p:spPr>
          <a:xfrm>
            <a:off x="815897" y="2471245"/>
            <a:ext cx="9606775" cy="2554505"/>
          </a:xfrm>
          <a:prstGeom prst="rect">
            <a:avLst/>
          </a:prstGeom>
          <a:noFill/>
          <a:ln>
            <a:noFill/>
          </a:ln>
        </p:spPr>
        <p:txBody>
          <a:bodyPr spcFirstLastPara="1" wrap="square" lIns="91425" tIns="45700" rIns="91425" bIns="45700" anchor="t" anchorCtr="0">
            <a:spAutoFit/>
          </a:bodyPr>
          <a:lstStyle/>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ptos" panose="020B0004020202020204" pitchFamily="34" charset="0"/>
                <a:sym typeface="Arial"/>
              </a:rPr>
              <a:t>§ 97 Gesetz gegen Wettbewerbsbeschränkung -GWB </a:t>
            </a:r>
            <a:endParaRPr sz="2000" dirty="0">
              <a:latin typeface="Aptos" panose="020B0004020202020204" pitchFamily="34" charset="0"/>
            </a:endParaRPr>
          </a:p>
          <a:p>
            <a:pPr marL="0" marR="0" lvl="3"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ptos" panose="020B0004020202020204" pitchFamily="34" charset="0"/>
                <a:sym typeface="Arial"/>
              </a:rPr>
              <a:t>(3) Bei der Vergabe werden Aspekte der Qualität und der Innovation sowie soziale und umweltbezogene Aspekte nach Maßgabe dieses Teils berücksichtigt. </a:t>
            </a:r>
            <a:endParaRPr sz="2000" dirty="0">
              <a:latin typeface="Aptos" panose="020B0004020202020204" pitchFamily="34" charset="0"/>
            </a:endParaRPr>
          </a:p>
          <a:p>
            <a:pPr marL="0" marR="0" lvl="1" indent="0" algn="l" rtl="0">
              <a:lnSpc>
                <a:spcPct val="100000"/>
              </a:lnSpc>
              <a:spcBef>
                <a:spcPts val="0"/>
              </a:spcBef>
              <a:spcAft>
                <a:spcPts val="0"/>
              </a:spcAft>
              <a:buClr>
                <a:srgbClr val="000000"/>
              </a:buClr>
              <a:buSzPts val="2000"/>
              <a:buFont typeface="Arial"/>
              <a:buNone/>
            </a:pPr>
            <a:endParaRPr sz="2000" b="0" i="0" u="none" strike="noStrike" cap="none" dirty="0">
              <a:solidFill>
                <a:srgbClr val="000000"/>
              </a:solidFill>
              <a:latin typeface="Aptos" panose="020B0004020202020204" pitchFamily="34" charset="0"/>
              <a:sym typeface="Arial"/>
            </a:endParaRPr>
          </a:p>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ptos" panose="020B0004020202020204" pitchFamily="34" charset="0"/>
                <a:sym typeface="Arial"/>
              </a:rPr>
              <a:t>§ 2 Unterschwellenvergabeordnung - </a:t>
            </a:r>
            <a:r>
              <a:rPr lang="de-DE" sz="2000" b="0" i="0" u="none" strike="noStrike" cap="none" dirty="0" err="1">
                <a:solidFill>
                  <a:srgbClr val="000000"/>
                </a:solidFill>
                <a:latin typeface="Aptos" panose="020B0004020202020204" pitchFamily="34" charset="0"/>
                <a:sym typeface="Arial"/>
              </a:rPr>
              <a:t>UVgO</a:t>
            </a:r>
            <a:r>
              <a:rPr lang="de-DE" sz="2000" b="0" i="0" u="none" strike="noStrike" cap="none" dirty="0">
                <a:solidFill>
                  <a:srgbClr val="000000"/>
                </a:solidFill>
                <a:latin typeface="Aptos" panose="020B0004020202020204" pitchFamily="34" charset="0"/>
                <a:sym typeface="Arial"/>
              </a:rPr>
              <a:t> </a:t>
            </a:r>
            <a:endParaRPr sz="2000" dirty="0">
              <a:latin typeface="Aptos" panose="020B0004020202020204" pitchFamily="34" charset="0"/>
            </a:endParaRPr>
          </a:p>
          <a:p>
            <a:pPr marL="0" marR="0" lvl="1" indent="-1270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000000"/>
                </a:solidFill>
                <a:latin typeface="Aptos" panose="020B0004020202020204" pitchFamily="34" charset="0"/>
                <a:sym typeface="Arial"/>
              </a:rPr>
              <a:t>(3) Bei der Vergabe werden Aspekte der Qualität und der Innovation sowie soziale und umweltbezogene Aspekte nach Maßgabe dieser Verfahrensordnung berücksichtigt. </a:t>
            </a:r>
            <a:endParaRPr sz="2000" dirty="0">
              <a:latin typeface="Aptos" panose="020B0004020202020204"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64"/>
          <p:cNvSpPr txBox="1">
            <a:spLocks noGrp="1"/>
          </p:cNvSpPr>
          <p:nvPr>
            <p:ph type="title"/>
          </p:nvPr>
        </p:nvSpPr>
        <p:spPr>
          <a:xfrm>
            <a:off x="594360" y="373773"/>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Übung – Nachhaltigkeit bei Ausschreibungen – rechtlich einwandfrei?</a:t>
            </a:r>
            <a:endParaRPr dirty="0">
              <a:latin typeface="Aptos Serif" panose="02020604070405020304" pitchFamily="18" charset="0"/>
              <a:ea typeface="Arial"/>
              <a:cs typeface="Aptos Serif" panose="02020604070405020304" pitchFamily="18" charset="0"/>
              <a:sym typeface="Arial"/>
            </a:endParaRPr>
          </a:p>
        </p:txBody>
      </p:sp>
      <p:sp>
        <p:nvSpPr>
          <p:cNvPr id="369" name="Google Shape;369;p64"/>
          <p:cNvSpPr txBox="1">
            <a:spLocks noGrp="1"/>
          </p:cNvSpPr>
          <p:nvPr>
            <p:ph type="body" idx="1"/>
          </p:nvPr>
        </p:nvSpPr>
        <p:spPr>
          <a:xfrm>
            <a:off x="595523" y="2231681"/>
            <a:ext cx="6052412" cy="3597470"/>
          </a:xfrm>
          <a:prstGeom prst="rect">
            <a:avLst/>
          </a:prstGeom>
          <a:noFill/>
          <a:ln>
            <a:noFill/>
          </a:ln>
        </p:spPr>
        <p:txBody>
          <a:bodyPr spcFirstLastPara="1" wrap="square" lIns="0" tIns="45700" rIns="91425" bIns="45700" anchor="t" anchorCtr="0">
            <a:noAutofit/>
          </a:bodyPr>
          <a:lstStyle/>
          <a:p>
            <a:pPr marL="457200" lvl="0" indent="-228600" algn="l" rtl="0">
              <a:lnSpc>
                <a:spcPct val="90000"/>
              </a:lnSpc>
              <a:spcBef>
                <a:spcPts val="1800"/>
              </a:spcBef>
              <a:spcAft>
                <a:spcPts val="0"/>
              </a:spcAft>
              <a:buSzPct val="130718"/>
              <a:buNone/>
            </a:pPr>
            <a:r>
              <a:rPr lang="de-DE" sz="1600" b="1" dirty="0">
                <a:latin typeface="Aptos" panose="020B0004020202020204" pitchFamily="34" charset="0"/>
                <a:sym typeface="Arial"/>
              </a:rPr>
              <a:t>Ziel</a:t>
            </a:r>
            <a:r>
              <a:rPr lang="de-DE" sz="1600" dirty="0">
                <a:latin typeface="Aptos" panose="020B0004020202020204" pitchFamily="34" charset="0"/>
                <a:sym typeface="Arial"/>
              </a:rPr>
              <a:t>:</a:t>
            </a:r>
            <a:br>
              <a:rPr lang="de-DE" sz="1600" dirty="0">
                <a:latin typeface="Aptos" panose="020B0004020202020204" pitchFamily="34" charset="0"/>
                <a:sym typeface="Arial"/>
              </a:rPr>
            </a:br>
            <a:r>
              <a:rPr lang="de-DE" sz="1600" dirty="0">
                <a:latin typeface="Aptos" panose="020B0004020202020204" pitchFamily="34" charset="0"/>
                <a:sym typeface="Arial"/>
              </a:rPr>
              <a:t>Die Teilnehme</a:t>
            </a:r>
            <a:r>
              <a:rPr lang="de-DE" sz="1600" dirty="0">
                <a:latin typeface="Aptos" panose="020B0004020202020204" pitchFamily="34" charset="0"/>
              </a:rPr>
              <a:t>nden</a:t>
            </a:r>
            <a:r>
              <a:rPr lang="de-DE" sz="1600" dirty="0">
                <a:latin typeface="Aptos" panose="020B0004020202020204" pitchFamily="34" charset="0"/>
                <a:sym typeface="Arial"/>
              </a:rPr>
              <a:t> lernen, rechtlich zulässige Möglichkeiten zur Aufnahme von Nachhaltigkeitskriterien in Ausschreibungsunterlagen zu identifizieren und zwischen rechtlich einwandfreien und riskanten oder rechtswidrigen Praktiken zu unterscheiden.</a:t>
            </a:r>
            <a:endParaRPr sz="1600" dirty="0">
              <a:latin typeface="Aptos" panose="020B0004020202020204" pitchFamily="34" charset="0"/>
              <a:sym typeface="Arial"/>
            </a:endParaRPr>
          </a:p>
          <a:p>
            <a:pPr marL="457200" lvl="0" indent="-228600" algn="l" rtl="0">
              <a:lnSpc>
                <a:spcPct val="90000"/>
              </a:lnSpc>
              <a:spcBef>
                <a:spcPts val="1800"/>
              </a:spcBef>
              <a:spcAft>
                <a:spcPts val="0"/>
              </a:spcAft>
              <a:buClr>
                <a:srgbClr val="3F3F3F"/>
              </a:buClr>
              <a:buSzPct val="130718"/>
              <a:buNone/>
            </a:pPr>
            <a:r>
              <a:rPr lang="de-DE" sz="1600" b="1" dirty="0">
                <a:latin typeface="Aptos" panose="020B0004020202020204" pitchFamily="34" charset="0"/>
                <a:sym typeface="Arial"/>
              </a:rPr>
              <a:t>Szenario</a:t>
            </a:r>
            <a:r>
              <a:rPr lang="de-DE" sz="1600" dirty="0">
                <a:latin typeface="Aptos" panose="020B0004020202020204" pitchFamily="34" charset="0"/>
                <a:sym typeface="Arial"/>
              </a:rPr>
              <a:t>:</a:t>
            </a:r>
            <a:br>
              <a:rPr lang="de-DE" sz="1600" dirty="0">
                <a:latin typeface="Aptos" panose="020B0004020202020204" pitchFamily="34" charset="0"/>
                <a:sym typeface="Arial"/>
              </a:rPr>
            </a:br>
            <a:r>
              <a:rPr lang="de-DE" sz="1600" dirty="0">
                <a:latin typeface="Aptos" panose="020B0004020202020204" pitchFamily="34" charset="0"/>
                <a:sym typeface="Arial"/>
              </a:rPr>
              <a:t>Die Teilnehme</a:t>
            </a:r>
            <a:r>
              <a:rPr lang="de-DE" sz="1600" dirty="0">
                <a:latin typeface="Aptos" panose="020B0004020202020204" pitchFamily="34" charset="0"/>
              </a:rPr>
              <a:t>nden</a:t>
            </a:r>
            <a:r>
              <a:rPr lang="de-DE" sz="1600" dirty="0">
                <a:latin typeface="Aptos" panose="020B0004020202020204" pitchFamily="34" charset="0"/>
                <a:sym typeface="Arial"/>
              </a:rPr>
              <a:t> erhalten Mini-Ausschreibungsszenarien, in denen Nachhaltigkeitskriterien integriert sind. Die Gruppen identifizieren (1) in welcher Phase Nachhaltigkeit berücksichtigt wird (Spezifikationen, Vergabe, Leistung); (2) ob dies rechtlich zulässig, fragwürdig oder rechtswidrig ist und warum; und (3) schlagen vor, wie die Formulierung geändert oder angepasst werden kann, um sie rechtlich einwandfrei zu machen.</a:t>
            </a:r>
            <a:endParaRPr sz="1600" dirty="0">
              <a:latin typeface="Aptos" panose="020B0004020202020204" pitchFamily="34" charset="0"/>
            </a:endParaRPr>
          </a:p>
          <a:p>
            <a:pPr marL="457200" lvl="0" indent="-228600" algn="l" rtl="0">
              <a:lnSpc>
                <a:spcPct val="90000"/>
              </a:lnSpc>
              <a:spcBef>
                <a:spcPts val="1800"/>
              </a:spcBef>
              <a:spcAft>
                <a:spcPts val="0"/>
              </a:spcAft>
              <a:buClr>
                <a:srgbClr val="3F3F3F"/>
              </a:buClr>
              <a:buSzPct val="130718"/>
              <a:buNone/>
            </a:pPr>
            <a:endParaRPr sz="1600" dirty="0">
              <a:latin typeface="Aptos" panose="020B0004020202020204" pitchFamily="34" charset="0"/>
              <a:sym typeface="Arial"/>
            </a:endParaRPr>
          </a:p>
          <a:p>
            <a:pPr marL="457200" lvl="0" indent="-228600" algn="l" rtl="0">
              <a:lnSpc>
                <a:spcPct val="90000"/>
              </a:lnSpc>
              <a:spcBef>
                <a:spcPts val="1800"/>
              </a:spcBef>
              <a:spcAft>
                <a:spcPts val="0"/>
              </a:spcAft>
              <a:buClr>
                <a:srgbClr val="3F3F3F"/>
              </a:buClr>
              <a:buSzPct val="117647"/>
              <a:buNone/>
            </a:pPr>
            <a:endParaRPr sz="1600" dirty="0">
              <a:latin typeface="Aptos" panose="020B0004020202020204" pitchFamily="34" charset="0"/>
              <a:sym typeface="Arial"/>
            </a:endParaRPr>
          </a:p>
        </p:txBody>
      </p:sp>
      <p:sp>
        <p:nvSpPr>
          <p:cNvPr id="370" name="Google Shape;370;p64"/>
          <p:cNvSpPr txBox="1">
            <a:spLocks noGrp="1"/>
          </p:cNvSpPr>
          <p:nvPr>
            <p:ph type="body" idx="2"/>
          </p:nvPr>
        </p:nvSpPr>
        <p:spPr>
          <a:xfrm>
            <a:off x="7224584" y="2239146"/>
            <a:ext cx="3947160" cy="3597470"/>
          </a:xfrm>
          <a:prstGeom prst="rect">
            <a:avLst/>
          </a:prstGeom>
          <a:noFill/>
          <a:ln>
            <a:noFill/>
          </a:ln>
        </p:spPr>
        <p:txBody>
          <a:bodyPr spcFirstLastPara="1" wrap="square" lIns="0" tIns="45700" rIns="91425" bIns="45700" anchor="t" anchorCtr="0">
            <a:normAutofit/>
          </a:bodyPr>
          <a:lstStyle/>
          <a:p>
            <a:pPr marL="101600" lvl="0" indent="0" algn="l" rtl="0">
              <a:lnSpc>
                <a:spcPct val="90000"/>
              </a:lnSpc>
              <a:spcBef>
                <a:spcPts val="1800"/>
              </a:spcBef>
              <a:spcAft>
                <a:spcPts val="0"/>
              </a:spcAft>
              <a:buSzPts val="2000"/>
              <a:buNone/>
            </a:pPr>
            <a:r>
              <a:rPr lang="de-DE" sz="1600" b="1" dirty="0">
                <a:latin typeface="Aptos" panose="020B0004020202020204" pitchFamily="34" charset="0"/>
                <a:sym typeface="Arial"/>
              </a:rPr>
              <a:t>Schritte</a:t>
            </a:r>
            <a:endParaRPr sz="1600" b="1" dirty="0">
              <a:latin typeface="Aptos" panose="020B0004020202020204" pitchFamily="34" charset="0"/>
              <a:sym typeface="Arial"/>
            </a:endParaRPr>
          </a:p>
          <a:p>
            <a:pPr marL="914400" lvl="1" indent="-355600" algn="l" rtl="0">
              <a:lnSpc>
                <a:spcPct val="90000"/>
              </a:lnSpc>
              <a:spcBef>
                <a:spcPts val="600"/>
              </a:spcBef>
              <a:spcAft>
                <a:spcPts val="0"/>
              </a:spcAft>
              <a:buSzPts val="2000"/>
              <a:buChar char="•"/>
            </a:pPr>
            <a:r>
              <a:rPr lang="de-DE" sz="1600" dirty="0">
                <a:latin typeface="Aptos" panose="020B0004020202020204" pitchFamily="34" charset="0"/>
                <a:sym typeface="Arial"/>
              </a:rPr>
              <a:t>Verteilung und Lesen der Fallstudie</a:t>
            </a:r>
            <a:endParaRPr sz="1600" dirty="0">
              <a:latin typeface="Aptos" panose="020B0004020202020204" pitchFamily="34" charset="0"/>
              <a:sym typeface="Arial"/>
            </a:endParaRPr>
          </a:p>
          <a:p>
            <a:pPr marL="914400" lvl="1" indent="-355600" algn="l" rtl="0">
              <a:lnSpc>
                <a:spcPct val="90000"/>
              </a:lnSpc>
              <a:spcBef>
                <a:spcPts val="600"/>
              </a:spcBef>
              <a:spcAft>
                <a:spcPts val="0"/>
              </a:spcAft>
              <a:buSzPts val="2000"/>
              <a:buChar char="•"/>
            </a:pPr>
            <a:r>
              <a:rPr lang="de-DE" sz="1600" dirty="0">
                <a:latin typeface="Aptos" panose="020B0004020202020204" pitchFamily="34" charset="0"/>
                <a:sym typeface="Arial"/>
              </a:rPr>
              <a:t>Gruppenaufgabe</a:t>
            </a:r>
            <a:endParaRPr sz="1600" dirty="0">
              <a:latin typeface="Aptos" panose="020B0004020202020204" pitchFamily="34" charset="0"/>
            </a:endParaRPr>
          </a:p>
          <a:p>
            <a:pPr marL="914400" lvl="1" indent="-355600" algn="l" rtl="0">
              <a:lnSpc>
                <a:spcPct val="90000"/>
              </a:lnSpc>
              <a:spcBef>
                <a:spcPts val="600"/>
              </a:spcBef>
              <a:spcAft>
                <a:spcPts val="0"/>
              </a:spcAft>
              <a:buSzPts val="2000"/>
              <a:buChar char="•"/>
            </a:pPr>
            <a:r>
              <a:rPr lang="de-DE" sz="1600" dirty="0">
                <a:latin typeface="Aptos" panose="020B0004020202020204" pitchFamily="34" charset="0"/>
                <a:sym typeface="Arial"/>
              </a:rPr>
              <a:t>Nachbesprechung</a:t>
            </a:r>
            <a:endParaRPr sz="1600" dirty="0">
              <a:latin typeface="Aptos" panose="020B0004020202020204" pitchFamily="34" charset="0"/>
              <a:sym typeface="Arial"/>
            </a:endParaRPr>
          </a:p>
          <a:p>
            <a:pPr marL="914400" lvl="1" indent="-355600" algn="l" rtl="0">
              <a:lnSpc>
                <a:spcPct val="90000"/>
              </a:lnSpc>
              <a:spcBef>
                <a:spcPts val="600"/>
              </a:spcBef>
              <a:spcAft>
                <a:spcPts val="0"/>
              </a:spcAft>
              <a:buSzPts val="2000"/>
              <a:buChar char="•"/>
            </a:pPr>
            <a:r>
              <a:rPr lang="de-DE" sz="1600" dirty="0">
                <a:latin typeface="Aptos" panose="020B0004020202020204" pitchFamily="34" charset="0"/>
                <a:sym typeface="Arial"/>
              </a:rPr>
              <a:t>Zusammenfassung</a:t>
            </a:r>
            <a:endParaRPr sz="1600" dirty="0">
              <a:latin typeface="Aptos" panose="020B000402020202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g3955bd9627f_0_132"/>
          <p:cNvSpPr txBox="1">
            <a:spLocks noGrp="1"/>
          </p:cNvSpPr>
          <p:nvPr>
            <p:ph type="title"/>
          </p:nvPr>
        </p:nvSpPr>
        <p:spPr>
          <a:xfrm>
            <a:off x="594360" y="278129"/>
            <a:ext cx="97785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Zusammenfassung</a:t>
            </a:r>
            <a:endParaRPr dirty="0">
              <a:latin typeface="Aptos Serif" panose="02020604070405020304" pitchFamily="18" charset="0"/>
              <a:cs typeface="Aptos Serif" panose="02020604070405020304" pitchFamily="18" charset="0"/>
            </a:endParaRPr>
          </a:p>
        </p:txBody>
      </p:sp>
      <p:sp>
        <p:nvSpPr>
          <p:cNvPr id="377" name="Google Shape;377;g3955bd9627f_0_132"/>
          <p:cNvSpPr txBox="1">
            <a:spLocks noGrp="1"/>
          </p:cNvSpPr>
          <p:nvPr>
            <p:ph type="body" idx="1"/>
          </p:nvPr>
        </p:nvSpPr>
        <p:spPr>
          <a:xfrm>
            <a:off x="594360" y="2224405"/>
            <a:ext cx="5736600" cy="4460400"/>
          </a:xfrm>
          <a:prstGeom prst="rect">
            <a:avLst/>
          </a:prstGeom>
          <a:noFill/>
          <a:ln>
            <a:noFill/>
          </a:ln>
        </p:spPr>
        <p:txBody>
          <a:bodyPr spcFirstLastPara="1" wrap="square" lIns="0" tIns="45700" rIns="0" bIns="0" anchor="t" anchorCtr="0">
            <a:normAutofit/>
          </a:bodyPr>
          <a:lstStyle/>
          <a:p>
            <a:pPr marL="514350" lvl="0" indent="-273051" algn="l" rtl="0">
              <a:lnSpc>
                <a:spcPct val="100000"/>
              </a:lnSpc>
              <a:spcBef>
                <a:spcPts val="600"/>
              </a:spcBef>
              <a:spcAft>
                <a:spcPts val="0"/>
              </a:spcAft>
              <a:buSzPct val="100000"/>
              <a:buFont typeface="Arial"/>
              <a:buChar char="•"/>
            </a:pPr>
            <a:r>
              <a:rPr lang="de-DE" sz="1800" dirty="0">
                <a:solidFill>
                  <a:schemeClr val="tx1"/>
                </a:solidFill>
                <a:latin typeface="Aptos" panose="020B0004020202020204" pitchFamily="34" charset="0"/>
              </a:rPr>
              <a:t>Die Auftragsvergabe unterliegt den EU-Vergabe- </a:t>
            </a:r>
            <a:r>
              <a:rPr lang="de-DE" sz="1800" dirty="0" err="1">
                <a:solidFill>
                  <a:schemeClr val="tx1"/>
                </a:solidFill>
                <a:latin typeface="Aptos" panose="020B0004020202020204" pitchFamily="34" charset="0"/>
              </a:rPr>
              <a:t>richtlinien</a:t>
            </a:r>
            <a:r>
              <a:rPr lang="de-DE" sz="1800" dirty="0">
                <a:solidFill>
                  <a:schemeClr val="tx1"/>
                </a:solidFill>
                <a:latin typeface="Aptos" panose="020B0004020202020204" pitchFamily="34" charset="0"/>
              </a:rPr>
              <a:t>, den nationalen Rechtsvorschriften und der Rechtsprechung.</a:t>
            </a:r>
            <a:endParaRPr sz="1800" dirty="0">
              <a:solidFill>
                <a:schemeClr val="tx1"/>
              </a:solidFill>
              <a:latin typeface="Aptos" panose="020B0004020202020204" pitchFamily="34" charset="0"/>
            </a:endParaRPr>
          </a:p>
          <a:p>
            <a:pPr marL="514350" marR="0" lvl="0" indent="-273051" algn="l" rtl="0">
              <a:lnSpc>
                <a:spcPct val="100000"/>
              </a:lnSpc>
              <a:spcBef>
                <a:spcPts val="600"/>
              </a:spcBef>
              <a:spcAft>
                <a:spcPts val="0"/>
              </a:spcAft>
              <a:buSzPct val="100000"/>
              <a:buChar char="•"/>
            </a:pPr>
            <a:r>
              <a:rPr lang="de-DE" sz="1800" dirty="0">
                <a:solidFill>
                  <a:schemeClr val="tx1"/>
                </a:solidFill>
                <a:latin typeface="Aptos" panose="020B0004020202020204" pitchFamily="34" charset="0"/>
              </a:rPr>
              <a:t>Die EU-Vergaberichtlinien ermöglichen die Berücksichtigung von Nachhaltigkeitskriterien in der öffentlichen Ausschreibung.</a:t>
            </a:r>
            <a:endParaRPr sz="1800" dirty="0">
              <a:solidFill>
                <a:schemeClr val="tx1"/>
              </a:solidFill>
              <a:latin typeface="Aptos" panose="020B0004020202020204" pitchFamily="34" charset="0"/>
            </a:endParaRPr>
          </a:p>
          <a:p>
            <a:pPr marL="514350" marR="0" lvl="0" indent="-273051" algn="l" rtl="0">
              <a:lnSpc>
                <a:spcPct val="100000"/>
              </a:lnSpc>
              <a:spcBef>
                <a:spcPts val="600"/>
              </a:spcBef>
              <a:spcAft>
                <a:spcPts val="0"/>
              </a:spcAft>
              <a:buSzPct val="100000"/>
              <a:buChar char="•"/>
            </a:pPr>
            <a:r>
              <a:rPr lang="de-DE" sz="1800" dirty="0">
                <a:solidFill>
                  <a:schemeClr val="tx1"/>
                </a:solidFill>
                <a:latin typeface="Aptos" panose="020B0004020202020204" pitchFamily="34" charset="0"/>
              </a:rPr>
              <a:t>Gleichbehandlung, Transparenz, Verhältnismäßigkeit und </a:t>
            </a:r>
            <a:r>
              <a:rPr lang="de-DE" sz="1800" dirty="0">
                <a:solidFill>
                  <a:schemeClr val="tx1"/>
                </a:solidFill>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gegenseitige Anerkennung</a:t>
            </a:r>
            <a:r>
              <a:rPr lang="de-DE" sz="1800" dirty="0">
                <a:solidFill>
                  <a:schemeClr val="tx1"/>
                </a:solidFill>
                <a:latin typeface="Aptos" panose="020B0004020202020204" pitchFamily="34" charset="0"/>
              </a:rPr>
              <a:t> müssen angewendet werden.</a:t>
            </a:r>
            <a:endParaRPr sz="1800" dirty="0">
              <a:solidFill>
                <a:schemeClr val="tx1"/>
              </a:solidFill>
              <a:latin typeface="Aptos" panose="020B0004020202020204" pitchFamily="34" charset="0"/>
            </a:endParaRPr>
          </a:p>
          <a:p>
            <a:pPr marL="514350" marR="0" lvl="0" indent="-273051" algn="l" rtl="0">
              <a:lnSpc>
                <a:spcPct val="100000"/>
              </a:lnSpc>
              <a:spcBef>
                <a:spcPts val="600"/>
              </a:spcBef>
              <a:spcAft>
                <a:spcPts val="0"/>
              </a:spcAft>
              <a:buSzPct val="100000"/>
              <a:buChar char="•"/>
            </a:pPr>
            <a:endParaRPr sz="1800" dirty="0">
              <a:solidFill>
                <a:schemeClr val="tx1"/>
              </a:solidFill>
              <a:latin typeface="Aptos" panose="020B0004020202020204" pitchFamily="34" charset="0"/>
            </a:endParaRPr>
          </a:p>
          <a:p>
            <a:pPr marL="514350" marR="0" lvl="0" indent="-273051" algn="l" rtl="0">
              <a:lnSpc>
                <a:spcPct val="100000"/>
              </a:lnSpc>
              <a:spcBef>
                <a:spcPts val="600"/>
              </a:spcBef>
              <a:spcAft>
                <a:spcPts val="0"/>
              </a:spcAft>
              <a:buSzPct val="100000"/>
              <a:buChar char="•"/>
            </a:pPr>
            <a:r>
              <a:rPr lang="de-DE" sz="1800" dirty="0">
                <a:solidFill>
                  <a:schemeClr val="tx1"/>
                </a:solidFill>
                <a:latin typeface="Aptos" panose="020B0004020202020204" pitchFamily="34" charset="0"/>
              </a:rPr>
              <a:t>Die Verbindung zum Ausschreibungsgegenstand schränkt die Auftraggeber ein die Anforderungen ein, die der Auftraggeber an die Bieter stellen kann.</a:t>
            </a:r>
            <a:endParaRPr sz="1800" dirty="0">
              <a:solidFill>
                <a:schemeClr val="tx1"/>
              </a:solidFill>
              <a:latin typeface="Aptos" panose="020B0004020202020204" pitchFamily="34" charset="0"/>
            </a:endParaRPr>
          </a:p>
          <a:p>
            <a:pPr marL="514350" marR="0" lvl="0" indent="-273051" algn="l" rtl="0">
              <a:lnSpc>
                <a:spcPct val="100000"/>
              </a:lnSpc>
              <a:spcBef>
                <a:spcPts val="600"/>
              </a:spcBef>
              <a:spcAft>
                <a:spcPts val="0"/>
              </a:spcAft>
              <a:buSzPct val="100000"/>
              <a:buChar char="•"/>
            </a:pPr>
            <a:r>
              <a:rPr lang="de-DE" sz="1800" dirty="0">
                <a:solidFill>
                  <a:schemeClr val="tx1"/>
                </a:solidFill>
                <a:latin typeface="Aptos" panose="020B0004020202020204" pitchFamily="34" charset="0"/>
              </a:rPr>
              <a:t>GPP kann in jedem Verfahren angewendet werden.</a:t>
            </a:r>
            <a:endParaRPr sz="1800" dirty="0">
              <a:solidFill>
                <a:schemeClr val="tx1"/>
              </a:solidFill>
              <a:latin typeface="Aptos" panose="020B0004020202020204" pitchFamily="34" charset="0"/>
            </a:endParaRPr>
          </a:p>
        </p:txBody>
      </p:sp>
      <p:sp>
        <p:nvSpPr>
          <p:cNvPr id="378" name="Google Shape;378;g3955bd9627f_0_132"/>
          <p:cNvSpPr txBox="1">
            <a:spLocks noGrp="1"/>
          </p:cNvSpPr>
          <p:nvPr>
            <p:ph type="body" idx="2"/>
          </p:nvPr>
        </p:nvSpPr>
        <p:spPr>
          <a:xfrm>
            <a:off x="6485595" y="2224405"/>
            <a:ext cx="5297400" cy="3876600"/>
          </a:xfrm>
          <a:prstGeom prst="rect">
            <a:avLst/>
          </a:prstGeom>
          <a:noFill/>
          <a:ln>
            <a:noFill/>
          </a:ln>
        </p:spPr>
        <p:txBody>
          <a:bodyPr spcFirstLastPara="1" wrap="square" lIns="0" tIns="45700" rIns="0" bIns="0" anchor="t" anchorCtr="0">
            <a:normAutofit/>
          </a:bodyPr>
          <a:lstStyle/>
          <a:p>
            <a:pPr marL="514350" lvl="0" indent="-285750" algn="l" rtl="0">
              <a:lnSpc>
                <a:spcPct val="90000"/>
              </a:lnSpc>
              <a:spcBef>
                <a:spcPts val="0"/>
              </a:spcBef>
              <a:spcAft>
                <a:spcPts val="0"/>
              </a:spcAft>
              <a:buSzPts val="2000"/>
              <a:buFont typeface="Arial"/>
              <a:buChar char="•"/>
            </a:pPr>
            <a:r>
              <a:rPr lang="de-DE" sz="1800" b="1" dirty="0">
                <a:solidFill>
                  <a:schemeClr val="tx1"/>
                </a:solidFill>
                <a:latin typeface="Aptos" panose="020B0004020202020204" pitchFamily="34" charset="0"/>
              </a:rPr>
              <a:t>Eignungskriterien, </a:t>
            </a:r>
            <a:r>
              <a:rPr lang="de-DE" sz="1800" dirty="0">
                <a:solidFill>
                  <a:schemeClr val="tx1"/>
                </a:solidFill>
                <a:latin typeface="Aptos" panose="020B0004020202020204" pitchFamily="34" charset="0"/>
              </a:rPr>
              <a:t>die sich an die Bieter richten, können Umweltaspekte umfassen.</a:t>
            </a:r>
            <a:endParaRPr sz="1800" dirty="0">
              <a:solidFill>
                <a:schemeClr val="tx1"/>
              </a:solidFill>
              <a:latin typeface="Aptos" panose="020B0004020202020204" pitchFamily="34" charset="0"/>
            </a:endParaRPr>
          </a:p>
          <a:p>
            <a:pPr marL="514350" lvl="0" indent="-285750" algn="l" rtl="0">
              <a:lnSpc>
                <a:spcPct val="90000"/>
              </a:lnSpc>
              <a:spcBef>
                <a:spcPts val="1200"/>
              </a:spcBef>
              <a:spcAft>
                <a:spcPts val="0"/>
              </a:spcAft>
              <a:buSzPts val="2000"/>
              <a:buFont typeface="Arial"/>
              <a:buChar char="•"/>
            </a:pPr>
            <a:r>
              <a:rPr lang="de-DE" sz="1800" b="1" dirty="0">
                <a:solidFill>
                  <a:schemeClr val="tx1"/>
                </a:solidFill>
                <a:latin typeface="Aptos" panose="020B0004020202020204" pitchFamily="34" charset="0"/>
              </a:rPr>
              <a:t>Technische Spezifikationen </a:t>
            </a:r>
            <a:r>
              <a:rPr lang="de-DE" sz="1800" dirty="0">
                <a:solidFill>
                  <a:schemeClr val="tx1"/>
                </a:solidFill>
                <a:latin typeface="Aptos" panose="020B0004020202020204" pitchFamily="34" charset="0"/>
              </a:rPr>
              <a:t>können Mindest-Umweltanforderungen festlegen, auch unter Bezugnahme auf Kennzeichnungen Dritter</a:t>
            </a:r>
            <a:endParaRPr sz="1800" dirty="0">
              <a:solidFill>
                <a:schemeClr val="tx1"/>
              </a:solidFill>
              <a:latin typeface="Aptos" panose="020B0004020202020204" pitchFamily="34" charset="0"/>
            </a:endParaRPr>
          </a:p>
          <a:p>
            <a:pPr marL="514350" lvl="0" indent="-285750" algn="l" rtl="0">
              <a:lnSpc>
                <a:spcPct val="90000"/>
              </a:lnSpc>
              <a:spcBef>
                <a:spcPts val="1200"/>
              </a:spcBef>
              <a:spcAft>
                <a:spcPts val="0"/>
              </a:spcAft>
              <a:buSzPts val="2000"/>
              <a:buFont typeface="Arial"/>
              <a:buChar char="•"/>
            </a:pPr>
            <a:r>
              <a:rPr lang="de-DE" sz="1800" b="1" dirty="0">
                <a:solidFill>
                  <a:schemeClr val="tx1"/>
                </a:solidFill>
                <a:latin typeface="Aptos" panose="020B0004020202020204" pitchFamily="34" charset="0"/>
              </a:rPr>
              <a:t>Die Zuschlagskriterien </a:t>
            </a:r>
            <a:r>
              <a:rPr lang="de-DE" sz="1800" dirty="0">
                <a:solidFill>
                  <a:schemeClr val="tx1"/>
                </a:solidFill>
                <a:latin typeface="Aptos" panose="020B0004020202020204" pitchFamily="34" charset="0"/>
              </a:rPr>
              <a:t>dienen der Bewertung von Leistungen, die über die Mindestanforderungen hinausgehen, und können Lebenszykluskosten umfassen</a:t>
            </a:r>
            <a:endParaRPr sz="1800" dirty="0">
              <a:solidFill>
                <a:schemeClr val="tx1"/>
              </a:solidFill>
              <a:latin typeface="Aptos" panose="020B0004020202020204" pitchFamily="34" charset="0"/>
            </a:endParaRPr>
          </a:p>
          <a:p>
            <a:pPr marL="514350" lvl="0" indent="-285750" algn="l" rtl="0">
              <a:lnSpc>
                <a:spcPct val="90000"/>
              </a:lnSpc>
              <a:spcBef>
                <a:spcPts val="1200"/>
              </a:spcBef>
              <a:spcAft>
                <a:spcPts val="0"/>
              </a:spcAft>
              <a:buSzPts val="2000"/>
              <a:buFont typeface="Arial"/>
              <a:buChar char="•"/>
            </a:pPr>
            <a:r>
              <a:rPr lang="de-DE" sz="1800" b="1" dirty="0">
                <a:solidFill>
                  <a:schemeClr val="tx1"/>
                </a:solidFill>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Vertragsbedingungen </a:t>
            </a:r>
            <a:r>
              <a:rPr lang="de-DE" sz="1800" dirty="0">
                <a:solidFill>
                  <a:schemeClr val="tx1"/>
                </a:solidFill>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sollten soziale und ökologische Anforderungen durchsetzen und für jeden Vertrag spezifisch sein</a:t>
            </a:r>
            <a:endParaRPr sz="1800" dirty="0">
              <a:solidFill>
                <a:schemeClr val="tx1"/>
              </a:solidFill>
              <a:latin typeface="Aptos" panose="020B0004020202020204" pitchFamily="34" charset="0"/>
            </a:endParaRPr>
          </a:p>
          <a:p>
            <a:pPr marL="457200" lvl="0" indent="-228600" algn="l" rtl="0">
              <a:lnSpc>
                <a:spcPct val="90000"/>
              </a:lnSpc>
              <a:spcBef>
                <a:spcPts val="3000"/>
              </a:spcBef>
              <a:spcAft>
                <a:spcPts val="0"/>
              </a:spcAft>
              <a:buClr>
                <a:srgbClr val="3F3F3F"/>
              </a:buClr>
              <a:buSzPts val="2000"/>
              <a:buFont typeface="Arial"/>
              <a:buNone/>
            </a:pPr>
            <a:endParaRPr sz="1800" dirty="0">
              <a:solidFill>
                <a:schemeClr val="tx1"/>
              </a:solidFill>
              <a:latin typeface="Aptos" panose="020B00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30"/>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Grundsatz der Beschaffung</a:t>
            </a:r>
            <a:endParaRPr dirty="0">
              <a:latin typeface="Aptos Serif" panose="02020604070405020304" pitchFamily="18" charset="0"/>
              <a:ea typeface="Arial"/>
              <a:cs typeface="Aptos Serif" panose="02020604070405020304" pitchFamily="18" charset="0"/>
              <a:sym typeface="Arial"/>
            </a:endParaRPr>
          </a:p>
        </p:txBody>
      </p:sp>
      <p:sp>
        <p:nvSpPr>
          <p:cNvPr id="114" name="Google Shape;114;p30"/>
          <p:cNvSpPr txBox="1">
            <a:spLocks noGrp="1"/>
          </p:cNvSpPr>
          <p:nvPr>
            <p:ph type="body" idx="1"/>
          </p:nvPr>
        </p:nvSpPr>
        <p:spPr>
          <a:xfrm>
            <a:off x="594359" y="2281918"/>
            <a:ext cx="10766748" cy="3708517"/>
          </a:xfrm>
          <a:prstGeom prst="rect">
            <a:avLst/>
          </a:prstGeom>
          <a:noFill/>
          <a:ln>
            <a:noFill/>
          </a:ln>
        </p:spPr>
        <p:txBody>
          <a:bodyPr spcFirstLastPara="1" wrap="square" lIns="0" tIns="228600" rIns="0" bIns="0" anchor="t" anchorCtr="0">
            <a:normAutofit/>
          </a:bodyPr>
          <a:lstStyle/>
          <a:p>
            <a:pPr marL="457200" lvl="0" indent="-228600" algn="l" rtl="0">
              <a:lnSpc>
                <a:spcPct val="80000"/>
              </a:lnSpc>
              <a:spcBef>
                <a:spcPts val="2200"/>
              </a:spcBef>
              <a:spcAft>
                <a:spcPts val="0"/>
              </a:spcAft>
              <a:buClr>
                <a:schemeClr val="accent4"/>
              </a:buClr>
              <a:buSzPts val="2400"/>
              <a:buFont typeface="Arial"/>
              <a:buNone/>
            </a:pPr>
            <a:r>
              <a:rPr lang="de-DE" dirty="0">
                <a:latin typeface="Aptos" panose="020B0004020202020204" pitchFamily="34" charset="0"/>
                <a:sym typeface="Arial"/>
              </a:rPr>
              <a:t>Aufnahme von Nachhaltigkeitskriterien in Ausschreibungsunterlagen, die nach geltendem Recht ausdrücklich zulässig und erwünscht sind.</a:t>
            </a:r>
            <a:endParaRPr dirty="0">
              <a:latin typeface="Aptos" panose="020B0004020202020204" pitchFamily="34" charset="0"/>
            </a:endParaRPr>
          </a:p>
          <a:p>
            <a:pPr marL="457200" lvl="0" indent="-228600" algn="l" rtl="0">
              <a:lnSpc>
                <a:spcPct val="80000"/>
              </a:lnSpc>
              <a:spcBef>
                <a:spcPts val="2200"/>
              </a:spcBef>
              <a:spcAft>
                <a:spcPts val="0"/>
              </a:spcAft>
              <a:buClr>
                <a:schemeClr val="accent4"/>
              </a:buClr>
              <a:buSzPts val="2400"/>
              <a:buFont typeface="Arial"/>
              <a:buNone/>
            </a:pPr>
            <a:r>
              <a:rPr lang="de-DE" dirty="0">
                <a:latin typeface="Aptos" panose="020B0004020202020204" pitchFamily="34" charset="0"/>
                <a:sym typeface="Arial"/>
              </a:rPr>
              <a:t>Nachhaltigkeit als Beschaffungsgrundsatz, ebenso wie Transparenz, Nichtdiskriminierung und Verhältnismäßigkeit (Art. 18 Abs. 2 Richtlinie 2014/24/EU).</a:t>
            </a:r>
            <a:endParaRPr dirty="0">
              <a:latin typeface="Aptos" panose="020B000402020202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15"/>
          <p:cNvSpPr txBox="1">
            <a:spLocks noGrp="1"/>
          </p:cNvSpPr>
          <p:nvPr>
            <p:ph type="ctrTitle"/>
          </p:nvPr>
        </p:nvSpPr>
        <p:spPr>
          <a:xfrm>
            <a:off x="594360" y="411479"/>
            <a:ext cx="901954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5400"/>
              <a:buNone/>
            </a:pPr>
            <a:r>
              <a:rPr lang="de-DE" sz="5400" dirty="0">
                <a:latin typeface="Aptos Serif" panose="02020604070405020304" pitchFamily="18" charset="0"/>
                <a:ea typeface="Arial"/>
                <a:cs typeface="Aptos Serif" panose="02020604070405020304" pitchFamily="18" charset="0"/>
                <a:sym typeface="Arial"/>
              </a:rPr>
              <a:t>Vielen Dank!</a:t>
            </a:r>
            <a:endParaRPr dirty="0">
              <a:latin typeface="Aptos Serif" panose="02020604070405020304" pitchFamily="18" charset="0"/>
              <a:ea typeface="Arial"/>
              <a:cs typeface="Aptos Serif" panose="02020604070405020304" pitchFamily="18" charset="0"/>
              <a:sym typeface="Arial"/>
            </a:endParaRPr>
          </a:p>
        </p:txBody>
      </p:sp>
      <p:pic>
        <p:nvPicPr>
          <p:cNvPr id="385" name="Google Shape;385;p15" descr="Ein Bild, das Text, Schrift, Screenshot, Grafiken enthält.&#10;&#10;Automatisch generierte Beschreibung"/>
          <p:cNvPicPr preferRelativeResize="0"/>
          <p:nvPr/>
        </p:nvPicPr>
        <p:blipFill rotWithShape="1">
          <a:blip r:embed="rId3">
            <a:alphaModFix/>
          </a:blip>
          <a:srcRect/>
          <a:stretch/>
        </p:blipFill>
        <p:spPr>
          <a:xfrm>
            <a:off x="6517389" y="4928199"/>
            <a:ext cx="5273749" cy="1904297"/>
          </a:xfrm>
          <a:prstGeom prst="rect">
            <a:avLst/>
          </a:prstGeom>
          <a:noFill/>
          <a:ln>
            <a:noFill/>
          </a:ln>
        </p:spPr>
      </p:pic>
      <p:pic>
        <p:nvPicPr>
          <p:cNvPr id="2" name="Grafik 1" descr="Ein Bild, das Text, Screenshot, Schrift enthält.&#10;&#10;KI-generierte Inhalte können fehlerhaft sein.">
            <a:extLst>
              <a:ext uri="{FF2B5EF4-FFF2-40B4-BE49-F238E27FC236}">
                <a16:creationId xmlns:a16="http://schemas.microsoft.com/office/drawing/2014/main" id="{A281E64F-1133-AE99-D6FC-25280EFE16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28" y="5490781"/>
            <a:ext cx="3409143" cy="136530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66"/>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a:t>Quellen</a:t>
            </a:r>
            <a:endParaRPr/>
          </a:p>
        </p:txBody>
      </p:sp>
      <p:sp>
        <p:nvSpPr>
          <p:cNvPr id="393" name="Google Shape;393;p66"/>
          <p:cNvSpPr txBox="1">
            <a:spLocks noGrp="1"/>
          </p:cNvSpPr>
          <p:nvPr>
            <p:ph type="body" idx="1"/>
          </p:nvPr>
        </p:nvSpPr>
        <p:spPr>
          <a:xfrm>
            <a:off x="595522" y="2676525"/>
            <a:ext cx="11157863" cy="3597470"/>
          </a:xfrm>
          <a:prstGeom prst="rect">
            <a:avLst/>
          </a:prstGeom>
          <a:noFill/>
          <a:ln>
            <a:noFill/>
          </a:ln>
        </p:spPr>
        <p:txBody>
          <a:bodyPr spcFirstLastPara="1" wrap="square" lIns="0" tIns="45700" rIns="91425" bIns="45700" anchor="t" anchorCtr="0">
            <a:normAutofit/>
          </a:bodyPr>
          <a:lstStyle/>
          <a:p>
            <a:pPr marL="457200" lvl="0" indent="-228600" algn="l" rtl="0">
              <a:lnSpc>
                <a:spcPct val="90000"/>
              </a:lnSpc>
              <a:spcBef>
                <a:spcPts val="1800"/>
              </a:spcBef>
              <a:spcAft>
                <a:spcPts val="0"/>
              </a:spcAft>
              <a:buClr>
                <a:srgbClr val="3F3F3F"/>
              </a:buClr>
              <a:buSzPts val="2000"/>
              <a:buNone/>
            </a:pPr>
            <a:r>
              <a:rPr lang="de-DE"/>
              <a:t>Europäische Kommission: GPP-Schulungs-Toolkit, Modul 3 Rechtliche Aspekte von GPP;</a:t>
            </a:r>
            <a:r>
              <a:rPr lang="de-DE" u="sng">
                <a:solidFill>
                  <a:schemeClr val="hlink"/>
                </a:solidFill>
                <a:hlinkClick r:id="rId3"/>
              </a:rPr>
              <a:t> https://green-business.ec.europa.eu/green-public-procurement/gpp-training-toolkit_en</a:t>
            </a:r>
            <a:r>
              <a:rPr lang="de-DE"/>
              <a:t> </a:t>
            </a:r>
            <a:endParaRPr/>
          </a:p>
          <a:p>
            <a:pPr marL="457200" lvl="0" indent="-228600" algn="l" rtl="0">
              <a:lnSpc>
                <a:spcPct val="90000"/>
              </a:lnSpc>
              <a:spcBef>
                <a:spcPts val="1800"/>
              </a:spcBef>
              <a:spcAft>
                <a:spcPts val="0"/>
              </a:spcAft>
              <a:buClr>
                <a:srgbClr val="3F3F3F"/>
              </a:buClr>
              <a:buSzPts val="2000"/>
              <a:buNone/>
            </a:pPr>
            <a:r>
              <a:rPr lang="de-DE"/>
              <a:t>Umweltbundesamt: Umweltfreundliche Beschaffung – Schulungsskript 1: Grundlagen der umweltfreundlichen öffentlichen Beschaffung;</a:t>
            </a:r>
            <a:r>
              <a:rPr lang="de-DE" u="sng">
                <a:solidFill>
                  <a:schemeClr val="hlink"/>
                </a:solidFill>
                <a:hlinkClick r:id="rId4"/>
              </a:rPr>
              <a:t> https://www.umweltbundesamt.de/publikationen/umweltfreundliche-beschaffung-schulungsskript-1</a:t>
            </a:r>
            <a:r>
              <a:rPr lang="de-DE"/>
              <a:t>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31"/>
          <p:cNvSpPr txBox="1">
            <a:spLocks noGrp="1"/>
          </p:cNvSpPr>
          <p:nvPr>
            <p:ph type="title"/>
          </p:nvPr>
        </p:nvSpPr>
        <p:spPr>
          <a:xfrm>
            <a:off x="594350" y="189575"/>
            <a:ext cx="79575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Leistungsbestimmungsrecht</a:t>
            </a:r>
            <a:endParaRPr dirty="0">
              <a:latin typeface="Aptos Serif" panose="02020604070405020304" pitchFamily="18" charset="0"/>
              <a:ea typeface="Arial"/>
              <a:cs typeface="Aptos Serif" panose="02020604070405020304" pitchFamily="18" charset="0"/>
              <a:sym typeface="Arial"/>
            </a:endParaRPr>
          </a:p>
        </p:txBody>
      </p:sp>
      <p:sp>
        <p:nvSpPr>
          <p:cNvPr id="120" name="Google Shape;120;p31"/>
          <p:cNvSpPr txBox="1">
            <a:spLocks noGrp="1"/>
          </p:cNvSpPr>
          <p:nvPr>
            <p:ph type="body" idx="1"/>
          </p:nvPr>
        </p:nvSpPr>
        <p:spPr>
          <a:xfrm>
            <a:off x="594360" y="2281918"/>
            <a:ext cx="6249612" cy="3708517"/>
          </a:xfrm>
          <a:prstGeom prst="rect">
            <a:avLst/>
          </a:prstGeom>
          <a:noFill/>
          <a:ln>
            <a:noFill/>
          </a:ln>
        </p:spPr>
        <p:txBody>
          <a:bodyPr spcFirstLastPara="1" wrap="square" lIns="0" tIns="228600" rIns="0" bIns="0" anchor="t" anchorCtr="0">
            <a:normAutofit/>
          </a:bodyPr>
          <a:lstStyle/>
          <a:p>
            <a:pPr marL="457200" lvl="0" indent="-228600" algn="l" rtl="0">
              <a:lnSpc>
                <a:spcPct val="80000"/>
              </a:lnSpc>
              <a:spcBef>
                <a:spcPts val="2200"/>
              </a:spcBef>
              <a:spcAft>
                <a:spcPts val="0"/>
              </a:spcAft>
              <a:buClr>
                <a:schemeClr val="accent4"/>
              </a:buClr>
              <a:buSzPts val="2400"/>
              <a:buFont typeface="Arial"/>
              <a:buNone/>
            </a:pPr>
            <a:r>
              <a:rPr lang="de-DE" b="0" dirty="0">
                <a:latin typeface="Aptos" panose="020B0004020202020204" pitchFamily="34" charset="0"/>
                <a:sym typeface="Arial"/>
              </a:rPr>
              <a:t>Das Vergaberecht bestimmt nicht, was gekauft wird, sondern nur, wie gekauft wird.</a:t>
            </a:r>
            <a:endParaRPr b="0" dirty="0">
              <a:latin typeface="Aptos" panose="020B0004020202020204" pitchFamily="34" charset="0"/>
            </a:endParaRPr>
          </a:p>
          <a:p>
            <a:pPr marL="457200" lvl="0" indent="-228600" algn="l" rtl="0">
              <a:lnSpc>
                <a:spcPct val="80000"/>
              </a:lnSpc>
              <a:spcBef>
                <a:spcPts val="2200"/>
              </a:spcBef>
              <a:spcAft>
                <a:spcPts val="0"/>
              </a:spcAft>
              <a:buClr>
                <a:schemeClr val="accent4"/>
              </a:buClr>
              <a:buSzPts val="2400"/>
              <a:buFont typeface="Arial"/>
              <a:buNone/>
            </a:pPr>
            <a:r>
              <a:rPr lang="de-DE" b="0" dirty="0">
                <a:latin typeface="Aptos" panose="020B0004020202020204" pitchFamily="34" charset="0"/>
                <a:sym typeface="Arial"/>
              </a:rPr>
              <a:t>Öko-soziale Kriterien können in allen Phasen des Vergabeverfahrens berücksichtigt werden.</a:t>
            </a:r>
            <a:endParaRPr b="0" dirty="0">
              <a:latin typeface="Aptos" panose="020B0004020202020204" pitchFamily="34" charset="0"/>
              <a:sym typeface="Arial"/>
            </a:endParaRPr>
          </a:p>
        </p:txBody>
      </p:sp>
      <p:sp>
        <p:nvSpPr>
          <p:cNvPr id="121" name="Google Shape;121;p31"/>
          <p:cNvSpPr/>
          <p:nvPr/>
        </p:nvSpPr>
        <p:spPr>
          <a:xfrm rot="4396374">
            <a:off x="8318469" y="3098917"/>
            <a:ext cx="2972935" cy="1888557"/>
          </a:xfrm>
          <a:custGeom>
            <a:avLst/>
            <a:gdLst/>
            <a:ahLst/>
            <a:cxnLst/>
            <a:rect l="l" t="t" r="r" b="b"/>
            <a:pathLst>
              <a:path w="120000" h="120000" extrusionOk="0">
                <a:moveTo>
                  <a:pt x="0" y="120000"/>
                </a:moveTo>
                <a:quadBezTo>
                  <a:pt x="20000" y="40000"/>
                  <a:pt x="96087" y="15000"/>
                </a:quadBezTo>
                <a:lnTo>
                  <a:pt x="95013" y="0"/>
                </a:lnTo>
                <a:lnTo>
                  <a:pt x="120000" y="18786"/>
                </a:lnTo>
                <a:lnTo>
                  <a:pt x="98561" y="49572"/>
                </a:lnTo>
                <a:lnTo>
                  <a:pt x="97488" y="34572"/>
                </a:lnTo>
                <a:quadBezTo>
                  <a:pt x="30000" y="44572"/>
                  <a:pt x="0" y="120000"/>
                </a:quadBezTo>
                <a:close/>
              </a:path>
            </a:pathLst>
          </a:custGeom>
          <a:solidFill>
            <a:schemeClr val="tx2">
              <a:alpha val="90196"/>
            </a:schemeClr>
          </a:solidFill>
          <a:ln w="254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22" name="Google Shape;122;p31"/>
          <p:cNvSpPr txBox="1"/>
          <p:nvPr/>
        </p:nvSpPr>
        <p:spPr>
          <a:xfrm>
            <a:off x="7136099" y="2490411"/>
            <a:ext cx="370885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400" b="0" i="0" u="none" strike="noStrike" cap="none" dirty="0">
                <a:solidFill>
                  <a:srgbClr val="000000"/>
                </a:solidFill>
                <a:latin typeface="Aptos" panose="020B0004020202020204" pitchFamily="34" charset="0"/>
                <a:sym typeface="Arial"/>
              </a:rPr>
              <a:t>Definition des Auftragsgegenstands</a:t>
            </a:r>
            <a:endParaRPr dirty="0">
              <a:latin typeface="Aptos" panose="020B0004020202020204" pitchFamily="34" charset="0"/>
            </a:endParaRPr>
          </a:p>
        </p:txBody>
      </p:sp>
      <p:sp>
        <p:nvSpPr>
          <p:cNvPr id="123" name="Google Shape;123;p31"/>
          <p:cNvSpPr txBox="1"/>
          <p:nvPr/>
        </p:nvSpPr>
        <p:spPr>
          <a:xfrm>
            <a:off x="10055773" y="2940750"/>
            <a:ext cx="223453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400" b="0" i="0" u="none" strike="noStrike" cap="none" dirty="0">
                <a:solidFill>
                  <a:srgbClr val="000000"/>
                </a:solidFill>
                <a:latin typeface="Aptos" panose="020B0004020202020204" pitchFamily="34" charset="0"/>
                <a:sym typeface="Arial"/>
              </a:rPr>
              <a:t>Technische Spezifikationen</a:t>
            </a:r>
            <a:endParaRPr sz="1400" b="0" i="0" u="none" strike="noStrike" cap="none" dirty="0">
              <a:solidFill>
                <a:srgbClr val="000000"/>
              </a:solidFill>
              <a:latin typeface="Aptos" panose="020B0004020202020204" pitchFamily="34" charset="0"/>
              <a:sym typeface="Arial"/>
            </a:endParaRPr>
          </a:p>
        </p:txBody>
      </p:sp>
      <p:sp>
        <p:nvSpPr>
          <p:cNvPr id="124" name="Google Shape;124;p31"/>
          <p:cNvSpPr txBox="1"/>
          <p:nvPr/>
        </p:nvSpPr>
        <p:spPr>
          <a:xfrm>
            <a:off x="7934654" y="3480002"/>
            <a:ext cx="266429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dirty="0">
                <a:latin typeface="Aptos" panose="020B0004020202020204" pitchFamily="34" charset="0"/>
              </a:rPr>
              <a:t>Eignungskriterien</a:t>
            </a:r>
            <a:endParaRPr sz="1400" b="0" i="0" u="none" strike="noStrike" cap="none" dirty="0">
              <a:solidFill>
                <a:srgbClr val="000000"/>
              </a:solidFill>
              <a:latin typeface="Aptos" panose="020B0004020202020204" pitchFamily="34" charset="0"/>
              <a:sym typeface="Arial"/>
            </a:endParaRPr>
          </a:p>
        </p:txBody>
      </p:sp>
      <p:sp>
        <p:nvSpPr>
          <p:cNvPr id="125" name="Google Shape;125;p31"/>
          <p:cNvSpPr txBox="1"/>
          <p:nvPr/>
        </p:nvSpPr>
        <p:spPr>
          <a:xfrm>
            <a:off x="8321219" y="4436041"/>
            <a:ext cx="370885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400" b="0" i="0" u="none" strike="noStrike" cap="none">
                <a:solidFill>
                  <a:srgbClr val="000000"/>
                </a:solidFill>
                <a:latin typeface="Aptos" panose="020B0004020202020204" pitchFamily="34" charset="0"/>
                <a:sym typeface="Arial"/>
              </a:rPr>
              <a:t>Vertragsbedingungen</a:t>
            </a:r>
            <a:endParaRPr sz="1400" b="0" i="0" u="none" strike="noStrike" cap="none">
              <a:solidFill>
                <a:srgbClr val="000000"/>
              </a:solidFill>
              <a:latin typeface="Aptos" panose="020B0004020202020204" pitchFamily="34" charset="0"/>
              <a:sym typeface="Arial"/>
            </a:endParaRPr>
          </a:p>
        </p:txBody>
      </p:sp>
      <p:sp>
        <p:nvSpPr>
          <p:cNvPr id="126" name="Google Shape;126;p31"/>
          <p:cNvSpPr txBox="1"/>
          <p:nvPr/>
        </p:nvSpPr>
        <p:spPr>
          <a:xfrm>
            <a:off x="10416600" y="3749071"/>
            <a:ext cx="1775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400" b="0" i="0" u="none" strike="noStrike" cap="none" dirty="0">
                <a:solidFill>
                  <a:srgbClr val="000000"/>
                </a:solidFill>
                <a:latin typeface="Aptos" panose="020B0004020202020204" pitchFamily="34" charset="0"/>
                <a:sym typeface="Arial"/>
              </a:rPr>
              <a:t>Zuschlagskriterien</a:t>
            </a:r>
            <a:endParaRPr dirty="0">
              <a:latin typeface="Aptos" panose="020B00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32"/>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Bedingungen</a:t>
            </a:r>
            <a:endParaRPr dirty="0">
              <a:latin typeface="Aptos Serif" panose="02020604070405020304" pitchFamily="18" charset="0"/>
              <a:ea typeface="Arial"/>
              <a:cs typeface="Aptos Serif" panose="02020604070405020304" pitchFamily="18" charset="0"/>
              <a:sym typeface="Arial"/>
            </a:endParaRPr>
          </a:p>
        </p:txBody>
      </p:sp>
      <p:sp>
        <p:nvSpPr>
          <p:cNvPr id="132" name="Google Shape;132;p32"/>
          <p:cNvSpPr txBox="1">
            <a:spLocks noGrp="1"/>
          </p:cNvSpPr>
          <p:nvPr>
            <p:ph type="body" idx="1"/>
          </p:nvPr>
        </p:nvSpPr>
        <p:spPr>
          <a:xfrm>
            <a:off x="458434" y="2281918"/>
            <a:ext cx="10749144" cy="3708517"/>
          </a:xfrm>
          <a:prstGeom prst="rect">
            <a:avLst/>
          </a:prstGeom>
          <a:noFill/>
          <a:ln>
            <a:noFill/>
          </a:ln>
        </p:spPr>
        <p:txBody>
          <a:bodyPr spcFirstLastPara="1" wrap="square" lIns="0" tIns="228600" rIns="0" bIns="0" anchor="t" anchorCtr="0">
            <a:normAutofit/>
          </a:bodyPr>
          <a:lstStyle/>
          <a:p>
            <a:pPr marL="457200" lvl="0" indent="-228600" algn="l" rtl="0">
              <a:lnSpc>
                <a:spcPct val="110000"/>
              </a:lnSpc>
              <a:spcBef>
                <a:spcPts val="2200"/>
              </a:spcBef>
              <a:spcAft>
                <a:spcPts val="0"/>
              </a:spcAft>
              <a:buSzPts val="2400"/>
              <a:buNone/>
            </a:pPr>
            <a:r>
              <a:rPr lang="de-DE" sz="2000" b="0" dirty="0">
                <a:latin typeface="Aptos" panose="020B0004020202020204" pitchFamily="34" charset="0"/>
                <a:sym typeface="Arial"/>
              </a:rPr>
              <a:t>Die Kriterien stehen im Zusammenhang mit dem Auftragsgegenstand.</a:t>
            </a:r>
            <a:endParaRPr sz="2000" b="0" dirty="0">
              <a:latin typeface="Aptos" panose="020B0004020202020204" pitchFamily="34" charset="0"/>
            </a:endParaRPr>
          </a:p>
          <a:p>
            <a:pPr marL="457200" lvl="0" indent="-228600" algn="l" rtl="0">
              <a:lnSpc>
                <a:spcPct val="110000"/>
              </a:lnSpc>
              <a:spcBef>
                <a:spcPts val="2200"/>
              </a:spcBef>
              <a:spcAft>
                <a:spcPts val="0"/>
              </a:spcAft>
              <a:buSzPts val="2400"/>
              <a:buNone/>
            </a:pPr>
            <a:r>
              <a:rPr lang="de-DE" sz="2000" b="0" dirty="0">
                <a:latin typeface="Aptos" panose="020B0004020202020204" pitchFamily="34" charset="0"/>
                <a:sym typeface="Arial"/>
              </a:rPr>
              <a:t>Die Kriterien sind nicht diskriminierend (keine unzulässige Einschränkung der Bietergruppe, z. B. durch regionale Beschränkungen).</a:t>
            </a:r>
            <a:endParaRPr sz="2000" b="0" dirty="0">
              <a:latin typeface="Aptos" panose="020B0004020202020204" pitchFamily="34" charset="0"/>
            </a:endParaRPr>
          </a:p>
          <a:p>
            <a:pPr marL="457200" lvl="0" indent="-228600" algn="l" rtl="0">
              <a:lnSpc>
                <a:spcPct val="110000"/>
              </a:lnSpc>
              <a:spcBef>
                <a:spcPts val="2200"/>
              </a:spcBef>
              <a:spcAft>
                <a:spcPts val="0"/>
              </a:spcAft>
              <a:buSzPts val="2400"/>
              <a:buNone/>
            </a:pPr>
            <a:r>
              <a:rPr lang="de-DE" sz="2000" b="0" dirty="0">
                <a:latin typeface="Aptos" panose="020B0004020202020204" pitchFamily="34" charset="0"/>
                <a:sym typeface="Arial"/>
              </a:rPr>
              <a:t>Die Kriterien sind in den Ausschreibungsunterlagen ausdrücklich genannt.</a:t>
            </a:r>
            <a:endParaRPr sz="2000" b="0" dirty="0">
              <a:latin typeface="Aptos" panose="020B0004020202020204" pitchFamily="34" charset="0"/>
            </a:endParaRPr>
          </a:p>
          <a:p>
            <a:pPr marL="457200" lvl="0" indent="-228600" algn="l" rtl="0">
              <a:lnSpc>
                <a:spcPct val="110000"/>
              </a:lnSpc>
              <a:spcBef>
                <a:spcPts val="2200"/>
              </a:spcBef>
              <a:spcAft>
                <a:spcPts val="0"/>
              </a:spcAft>
              <a:buSzPts val="2400"/>
              <a:buNone/>
            </a:pPr>
            <a:r>
              <a:rPr lang="de-DE" sz="2000" b="0" dirty="0">
                <a:latin typeface="Aptos" panose="020B0004020202020204" pitchFamily="34" charset="0"/>
                <a:sym typeface="Arial"/>
              </a:rPr>
              <a:t>Die Kriterien lassen dem öffentlichen Auftraggeber keine uneingeschränkte Wahlfreiheit.</a:t>
            </a:r>
            <a:endParaRPr sz="2000" b="0" dirty="0">
              <a:latin typeface="Aptos" panose="020B0004020202020204" pitchFamily="34" charset="0"/>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33"/>
          <p:cNvSpPr txBox="1">
            <a:spLocks noGrp="1"/>
          </p:cNvSpPr>
          <p:nvPr>
            <p:ph type="title"/>
          </p:nvPr>
        </p:nvSpPr>
        <p:spPr>
          <a:xfrm>
            <a:off x="575309" y="278129"/>
            <a:ext cx="6085685"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ea typeface="Arial"/>
                <a:cs typeface="Aptos Serif" panose="02020604070405020304" pitchFamily="18" charset="0"/>
                <a:sym typeface="Arial"/>
              </a:rPr>
              <a:t>2. Wichtige EU-Rechtsinstrumente für das Beschaffungswesen</a:t>
            </a:r>
            <a:endParaRPr dirty="0">
              <a:latin typeface="Aptos Serif" panose="02020604070405020304" pitchFamily="18" charset="0"/>
              <a:ea typeface="Arial"/>
              <a:cs typeface="Aptos Serif" panose="02020604070405020304" pitchFamily="18" charset="0"/>
              <a:sym typeface="Arial"/>
            </a:endParaRPr>
          </a:p>
        </p:txBody>
      </p:sp>
      <p:sp>
        <p:nvSpPr>
          <p:cNvPr id="138" name="Google Shape;138;p33"/>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endParaRPr/>
          </a:p>
        </p:txBody>
      </p:sp>
      <p:sp>
        <p:nvSpPr>
          <p:cNvPr id="139" name="Google Shape;139;p33"/>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34"/>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Relevante Rechtsinstrumente</a:t>
            </a:r>
            <a:endParaRPr dirty="0">
              <a:latin typeface="Aptos Serif" panose="02020604070405020304" pitchFamily="18" charset="0"/>
              <a:cs typeface="Aptos Serif" panose="02020604070405020304" pitchFamily="18" charset="0"/>
            </a:endParaRPr>
          </a:p>
        </p:txBody>
      </p:sp>
      <p:sp>
        <p:nvSpPr>
          <p:cNvPr id="146" name="Google Shape;146;p34"/>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sz="2000" dirty="0">
                <a:latin typeface="Aptos" panose="020B0004020202020204" pitchFamily="34" charset="0"/>
                <a:sym typeface="Arial"/>
              </a:rPr>
              <a:t>Vertrag über die Arbeitsweise der Europäischen Union (AEUV)</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r>
              <a:rPr lang="de-DE" sz="2000" dirty="0">
                <a:latin typeface="Aptos" panose="020B0004020202020204" pitchFamily="34" charset="0"/>
                <a:sym typeface="Arial"/>
              </a:rPr>
              <a:t>EU-Richtlinien zum öffentlichen Auftragswesen: 2014/23/EU, 2014/24/EU und 2014/25/EU</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sym typeface="Arial"/>
              </a:rPr>
              <a:t>Sektorale Rechtsvorschriften der EU, z. B. Richtlinie über saubere Fahrzeuge, Energieeffizienzrichtlinie und neue Batterieverordnung.</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endParaRPr dirty="0">
              <a:latin typeface="Aptos" panose="020B0004020202020204" pitchFamily="34" charset="0"/>
              <a:sym typeface="Arial"/>
            </a:endParaRPr>
          </a:p>
        </p:txBody>
      </p:sp>
      <p:sp>
        <p:nvSpPr>
          <p:cNvPr id="147" name="Google Shape;147;p34"/>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sz="2000">
                <a:latin typeface="Aptos" panose="020B0004020202020204" pitchFamily="34" charset="0"/>
                <a:sym typeface="Arial"/>
              </a:rPr>
              <a:t>Nationale Umsetzungsvorschriften</a:t>
            </a:r>
            <a:endParaRPr>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r>
              <a:rPr lang="de-DE" sz="2000">
                <a:latin typeface="Aptos" panose="020B0004020202020204" pitchFamily="34" charset="0"/>
                <a:sym typeface="Arial"/>
              </a:rPr>
              <a:t>Rechtsprechung des Gerichtshofs der EU + nationale Gerichte</a:t>
            </a:r>
            <a:endParaRPr>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r>
              <a:rPr lang="de-DE" sz="2000">
                <a:latin typeface="Aptos" panose="020B0004020202020204" pitchFamily="34" charset="0"/>
                <a:sym typeface="Arial"/>
              </a:rPr>
              <a:t>WTO-Übereinkommen über das öffentliche Beschaffungswesen</a:t>
            </a:r>
            <a:endParaRPr>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endParaRPr>
              <a:latin typeface="Aptos" panose="020B0004020202020204" pitchFamily="34" charset="0"/>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35"/>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Grundsätze des EU-Vertrags (I)</a:t>
            </a:r>
            <a:endParaRPr dirty="0">
              <a:latin typeface="Aptos Serif" panose="02020604070405020304" pitchFamily="18" charset="0"/>
              <a:cs typeface="Aptos Serif" panose="02020604070405020304" pitchFamily="18" charset="0"/>
            </a:endParaRPr>
          </a:p>
        </p:txBody>
      </p:sp>
      <p:sp>
        <p:nvSpPr>
          <p:cNvPr id="154" name="Google Shape;154;p35"/>
          <p:cNvSpPr txBox="1">
            <a:spLocks noGrp="1"/>
          </p:cNvSpPr>
          <p:nvPr>
            <p:ph type="body" idx="1"/>
          </p:nvPr>
        </p:nvSpPr>
        <p:spPr>
          <a:xfrm>
            <a:off x="595523" y="2219320"/>
            <a:ext cx="5746750" cy="3597470"/>
          </a:xfrm>
          <a:prstGeom prst="rect">
            <a:avLst/>
          </a:prstGeom>
          <a:noFill/>
          <a:ln>
            <a:noFill/>
          </a:ln>
        </p:spPr>
        <p:txBody>
          <a:bodyPr spcFirstLastPara="1" wrap="square" lIns="0" tIns="45700" rIns="91425" bIns="45700" anchor="t" anchorCtr="0">
            <a:normAutofit/>
          </a:bodyPr>
          <a:lstStyle/>
          <a:p>
            <a:pPr marL="457200" lvl="0" indent="-228600" algn="l" rtl="0">
              <a:lnSpc>
                <a:spcPct val="90000"/>
              </a:lnSpc>
              <a:spcBef>
                <a:spcPts val="1800"/>
              </a:spcBef>
              <a:spcAft>
                <a:spcPts val="0"/>
              </a:spcAft>
              <a:buClr>
                <a:srgbClr val="3F3F3F"/>
              </a:buClr>
              <a:buSzPts val="2000"/>
              <a:buNone/>
            </a:pPr>
            <a:r>
              <a:rPr lang="de-DE" sz="1800" b="1" dirty="0">
                <a:latin typeface="Aptos" panose="020B0004020202020204" pitchFamily="34" charset="0"/>
                <a:sym typeface="Arial"/>
              </a:rPr>
              <a:t>Gleichbehandlung</a:t>
            </a:r>
            <a:endParaRPr sz="1800" b="1" dirty="0">
              <a:latin typeface="Aptos" panose="020B0004020202020204" pitchFamily="34" charset="0"/>
              <a:sym typeface="Arial"/>
            </a:endParaRPr>
          </a:p>
          <a:p>
            <a:pPr lvl="0"/>
            <a:r>
              <a:rPr lang="de-DE" sz="1800" dirty="0">
                <a:latin typeface="Aptos" panose="020B0004020202020204" pitchFamily="34" charset="0"/>
                <a:sym typeface="Arial"/>
              </a:rPr>
              <a:t>Beinhaltet das Verbot der Diskriminierung aufgrund </a:t>
            </a:r>
            <a:r>
              <a:rPr lang="de-DE" sz="1800" dirty="0">
                <a:latin typeface="Aptos" panose="020B0004020202020204" pitchFamily="34" charset="0"/>
              </a:rPr>
              <a:t>der Staatsangehörigkeit.</a:t>
            </a:r>
            <a:endParaRPr sz="1800"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None/>
            </a:pPr>
            <a:r>
              <a:rPr lang="de-DE" sz="1800" dirty="0">
                <a:latin typeface="Aptos" panose="020B0004020202020204" pitchFamily="34" charset="0"/>
                <a:sym typeface="Arial"/>
              </a:rPr>
              <a:t>Gilt für alle Beschaffungen, die unter die Richtlinien fallen oder von grenzüberschreitendem Interesse sind.</a:t>
            </a:r>
            <a:endParaRPr sz="1800"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None/>
            </a:pPr>
            <a:endParaRPr sz="1800" dirty="0">
              <a:latin typeface="Aptos" panose="020B0004020202020204" pitchFamily="34" charset="0"/>
              <a:sym typeface="Arial"/>
            </a:endParaRPr>
          </a:p>
        </p:txBody>
      </p:sp>
      <p:sp>
        <p:nvSpPr>
          <p:cNvPr id="155" name="Google Shape;155;p35"/>
          <p:cNvSpPr txBox="1">
            <a:spLocks noGrp="1"/>
          </p:cNvSpPr>
          <p:nvPr>
            <p:ph type="body" idx="2"/>
          </p:nvPr>
        </p:nvSpPr>
        <p:spPr>
          <a:xfrm>
            <a:off x="6675863" y="2219320"/>
            <a:ext cx="4891297" cy="3597470"/>
          </a:xfrm>
          <a:prstGeom prst="rect">
            <a:avLst/>
          </a:prstGeom>
          <a:noFill/>
          <a:ln>
            <a:noFill/>
          </a:ln>
        </p:spPr>
        <p:txBody>
          <a:bodyPr spcFirstLastPara="1" wrap="square" lIns="0" tIns="45700" rIns="91425" bIns="45700" anchor="t" anchorCtr="0">
            <a:noAutofit/>
          </a:bodyPr>
          <a:lstStyle/>
          <a:p>
            <a:pPr marL="101600" lvl="0" indent="0">
              <a:buSzPct val="117302"/>
              <a:buNone/>
            </a:pPr>
            <a:r>
              <a:rPr lang="de-DE" sz="1800" b="1" dirty="0">
                <a:latin typeface="Aptos" panose="020B0004020202020204" pitchFamily="34" charset="0"/>
              </a:rPr>
              <a:t>Transparenz</a:t>
            </a:r>
            <a:endParaRPr lang="de-DE" sz="1800" dirty="0">
              <a:latin typeface="Aptos" panose="020B0004020202020204" pitchFamily="34" charset="0"/>
            </a:endParaRPr>
          </a:p>
          <a:p>
            <a:pPr marL="101600" lvl="0" indent="0" algn="l" rtl="0">
              <a:lnSpc>
                <a:spcPct val="90000"/>
              </a:lnSpc>
              <a:spcBef>
                <a:spcPts val="1800"/>
              </a:spcBef>
              <a:spcAft>
                <a:spcPts val="0"/>
              </a:spcAft>
              <a:buSzPct val="117302"/>
              <a:buNone/>
            </a:pPr>
            <a:r>
              <a:rPr lang="de-DE" sz="1800" dirty="0">
                <a:latin typeface="Aptos" panose="020B0004020202020204" pitchFamily="34" charset="0"/>
                <a:sym typeface="Arial"/>
              </a:rPr>
              <a:t>Aufträge müssen je nach ihrem Wert in angemessener Weise bekannt gemacht werden.</a:t>
            </a:r>
            <a:endParaRPr sz="1800" dirty="0">
              <a:latin typeface="Aptos" panose="020B0004020202020204" pitchFamily="34" charset="0"/>
            </a:endParaRPr>
          </a:p>
          <a:p>
            <a:pPr marL="101600" lvl="0" indent="0" algn="l" rtl="0">
              <a:lnSpc>
                <a:spcPct val="90000"/>
              </a:lnSpc>
              <a:spcBef>
                <a:spcPts val="1800"/>
              </a:spcBef>
              <a:spcAft>
                <a:spcPts val="0"/>
              </a:spcAft>
              <a:buSzPct val="117302"/>
              <a:buNone/>
            </a:pPr>
            <a:r>
              <a:rPr lang="de-DE" sz="1800" dirty="0">
                <a:latin typeface="Aptos" panose="020B0004020202020204" pitchFamily="34" charset="0"/>
                <a:sym typeface="Arial"/>
              </a:rPr>
              <a:t>Die Ausschreibungsunterlagen müssen für einen „durchschnittlich informierten und normalerweise sorgfältigen“ Bieter verständlich sein.</a:t>
            </a:r>
            <a:endParaRPr sz="1800" dirty="0">
              <a:latin typeface="Aptos" panose="020B0004020202020204" pitchFamily="34" charset="0"/>
            </a:endParaRPr>
          </a:p>
          <a:p>
            <a:pPr marL="101600" lvl="0" indent="0" algn="l" rtl="0">
              <a:lnSpc>
                <a:spcPct val="90000"/>
              </a:lnSpc>
              <a:spcBef>
                <a:spcPts val="1800"/>
              </a:spcBef>
              <a:spcAft>
                <a:spcPts val="0"/>
              </a:spcAft>
              <a:buSzPct val="117302"/>
              <a:buNone/>
            </a:pPr>
            <a:r>
              <a:rPr lang="de-DE" sz="1800" dirty="0">
                <a:latin typeface="Aptos" panose="020B0004020202020204" pitchFamily="34" charset="0"/>
                <a:sym typeface="Arial"/>
              </a:rPr>
              <a:t>Änderungen des Verfahrens müssen allen Bietern mitgeteilt werden.</a:t>
            </a:r>
            <a:endParaRPr sz="1800" dirty="0">
              <a:latin typeface="Aptos" panose="020B0004020202020204" pitchFamily="34" charset="0"/>
            </a:endParaRPr>
          </a:p>
          <a:p>
            <a:pPr marL="101600" lvl="0" indent="0" algn="l" rtl="0">
              <a:lnSpc>
                <a:spcPct val="90000"/>
              </a:lnSpc>
              <a:spcBef>
                <a:spcPts val="1800"/>
              </a:spcBef>
              <a:spcAft>
                <a:spcPts val="0"/>
              </a:spcAft>
              <a:buSzPct val="117302"/>
              <a:buNone/>
            </a:pPr>
            <a:r>
              <a:rPr lang="de-DE" sz="1800" dirty="0">
                <a:latin typeface="Aptos" panose="020B0004020202020204" pitchFamily="34" charset="0"/>
                <a:sym typeface="Arial"/>
              </a:rPr>
              <a:t>Bieter müssen über die Gründe für die Ablehnung informiert werden.</a:t>
            </a:r>
            <a:endParaRPr sz="1800" dirty="0">
              <a:latin typeface="Aptos" panose="020B0004020202020204" pitchFamily="34" charset="0"/>
            </a:endParaRPr>
          </a:p>
          <a:p>
            <a:pPr marL="101600" lvl="0" indent="0" algn="l" rtl="0">
              <a:lnSpc>
                <a:spcPct val="90000"/>
              </a:lnSpc>
              <a:spcBef>
                <a:spcPts val="1800"/>
              </a:spcBef>
              <a:spcAft>
                <a:spcPts val="0"/>
              </a:spcAft>
              <a:buSzPct val="129032"/>
              <a:buNone/>
            </a:pPr>
            <a:endParaRPr sz="1800" dirty="0">
              <a:latin typeface="Aptos" panose="020B0004020202020204" pitchFamily="34" charset="0"/>
              <a:sym typeface="Arial"/>
            </a:endParaRPr>
          </a:p>
        </p:txBody>
      </p:sp>
    </p:spTree>
  </p:cSld>
  <p:clrMapOvr>
    <a:masterClrMapping/>
  </p:clrMapOvr>
</p:sld>
</file>

<file path=ppt/theme/theme1.xml><?xml version="1.0" encoding="utf-8"?>
<a:theme xmlns:a="http://schemas.openxmlformats.org/drawingml/2006/main" name="Benutzerdefiniert">
  <a:themeElements>
    <a:clrScheme name="Benutzerdefiniert 5">
      <a:dk1>
        <a:srgbClr val="000000"/>
      </a:dk1>
      <a:lt1>
        <a:srgbClr val="FFFFFF"/>
      </a:lt1>
      <a:dk2>
        <a:srgbClr val="E4E4E4"/>
      </a:dk2>
      <a:lt2>
        <a:srgbClr val="A3C42A"/>
      </a:lt2>
      <a:accent1>
        <a:srgbClr val="A9D4DB"/>
      </a:accent1>
      <a:accent2>
        <a:srgbClr val="FAB609"/>
      </a:accent2>
      <a:accent3>
        <a:srgbClr val="4495A2"/>
      </a:accent3>
      <a:accent4>
        <a:srgbClr val="035854"/>
      </a:accent4>
      <a:accent5>
        <a:srgbClr val="CCDB84"/>
      </a:accent5>
      <a:accent6>
        <a:srgbClr val="A3C42A"/>
      </a:accent6>
      <a:hlink>
        <a:srgbClr val="035854"/>
      </a:hlink>
      <a:folHlink>
        <a:srgbClr val="0F49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4961</Words>
  <Application>Microsoft Macintosh PowerPoint</Application>
  <PresentationFormat>Breitbild</PresentationFormat>
  <Paragraphs>405</Paragraphs>
  <Slides>41</Slides>
  <Notes>41</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41</vt:i4>
      </vt:variant>
    </vt:vector>
  </HeadingPairs>
  <TitlesOfParts>
    <vt:vector size="50" baseType="lpstr">
      <vt:lpstr>Noto Sans Symbols</vt:lpstr>
      <vt:lpstr>Courier New</vt:lpstr>
      <vt:lpstr>Arial</vt:lpstr>
      <vt:lpstr>Aptos</vt:lpstr>
      <vt:lpstr>Calibri</vt:lpstr>
      <vt:lpstr>Gill Sans</vt:lpstr>
      <vt:lpstr>Aptos Serif</vt:lpstr>
      <vt:lpstr>Play</vt:lpstr>
      <vt:lpstr>Benutzerdefiniert</vt:lpstr>
      <vt:lpstr>PowerPoint-Präsentation</vt:lpstr>
      <vt:lpstr>Agenda</vt:lpstr>
      <vt:lpstr>1. Einleitung </vt:lpstr>
      <vt:lpstr>Grundsatz der Beschaffung</vt:lpstr>
      <vt:lpstr>Leistungsbestimmungsrecht</vt:lpstr>
      <vt:lpstr>Bedingungen</vt:lpstr>
      <vt:lpstr>2. Wichtige EU-Rechtsinstrumente für das Beschaffungswesen</vt:lpstr>
      <vt:lpstr>Relevante Rechtsinstrumente</vt:lpstr>
      <vt:lpstr>Grundsätze des EU-Vertrags (I)</vt:lpstr>
      <vt:lpstr>Grundsätze des EU-Vertrags (II)</vt:lpstr>
      <vt:lpstr>EU-Beschaffungsrichtlinien 2014 – Wichtige Rahmenbedingungen</vt:lpstr>
      <vt:lpstr>Technische Spezifikationen</vt:lpstr>
      <vt:lpstr>Beschaffungsrichtlinien – Eignung und Ausschluss</vt:lpstr>
      <vt:lpstr>Beschaffungsrichtlinien – Zuschlagskriterien</vt:lpstr>
      <vt:lpstr>Beschaffungsrichtlinien – Vertragsbedingungen</vt:lpstr>
      <vt:lpstr>Verbindung zum Auftragsgegenstand</vt:lpstr>
      <vt:lpstr>Bezug zum Auftragsgegenstand – Beispielkriterien</vt:lpstr>
      <vt:lpstr>Wahl des Beschaffungsverfahrens</vt:lpstr>
      <vt:lpstr>Auswirkungen des Verfahrens</vt:lpstr>
      <vt:lpstr>Vorteile flexibler Verfahren</vt:lpstr>
      <vt:lpstr>3. Integration von Nachhaltigkeit in die Beschaffung   </vt:lpstr>
      <vt:lpstr>Technische Spezifikationen</vt:lpstr>
      <vt:lpstr>Die Verwendung von Gütezeichen</vt:lpstr>
      <vt:lpstr>Anforderungen für die Verwendung von Gütezeichen</vt:lpstr>
      <vt:lpstr>Ausschlussgründe</vt:lpstr>
      <vt:lpstr>Eignungskriterien</vt:lpstr>
      <vt:lpstr>Umweltmanagementsystem (UMS)</vt:lpstr>
      <vt:lpstr>Zuschlagskriterien</vt:lpstr>
      <vt:lpstr>Gewichtung der Zuschlagskriterien</vt:lpstr>
      <vt:lpstr>Lebenszykluskosten (LCC)</vt:lpstr>
      <vt:lpstr>Ungewöhnlich günstige Angebote</vt:lpstr>
      <vt:lpstr>Vertragsbedingungen</vt:lpstr>
      <vt:lpstr>Festlegung von Vertragsbedingungen</vt:lpstr>
      <vt:lpstr>Durchsetzung von Vertragsbedingungen</vt:lpstr>
      <vt:lpstr>Nationaler Kontext - Vergabearten</vt:lpstr>
      <vt:lpstr>Vergabearten unterhalb der Schwellenwerte</vt:lpstr>
      <vt:lpstr>Nachhaltigkeit als Vergabegrundsatz</vt:lpstr>
      <vt:lpstr>Übung – Nachhaltigkeit bei Ausschreibungen – rechtlich einwandfrei?</vt:lpstr>
      <vt:lpstr>Zusammenfassung</vt:lpstr>
      <vt:lpstr>Vielen Dank!</vt:lpstr>
      <vt:lpstr>Quellen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nicole</dc:creator>
  <cp:lastModifiedBy>Maya Knevels</cp:lastModifiedBy>
  <cp:revision>10</cp:revision>
  <dcterms:created xsi:type="dcterms:W3CDTF">2024-09-16T10:50:40Z</dcterms:created>
  <dcterms:modified xsi:type="dcterms:W3CDTF">2026-04-02T13:25:32Z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