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40"/>
  </p:notesMasterIdLst>
  <p:sldIdLst>
    <p:sldId id="294" r:id="rId2"/>
    <p:sldId id="257" r:id="rId3"/>
    <p:sldId id="258" r:id="rId4"/>
    <p:sldId id="259" r:id="rId5"/>
    <p:sldId id="260" r:id="rId6"/>
    <p:sldId id="261" r:id="rId7"/>
    <p:sldId id="262" r:id="rId8"/>
    <p:sldId id="263" r:id="rId9"/>
    <p:sldId id="295" r:id="rId10"/>
    <p:sldId id="265" r:id="rId11"/>
    <p:sldId id="266" r:id="rId12"/>
    <p:sldId id="296" r:id="rId13"/>
    <p:sldId id="268" r:id="rId14"/>
    <p:sldId id="269" r:id="rId15"/>
    <p:sldId id="270" r:id="rId16"/>
    <p:sldId id="271" r:id="rId17"/>
    <p:sldId id="297" r:id="rId18"/>
    <p:sldId id="273" r:id="rId19"/>
    <p:sldId id="298"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12192000" cy="6858000"/>
  <p:notesSz cx="6858000" cy="9144000"/>
  <p:embeddedFontLst>
    <p:embeddedFont>
      <p:font typeface="Aptos Serif" panose="02020604070405020304" pitchFamily="18" charset="0"/>
      <p:regular r:id="rId41"/>
      <p:bold r:id="rId42"/>
      <p:italic r:id="rId43"/>
      <p:boldItalic r:id="rId44"/>
    </p:embeddedFont>
    <p:embeddedFont>
      <p:font typeface="Play" pitchFamily="2" charset="0"/>
      <p:regular r:id="rId45"/>
      <p:bold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7" roundtripDataSignature="AMtx7mh+ZH5jKdqOHyD5W0fSomSQBKVNRw=="/>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B1BE"/>
    <a:srgbClr val="3F3F3F"/>
    <a:srgbClr val="FBB50A"/>
    <a:srgbClr val="A3C4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F1B1D22-BFB3-4FE8-8432-005503A4240A}">
  <a:tblStyle styleId="{2F1B1D22-BFB3-4FE8-8432-005503A4240A}"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4662"/>
  </p:normalViewPr>
  <p:slideViewPr>
    <p:cSldViewPr snapToGrid="0">
      <p:cViewPr varScale="1">
        <p:scale>
          <a:sx n="88" d="100"/>
          <a:sy n="88" d="100"/>
        </p:scale>
        <p:origin x="176" y="5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customschemas.google.com/relationships/presentationmetadata" Target="metadata"/><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www.woeb.swiss/de/" TargetMode="External"/><Relationship Id="rId3" Type="http://schemas.openxmlformats.org/officeDocument/2006/relationships/hyperlink" Target="http://www.kompass-nachhaltigkeit.de" TargetMode="External"/><Relationship Id="rId7" Type="http://schemas.openxmlformats.org/officeDocument/2006/relationships/hyperlink" Target="http://www.nabe.gv.at/"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lernplattform.engagement-global.de/" TargetMode="External"/><Relationship Id="rId5" Type="http://schemas.openxmlformats.org/officeDocument/2006/relationships/hyperlink" Target="http://www.beschaffungs-info.de" TargetMode="External"/><Relationship Id="rId4" Type="http://schemas.openxmlformats.org/officeDocument/2006/relationships/hyperlink" Target="http://www.nachhaltige-beschaffung.info"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114" name="Google Shape;11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Siehe proCURE Handbuch S. 29-31</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Gütezeichen sind insbesondere für kleine Gemeinden ein entscheidendes Hilfsmittel für die nachhaltige Beschaffung. Mit Hilfe von Gütezeichen können die Beschaffenden der Gemeinden schnell erkennen, ob das Produkt oder die Dienstleistung nachhaltig ist. Die Verwendung von Gütezeichen im Beschaffungsprozess ist erlaubt, wenn die Gütezeichen bestimmte Kriterien erfüllen:</a:t>
            </a:r>
            <a:endParaRPr/>
          </a:p>
          <a:p>
            <a:pPr marL="457200" lvl="0" indent="-317500" algn="l" rtl="0">
              <a:spcBef>
                <a:spcPts val="0"/>
              </a:spcBef>
              <a:spcAft>
                <a:spcPts val="0"/>
              </a:spcAft>
              <a:buClr>
                <a:schemeClr val="dk1"/>
              </a:buClr>
              <a:buSzPts val="1400"/>
              <a:buChar char="-"/>
            </a:pPr>
            <a:r>
              <a:rPr lang="de-DE"/>
              <a:t>Die Anforderungen des Gütezeichens basieren auf objektiv nachprüfbaren und nicht diskriminierenden Kriterien, die für die Bestimmung der Merkmale der Leistung geeignet sind.</a:t>
            </a:r>
            <a:endParaRPr/>
          </a:p>
          <a:p>
            <a:pPr marL="457200" lvl="0" indent="-317500" algn="l" rtl="0">
              <a:spcBef>
                <a:spcPts val="0"/>
              </a:spcBef>
              <a:spcAft>
                <a:spcPts val="0"/>
              </a:spcAft>
              <a:buClr>
                <a:schemeClr val="dk1"/>
              </a:buClr>
              <a:buSzPts val="1400"/>
              <a:buChar char="-"/>
            </a:pPr>
            <a:r>
              <a:rPr lang="de-DE"/>
              <a:t>Die Gütezeichen werden im Rahmen eines offenen und transparenten Verfahrens eingeführt, an dem alle relevanten interessierten Kreise teilnehmen können.</a:t>
            </a:r>
            <a:endParaRPr/>
          </a:p>
          <a:p>
            <a:pPr marL="457200" lvl="0" indent="-317500" algn="l" rtl="0">
              <a:spcBef>
                <a:spcPts val="0"/>
              </a:spcBef>
              <a:spcAft>
                <a:spcPts val="0"/>
              </a:spcAft>
              <a:buClr>
                <a:schemeClr val="dk1"/>
              </a:buClr>
              <a:buSzPts val="1400"/>
              <a:buChar char="-"/>
            </a:pPr>
            <a:r>
              <a:rPr lang="de-DE"/>
              <a:t>Die Gütezeichen sind für alle Betroffenen zugänglich.</a:t>
            </a:r>
            <a:endParaRPr/>
          </a:p>
          <a:p>
            <a:pPr marL="457200" lvl="0" indent="-317500" algn="l" rtl="0">
              <a:spcBef>
                <a:spcPts val="0"/>
              </a:spcBef>
              <a:spcAft>
                <a:spcPts val="0"/>
              </a:spcAft>
              <a:buClr>
                <a:schemeClr val="dk1"/>
              </a:buClr>
              <a:buSzPts val="1400"/>
              <a:buChar char="-"/>
            </a:pPr>
            <a:r>
              <a:rPr lang="de-DE"/>
              <a:t>Die Anforderungen an die Gütezeichen werden von einem unabhängigen Dritten festgelegt, auf den die Unternehmen, die das Gütezeichen beantragen, keinen maßgeblichen Einfluss ausüben können.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Es gibt zwar eine Vielzahl von Gütezeichen, aber nur eine begrenzte Anzahl erfüllt die oben genannten Anforderungen. Die Herausforderung besteht darin, sich mit den Gütezeichen, die diese Anforderungen erfüllen, vertraut zu machen und sie auf den Produkten zu erkennen. Nachfolgend sind vier Arten an Gütezeichen beschrieben. Die ersten drei Arten an Gütezeichen erfüllen in der Regel die oben genannten Anforderungen.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Gütezeichen von breit angelegten Zertifizierungsinitiativen: In der EU gibt es mehrere Zertifizierungsinitiativen, die Richtlinien für eine breite Palette an Produkten und Dienstleistungen bereitstellen. Häufig stehen hinter diesen Initiativen staatliche Stellen oder ihnen nahestehende Institutionen wie etwa Normungsorganisationen. Die von diesen Stellen vergebenen Gütezeichen zählen in der Regel zu den aussagekräftigsten Nachweisen für die Nachhaltigkeit eines Produkts oder einer Dienstleistung. Die Zertifizierungsinitiativen verfügen über Richtlinien für einzelne Produkt- und Dienstleistungsgruppen, in denen die relevanten Nachhaltigkeits- und Qualitätskriterien detailliert beschrieben sind. Unternehmen, die ein solches Zertifikat erhalten möchten, müssen nachweisen, dass sie die in den Richtlinien festgelegten Kriterien erfüllen. Wird dieser Nachweis im Rahmen einer Prüfung bestätigt, erhalten die Unternehmen das Recht, das entsprechende Gütezeichen für einen bestimmten Zeitraum zu verwenden. Beispiele: EU-Ecolabel, das Österreichische Umweltzeichen, der Blaue Engel, NF Environnement und C2C.</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Gütezeichen, die für einzelne Endprodukte vergeben werden: Diese Art von Gütezeichen wird ebenfalls von unabhängigen Dritten vergeben. Zu den zuvor genannten Gütezeichen gibt es jedoch einen großen Unterschied: Es werden nur wenige Produktgruppen zertifiziert. Oftmals sind die Organisationen, die für die Vergabe der Gütezeichen verantwortlich sind, private Einrichtungen. Gütezeichen dieser Art gibt es vor allem für Textilien, Lebensmittel und IT-Geräte. Eine kleine Auswahl dieser Gütezeichen: TCO-certified, Öko-Tex Standard 100, GOTS, Fair Wear and ASC.</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Gesetzlich vorgeschriebene Gütezeichen:  Einige Gütezeichen, die über die Einhaltung eines bestimmten Qualitätsstandards informieren, sind gesetzlich vorgeschrieben. Dazu gehört z. B. das EU-Bio-Logo, das auf allen verpackten Lebensmitteln zu finden sein muss, die in der EU hergestellt und als Bio-Produkt vermarktet werden. Auch die Energieverbrauchskennzeichnung, die z. B. auf Elektrogeräten angebracht werden muss, gehört dazu.</a:t>
            </a:r>
            <a:endParaRPr/>
          </a:p>
          <a:p>
            <a:pPr marL="0" lvl="0" indent="0" algn="l" rtl="0">
              <a:lnSpc>
                <a:spcPct val="100000"/>
              </a:lnSpc>
              <a:spcBef>
                <a:spcPts val="0"/>
              </a:spcBef>
              <a:spcAft>
                <a:spcPts val="0"/>
              </a:spcAft>
              <a:buSzPts val="1400"/>
              <a:buNone/>
            </a:pPr>
            <a:endParaRPr/>
          </a:p>
        </p:txBody>
      </p:sp>
      <p:sp>
        <p:nvSpPr>
          <p:cNvPr id="186" name="Google Shape;186;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11" name="Google Shape;211;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a:extLst>
            <a:ext uri="{FF2B5EF4-FFF2-40B4-BE49-F238E27FC236}">
              <a16:creationId xmlns:a16="http://schemas.microsoft.com/office/drawing/2014/main" id="{82231B1F-8DA0-4586-DA3F-773841B53BCE}"/>
            </a:ext>
          </a:extLst>
        </p:cNvPr>
        <p:cNvGrpSpPr/>
        <p:nvPr/>
      </p:nvGrpSpPr>
      <p:grpSpPr>
        <a:xfrm>
          <a:off x="0" y="0"/>
          <a:ext cx="0" cy="0"/>
          <a:chOff x="0" y="0"/>
          <a:chExt cx="0" cy="0"/>
        </a:xfrm>
      </p:grpSpPr>
      <p:sp>
        <p:nvSpPr>
          <p:cNvPr id="111" name="Google Shape;111;p30:notes">
            <a:extLst>
              <a:ext uri="{FF2B5EF4-FFF2-40B4-BE49-F238E27FC236}">
                <a16:creationId xmlns:a16="http://schemas.microsoft.com/office/drawing/2014/main" id="{7050459D-3DB0-3615-E9B5-06357F2D627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 name="Google Shape;112;p30:notes">
            <a:extLst>
              <a:ext uri="{FF2B5EF4-FFF2-40B4-BE49-F238E27FC236}">
                <a16:creationId xmlns:a16="http://schemas.microsoft.com/office/drawing/2014/main" id="{21FA07C0-90CD-DCFC-FBD4-F3D7D8DE9E7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84035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Siehe proCURE Handbuch S. 31-32</a:t>
            </a:r>
            <a:endParaRPr/>
          </a:p>
          <a:p>
            <a:pPr marL="0" lvl="0" indent="0" algn="l" rtl="0">
              <a:spcBef>
                <a:spcPts val="0"/>
              </a:spcBef>
              <a:spcAft>
                <a:spcPts val="0"/>
              </a:spcAft>
              <a:buSzPts val="1100"/>
              <a:buNone/>
            </a:pPr>
            <a:r>
              <a:rPr lang="de-DE"/>
              <a:t>Der Katalog dient den Beschaffungsverantwortlichen in der Gemeinde in erster Linie als Hilfsmittel für künftige Einkäufe. Außerdem kann er neue Mitarbeitende bei der Beschaffung unterstützen. Der Beschaffungskatalog muss regelmäßig aktualisiert werden.</a:t>
            </a:r>
            <a:endParaRPr/>
          </a:p>
        </p:txBody>
      </p:sp>
      <p:sp>
        <p:nvSpPr>
          <p:cNvPr id="246" name="Google Shape;246;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2" name="Google Shape;262;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9" name="Google Shape;269;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5" name="Google Shape;285;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a:extLst>
            <a:ext uri="{FF2B5EF4-FFF2-40B4-BE49-F238E27FC236}">
              <a16:creationId xmlns:a16="http://schemas.microsoft.com/office/drawing/2014/main" id="{1C538DD7-048C-70C4-62D9-C4C5253935E4}"/>
            </a:ext>
          </a:extLst>
        </p:cNvPr>
        <p:cNvGrpSpPr/>
        <p:nvPr/>
      </p:nvGrpSpPr>
      <p:grpSpPr>
        <a:xfrm>
          <a:off x="0" y="0"/>
          <a:ext cx="0" cy="0"/>
          <a:chOff x="0" y="0"/>
          <a:chExt cx="0" cy="0"/>
        </a:xfrm>
      </p:grpSpPr>
      <p:sp>
        <p:nvSpPr>
          <p:cNvPr id="111" name="Google Shape;111;p30:notes">
            <a:extLst>
              <a:ext uri="{FF2B5EF4-FFF2-40B4-BE49-F238E27FC236}">
                <a16:creationId xmlns:a16="http://schemas.microsoft.com/office/drawing/2014/main" id="{083D044C-D221-C39C-B06A-692A3910895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 name="Google Shape;112;p30:notes">
            <a:extLst>
              <a:ext uri="{FF2B5EF4-FFF2-40B4-BE49-F238E27FC236}">
                <a16:creationId xmlns:a16="http://schemas.microsoft.com/office/drawing/2014/main" id="{B3C23831-8CCA-BCB2-C2A9-AA1B3ECD67F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08082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2" name="Google Shape;302;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a:extLst>
            <a:ext uri="{FF2B5EF4-FFF2-40B4-BE49-F238E27FC236}">
              <a16:creationId xmlns:a16="http://schemas.microsoft.com/office/drawing/2014/main" id="{971BD006-4716-5F06-7A21-E45467A26A9B}"/>
            </a:ext>
          </a:extLst>
        </p:cNvPr>
        <p:cNvGrpSpPr/>
        <p:nvPr/>
      </p:nvGrpSpPr>
      <p:grpSpPr>
        <a:xfrm>
          <a:off x="0" y="0"/>
          <a:ext cx="0" cy="0"/>
          <a:chOff x="0" y="0"/>
          <a:chExt cx="0" cy="0"/>
        </a:xfrm>
      </p:grpSpPr>
      <p:sp>
        <p:nvSpPr>
          <p:cNvPr id="111" name="Google Shape;111;p30:notes">
            <a:extLst>
              <a:ext uri="{FF2B5EF4-FFF2-40B4-BE49-F238E27FC236}">
                <a16:creationId xmlns:a16="http://schemas.microsoft.com/office/drawing/2014/main" id="{D4705653-4654-F0B1-7587-F0CB0076B95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 name="Google Shape;112;p30:notes">
            <a:extLst>
              <a:ext uri="{FF2B5EF4-FFF2-40B4-BE49-F238E27FC236}">
                <a16:creationId xmlns:a16="http://schemas.microsoft.com/office/drawing/2014/main" id="{67AD08DF-57B2-17C8-A194-046679F0945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752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de-DE"/>
              <a:t>Teil 2 ist eine eigene Powerpoint</a:t>
            </a:r>
            <a:endParaRPr/>
          </a:p>
        </p:txBody>
      </p:sp>
      <p:sp>
        <p:nvSpPr>
          <p:cNvPr id="100" name="Google Shape;10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8" name="Google Shape;318;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6" name="Google Shape;326;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3cc2b412058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4" name="Google Shape;334;g3cc2b41205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3cc2b412058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g3cc2b412058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42" name="Google Shape;342;g3cc2b412058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3cc2b412058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5" name="Google Shape;365;g3cc2b412058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3cc2b412058_0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1" name="Google Shape;371;g3cc2b412058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3cc2b412058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0" name="Google Shape;380;g3cc2b412058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3cc2b412058_0_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1" name="Google Shape;401;g3cc2b412058_0_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g3cc2b412058_0_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7" name="Google Shape;407;g3cc2b412058_0_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3cc2b412058_0_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5" name="Google Shape;415;g3cc2b412058_0_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7" name="Google Shape;10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3cc2b412058_0_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5" name="Google Shape;425;g3cc2b412058_0_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26" name="Google Shape;426;g3cc2b412058_0_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3cc2b412058_0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5" name="Google Shape;435;g3cc2b412058_0_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36" name="Google Shape;436;g3cc2b412058_0_9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3cc2b412058_0_1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5" name="Google Shape;445;g3cc2b412058_0_10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46" name="Google Shape;446;g3cc2b412058_0_10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3cc2b412058_0_10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2" name="Google Shape;452;g3cc2b412058_0_1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3cc2b412058_0_1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8" name="Google Shape;458;g3cc2b412058_0_1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59" name="Google Shape;459;g3cc2b412058_0_1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34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g3cc2b412058_0_1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0" name="Google Shape;470;g3cc2b412058_0_1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3cc2b412058_0_1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3" name="Google Shape;483;g3cc2b412058_0_1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g3cc2b412058_0_1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0" name="Google Shape;490;g3cc2b412058_0_1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8" name="Google Shape;498;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a:p>
        </p:txBody>
      </p:sp>
      <p:sp>
        <p:nvSpPr>
          <p:cNvPr id="499" name="Google Shape;499;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38</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 name="Google Shape;112;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 name="Google Shape;1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Siehe  proCURE Handbuch S. 18 - 21</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Teamaufbau und Sondierung möglicher Unterstützung: Nachhaltige Beschaffung erfordert Teamarbeit. Für eine erfolgreiche Umsetzung sollten ausgewählte Mitarbeitende eingebunden, Arbeitsgruppen gebildet und externe Unterstützungsangebote geprüft werden.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Bestandsaufnahme durchführen: Für die Umsetzung der nachhaltigen Beschaffung ist ein Überblick über die bestehenden Beschaffungsaktivitäten in der Gemeinde erforderlich. Die folgenden drei Schritte helfen dabei, eine Bestandsaufnahme durchzuführen.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Ziele umsetzen und Umfang festlegen: Auf der Grundlage der Bestandsaufnahme kann die Gemeinde Ziele entwickeln und genau definierte Kriterien anwenden, um so greifbare Vorteile für die lokale bzw. regionale Wirtschaft, Gesellschaft und Umwelt zu erzielen.</a:t>
            </a:r>
            <a:endParaRPr/>
          </a:p>
          <a:p>
            <a:pPr marL="457200" marR="0" lvl="0" indent="-228600" algn="l" rtl="0">
              <a:lnSpc>
                <a:spcPct val="100000"/>
              </a:lnSpc>
              <a:spcBef>
                <a:spcPts val="0"/>
              </a:spcBef>
              <a:spcAft>
                <a:spcPts val="0"/>
              </a:spcAft>
              <a:buSzPts val="1400"/>
              <a:buNone/>
            </a:pPr>
            <a:endParaRPr/>
          </a:p>
        </p:txBody>
      </p:sp>
      <p:sp>
        <p:nvSpPr>
          <p:cNvPr id="119" name="Google Shape;11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Siehe  proCURE Handbuch S. 16-17</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1: Ernennung eines Koordinators: Der Gemeinderat bzw. die Bürgermeisterin oder der Bürgermeister benennen eine Person, die die Aktivitäten zur nachhaltigen Beschaffung koordiniert: z. B. ein Mitarbeitender, der für die Beschaffung oder für Nachhaltigkeit zuständig ist oder ein Mitarbeitender mit Interesse und entsprechenden Fähigkeiten. Diese Person sollte folgende Eigenschaften mitbringen: neugierig; kommunikativ; flexibel; pragmatisch; ausdauernd; und hohe Frustrationstoleranz.</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2: Bildung einer kleinen Arbeitsgruppe: Idealerweise wird der Koordinierende von einer kleinen Arbeitsgruppe unterstützt, die Mitarbeitende aus verschiedenen Abteilungen wie Einkauf, Umwelt, Personalwesen und Finanzen umfasst. Das sorgt für einen reibungsloseren Informationsfluss und eröffnet Raum für unterschiedliche Perspektiven. Diese Arbeitsgruppe sollte sich regelmäßig treffen, um Ziele, Prozesse und nächste Schritte zu besprechen sowie Erkenntnisse und Erfahrungen auszutauschen.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3: Einbindung von zusätzlichem Fachwissen (falls erforderlich): Es ist von Vorteil, die Perspektive derjenigen mit einzubeziehen, die die nachhaltigen Produkte und Dienstleistungen nutzen. Dadurch wird nicht nur die Unterstützung</a:t>
            </a:r>
            <a:endParaRPr/>
          </a:p>
          <a:p>
            <a:pPr marL="0" lvl="0" indent="0" algn="l" rtl="0">
              <a:spcBef>
                <a:spcPts val="0"/>
              </a:spcBef>
              <a:spcAft>
                <a:spcPts val="0"/>
              </a:spcAft>
              <a:buClr>
                <a:schemeClr val="dk1"/>
              </a:buClr>
              <a:buSzPts val="1100"/>
              <a:buFont typeface="Arial"/>
              <a:buNone/>
            </a:pPr>
            <a:r>
              <a:rPr lang="de-DE"/>
              <a:t>für die nachhaltige Beschaffung gesichert, sondern auch gewährleistet, dass bestehende Bedürfnisse der Mitarbeitenden berücksichtigt werden. Auch die Zusammenarbeit mit externen Organisationen wie Umweltgruppen und Weltläden</a:t>
            </a:r>
            <a:endParaRPr/>
          </a:p>
          <a:p>
            <a:pPr marL="0" lvl="0" indent="0" algn="l" rtl="0">
              <a:spcBef>
                <a:spcPts val="0"/>
              </a:spcBef>
              <a:spcAft>
                <a:spcPts val="0"/>
              </a:spcAft>
              <a:buClr>
                <a:schemeClr val="dk1"/>
              </a:buClr>
              <a:buSzPts val="1100"/>
              <a:buFont typeface="Arial"/>
              <a:buNone/>
            </a:pPr>
            <a:r>
              <a:rPr lang="de-DE"/>
              <a:t>kann eine wertvolle Unterstützung bieten. Ihr Fachwissen kann helfen, die richtigen Prioritäten zu setzen.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4: Nutzung verfügbarer Instrumente und Informationen: Die koordinierende Person und die Arbeitsgruppenmitglieder sollten sich mit dem vorliegenden Handbuch und der proCURE-Toolbox vertraut machen. Bei Bedarf bieten verschiedene Wissensplattformen zusätzliche Unterstützung. Für kleinere Gemeinden sind insbesondere die folgenden Plattformen hilfreich: </a:t>
            </a:r>
            <a:r>
              <a:rPr lang="de-DE" u="sng">
                <a:solidFill>
                  <a:schemeClr val="hlink"/>
                </a:solidFill>
                <a:hlinkClick r:id="rId3"/>
              </a:rPr>
              <a:t>www.kompass-nachhaltigkeit.de</a:t>
            </a:r>
            <a:r>
              <a:rPr lang="de-DE"/>
              <a:t> </a:t>
            </a:r>
            <a:r>
              <a:rPr lang="de-DE" u="sng">
                <a:solidFill>
                  <a:schemeClr val="hlink"/>
                </a:solidFill>
                <a:hlinkClick r:id="rId4"/>
              </a:rPr>
              <a:t>www.nachhaltige-beschaffung.info</a:t>
            </a:r>
            <a:r>
              <a:rPr lang="de-DE"/>
              <a:t> </a:t>
            </a:r>
            <a:r>
              <a:rPr lang="de-DE" u="sng">
                <a:solidFill>
                  <a:schemeClr val="hlink"/>
                </a:solidFill>
                <a:hlinkClick r:id="rId5"/>
              </a:rPr>
              <a:t>www.beschaffungs-info.de</a:t>
            </a:r>
            <a:r>
              <a:rPr lang="de-DE"/>
              <a:t> </a:t>
            </a:r>
            <a:r>
              <a:rPr lang="de-DE" u="sng">
                <a:solidFill>
                  <a:schemeClr val="hlink"/>
                </a:solidFill>
                <a:hlinkClick r:id="rId6"/>
              </a:rPr>
              <a:t>lernplattform.engagement-global.de/</a:t>
            </a:r>
            <a:r>
              <a:rPr lang="de-DE"/>
              <a:t> </a:t>
            </a:r>
            <a:r>
              <a:rPr lang="de-DE" u="sng">
                <a:solidFill>
                  <a:schemeClr val="hlink"/>
                </a:solidFill>
                <a:hlinkClick r:id="rId7"/>
              </a:rPr>
              <a:t>www.nabe.gv.at/</a:t>
            </a:r>
            <a:r>
              <a:rPr lang="de-DE"/>
              <a:t> </a:t>
            </a:r>
            <a:r>
              <a:rPr lang="de-DE" u="sng">
                <a:solidFill>
                  <a:schemeClr val="hlink"/>
                </a:solidFill>
                <a:hlinkClick r:id="rId8"/>
              </a:rPr>
              <a:t>www.woeb.swiss/de/</a:t>
            </a:r>
            <a:r>
              <a:rPr lang="de-DE"/>
              <a:t>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400"/>
              <a:buNone/>
            </a:pPr>
            <a:endParaRPr/>
          </a:p>
        </p:txBody>
      </p:sp>
      <p:sp>
        <p:nvSpPr>
          <p:cNvPr id="133" name="Google Shape;13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Siehe proCURE Handbuch S. 18-19</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1: Ermittlung der Kolleginnen und Kollegen, die beschaffen:  Im ersten Schritt geht es darum festzustellen, wer in der Gemeinde operativ für die Beschaffung zuständig ist. Dies kann durch Rücksprache mit der Bürgermeisterin bzw. dem Bürgermeister und/oder durch Gespräche mit den am Beschaffungsprozess beteiligten Personen geschehen. Wichtig ist auch zu wissen, wer den Bedarf an Produkten und Dienstleistungen an wen meldet und wer die Befugnis hat, die Beschaffung zu genehmigen (in der Regel die Bürgermeisterin bzw. der Bürgermeister).</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2: Sammeln von Daten durch den Austausch mit Kollegen:  In Absprache mit den für die Beschaffung zuständigen Kollegen sollen Daten darüber gesammelt werden, was, in welchen zeitlichen Abständen und in welchen Mengen beschafft wird: </a:t>
            </a:r>
            <a:endParaRPr/>
          </a:p>
          <a:p>
            <a:pPr marL="0" lvl="0" indent="0" algn="l" rtl="0">
              <a:spcBef>
                <a:spcPts val="0"/>
              </a:spcBef>
              <a:spcAft>
                <a:spcPts val="0"/>
              </a:spcAft>
              <a:buClr>
                <a:schemeClr val="dk1"/>
              </a:buClr>
              <a:buSzPts val="1100"/>
              <a:buFont typeface="Arial"/>
              <a:buNone/>
            </a:pPr>
            <a:r>
              <a:rPr lang="de-DE"/>
              <a:t>Welche Produkte und Dienstleistungen werden beschafft?</a:t>
            </a:r>
            <a:endParaRPr/>
          </a:p>
          <a:p>
            <a:pPr marL="0" lvl="0" indent="0" algn="l" rtl="0">
              <a:spcBef>
                <a:spcPts val="0"/>
              </a:spcBef>
              <a:spcAft>
                <a:spcPts val="0"/>
              </a:spcAft>
              <a:buClr>
                <a:schemeClr val="dk1"/>
              </a:buClr>
              <a:buSzPts val="1100"/>
              <a:buFont typeface="Arial"/>
              <a:buNone/>
            </a:pPr>
            <a:r>
              <a:rPr lang="de-DE"/>
              <a:t>Welche Mengen werden von den Produkten und Dienstleistungen</a:t>
            </a:r>
            <a:endParaRPr/>
          </a:p>
          <a:p>
            <a:pPr marL="0" lvl="0" indent="0" algn="l" rtl="0">
              <a:spcBef>
                <a:spcPts val="0"/>
              </a:spcBef>
              <a:spcAft>
                <a:spcPts val="0"/>
              </a:spcAft>
              <a:buClr>
                <a:schemeClr val="dk1"/>
              </a:buClr>
              <a:buSzPts val="1100"/>
              <a:buFont typeface="Arial"/>
              <a:buNone/>
            </a:pPr>
            <a:r>
              <a:rPr lang="de-DE"/>
              <a:t>beschafft?</a:t>
            </a:r>
            <a:endParaRPr/>
          </a:p>
          <a:p>
            <a:pPr marL="0" lvl="0" indent="0" algn="l" rtl="0">
              <a:spcBef>
                <a:spcPts val="0"/>
              </a:spcBef>
              <a:spcAft>
                <a:spcPts val="0"/>
              </a:spcAft>
              <a:buClr>
                <a:schemeClr val="dk1"/>
              </a:buClr>
              <a:buSzPts val="1100"/>
              <a:buFont typeface="Arial"/>
              <a:buNone/>
            </a:pPr>
            <a:r>
              <a:rPr lang="de-DE"/>
              <a:t>In welchen zeitlichen Abständen wird die Beschaffung durchgeführt?</a:t>
            </a:r>
            <a:endParaRPr/>
          </a:p>
          <a:p>
            <a:pPr marL="0" lvl="0" indent="0" algn="l" rtl="0">
              <a:spcBef>
                <a:spcPts val="0"/>
              </a:spcBef>
              <a:spcAft>
                <a:spcPts val="0"/>
              </a:spcAft>
              <a:buClr>
                <a:schemeClr val="dk1"/>
              </a:buClr>
              <a:buSzPts val="1100"/>
              <a:buFont typeface="Arial"/>
              <a:buNone/>
            </a:pPr>
            <a:r>
              <a:rPr lang="de-DE"/>
              <a:t>Welche Beschaffungsmethode wird üblicherweise angewendet (siehe „Beschaffung unterhalb der Schwelle für nationale Ausschreibungen“ auf Seite 23 im Handbuch)</a:t>
            </a:r>
            <a:endParaRPr/>
          </a:p>
          <a:p>
            <a:pPr marL="0" lvl="0" indent="0" algn="l" rtl="0">
              <a:spcBef>
                <a:spcPts val="0"/>
              </a:spcBef>
              <a:spcAft>
                <a:spcPts val="0"/>
              </a:spcAft>
              <a:buClr>
                <a:schemeClr val="dk1"/>
              </a:buClr>
              <a:buSzPts val="1100"/>
              <a:buFont typeface="Arial"/>
              <a:buNone/>
            </a:pPr>
            <a:r>
              <a:rPr lang="de-DE"/>
              <a:t>Welche Unternehmen sind in der Regel die Auftragnehmer?</a:t>
            </a:r>
            <a:endParaRPr/>
          </a:p>
          <a:p>
            <a:pPr marL="0" lvl="0" indent="0" algn="l" rtl="0">
              <a:spcBef>
                <a:spcPts val="0"/>
              </a:spcBef>
              <a:spcAft>
                <a:spcPts val="0"/>
              </a:spcAft>
              <a:buClr>
                <a:schemeClr val="dk1"/>
              </a:buClr>
              <a:buSzPts val="1100"/>
              <a:buFont typeface="Arial"/>
              <a:buNone/>
            </a:pPr>
            <a:r>
              <a:rPr lang="de-DE"/>
              <a:t>Wie lauten die aktuellen Verträge und welche Laufzeit haben sie?</a:t>
            </a:r>
            <a:endParaRPr/>
          </a:p>
          <a:p>
            <a:pPr marL="0" lvl="0" indent="0" algn="l" rtl="0">
              <a:spcBef>
                <a:spcPts val="0"/>
              </a:spcBef>
              <a:spcAft>
                <a:spcPts val="0"/>
              </a:spcAft>
              <a:buClr>
                <a:schemeClr val="dk1"/>
              </a:buClr>
              <a:buSzPts val="1100"/>
              <a:buFont typeface="Arial"/>
              <a:buNone/>
            </a:pPr>
            <a:r>
              <a:rPr lang="de-DE"/>
              <a:t>Werden bei den Beschaffungsprozessen Nachhaltigkeitskriterien berücksichtigt – und wenn ja, welche?</a:t>
            </a:r>
            <a:endParaRPr/>
          </a:p>
          <a:p>
            <a:pPr marL="0" lvl="0" indent="0" algn="l" rtl="0">
              <a:spcBef>
                <a:spcPts val="0"/>
              </a:spcBef>
              <a:spcAft>
                <a:spcPts val="0"/>
              </a:spcAft>
              <a:buClr>
                <a:schemeClr val="dk1"/>
              </a:buClr>
              <a:buSzPts val="1100"/>
              <a:buFont typeface="Arial"/>
              <a:buNone/>
            </a:pPr>
            <a:r>
              <a:rPr lang="de-DE"/>
              <a:t>Wie viel Geld wird jährlich für die Beschaffung von Produkten und Dienstleistungen ausgegeben? (Diese Summe muss gegebenenfalls mit den Buchhaltungsunterlagen der Gemeinde abgeglichen werden.)</a:t>
            </a:r>
            <a:endParaRPr/>
          </a:p>
          <a:p>
            <a:pPr marL="0" lvl="0" indent="0" algn="l" rtl="0">
              <a:spcBef>
                <a:spcPts val="0"/>
              </a:spcBef>
              <a:spcAft>
                <a:spcPts val="0"/>
              </a:spcAft>
              <a:buClr>
                <a:schemeClr val="dk1"/>
              </a:buClr>
              <a:buSzPts val="1100"/>
              <a:buFont typeface="Arial"/>
              <a:buNone/>
            </a:pPr>
            <a:r>
              <a:rPr lang="de-DE"/>
              <a:t>Wie sehen die Beschaffungsprozesse für die verschiedenen Produkte und Dienstleistungen aus? (Wer legt die Mengen und Qualitäten der zu beschaffenden Produkte und Dienstleistungen fest, wer führt die Beschaffung durch, wer ist die Ansprechpartnerin oder der Ansprechpartner während der Vertragslaufzeit?)</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3: Verarbeitung der Informationen und Erstellung einer Übersicht</a:t>
            </a:r>
            <a:endParaRPr/>
          </a:p>
          <a:p>
            <a:pPr marL="0" lvl="0" indent="0" algn="l" rtl="0">
              <a:spcBef>
                <a:spcPts val="0"/>
              </a:spcBef>
              <a:spcAft>
                <a:spcPts val="0"/>
              </a:spcAft>
              <a:buClr>
                <a:schemeClr val="dk1"/>
              </a:buClr>
              <a:buSzPts val="1100"/>
              <a:buFont typeface="Arial"/>
              <a:buNone/>
            </a:pPr>
            <a:r>
              <a:rPr lang="de-DE"/>
              <a:t>Die gesammelten Informationen über die von den verschiedenen Abteilungen beschafften Produkte und Dienstleistungen – einschließlich der damit verbundenen Ausgaben und der Beschaffungsprozesse – sollten systematisch aufbereitet werden. Zur umfassenden Darstellung dieser Daten sollte eine Übersicht entwickelt werden. Gegebenenfalls könnten ähnliche Produkte und Dienstleistungen gruppiert werden, um die Darstellung übersichtlicher zu gestalten.</a:t>
            </a:r>
            <a:endParaRPr/>
          </a:p>
          <a:p>
            <a:pPr marL="0" lvl="0" indent="0" algn="l" rtl="0">
              <a:lnSpc>
                <a:spcPct val="100000"/>
              </a:lnSpc>
              <a:spcBef>
                <a:spcPts val="0"/>
              </a:spcBef>
              <a:spcAft>
                <a:spcPts val="0"/>
              </a:spcAft>
              <a:buSzPts val="1400"/>
              <a:buNone/>
            </a:pPr>
            <a:endParaRPr/>
          </a:p>
        </p:txBody>
      </p:sp>
      <p:sp>
        <p:nvSpPr>
          <p:cNvPr id="149" name="Google Shape;14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de-DE"/>
              <a:t>Siehe proCURE Handbuch S. 19-21</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1: Entwicklung von Zielen, die mit den allgemeinen Prioritäten der Gemeinde übereinstimmen: Ein erster Schritt bei der nachhaltigen Beschaffung ist die Festlegung von Zielen. Diese Ziele können anfangs sehr einfach sein und mit der Zeit ehrgeiziger werden, wenn die Gemeinde Erfahrung und Vertrauen in die Umsetzung der nachhaltigen Beschaffung gewonnen hat. Die Ziele dienen als Grundlage für die nachhaltige Beschaffung und als eine gemeinsame Richtschnur für alle Beteiligten.</a:t>
            </a:r>
            <a:endParaRPr/>
          </a:p>
          <a:p>
            <a:pPr marL="0" lvl="0" indent="0" algn="l" rtl="0">
              <a:spcBef>
                <a:spcPts val="0"/>
              </a:spcBef>
              <a:spcAft>
                <a:spcPts val="0"/>
              </a:spcAft>
              <a:buClr>
                <a:schemeClr val="dk1"/>
              </a:buClr>
              <a:buSzPts val="1100"/>
              <a:buFont typeface="Arial"/>
              <a:buNone/>
            </a:pPr>
            <a:r>
              <a:rPr lang="de-DE"/>
              <a:t>Die Ziele sollten möglichst SMART sein (specific, measurable, achievable, relevant, time-bound), also spezifisch, messbar, erreichbar, relevant und zeitbezogen sein:</a:t>
            </a:r>
            <a:endParaRPr/>
          </a:p>
          <a:p>
            <a:pPr marL="0" lvl="0" indent="0" algn="l" rtl="0">
              <a:spcBef>
                <a:spcPts val="0"/>
              </a:spcBef>
              <a:spcAft>
                <a:spcPts val="0"/>
              </a:spcAft>
              <a:buClr>
                <a:schemeClr val="dk1"/>
              </a:buClr>
              <a:buSzPts val="1100"/>
              <a:buFont typeface="Arial"/>
              <a:buNone/>
            </a:pPr>
            <a:r>
              <a:rPr lang="de-DE"/>
              <a:t>Spezifisch: Die Ziele sollten deutlich machen, was die Gemeinde erreichen will.</a:t>
            </a:r>
            <a:endParaRPr/>
          </a:p>
          <a:p>
            <a:pPr marL="0" lvl="0" indent="0" algn="l" rtl="0">
              <a:spcBef>
                <a:spcPts val="0"/>
              </a:spcBef>
              <a:spcAft>
                <a:spcPts val="0"/>
              </a:spcAft>
              <a:buClr>
                <a:schemeClr val="dk1"/>
              </a:buClr>
              <a:buSzPts val="1100"/>
              <a:buFont typeface="Arial"/>
              <a:buNone/>
            </a:pPr>
            <a:r>
              <a:rPr lang="de-DE"/>
              <a:t>Messbar: Die Ziele sollten messbar sein, auch um den Fortschritt überprüfen zu können.</a:t>
            </a:r>
            <a:endParaRPr/>
          </a:p>
          <a:p>
            <a:pPr marL="0" lvl="0" indent="0" algn="l" rtl="0">
              <a:spcBef>
                <a:spcPts val="0"/>
              </a:spcBef>
              <a:spcAft>
                <a:spcPts val="0"/>
              </a:spcAft>
              <a:buClr>
                <a:schemeClr val="dk1"/>
              </a:buClr>
              <a:buSzPts val="1100"/>
              <a:buFont typeface="Arial"/>
              <a:buNone/>
            </a:pPr>
            <a:r>
              <a:rPr lang="de-DE"/>
              <a:t>Erreichbar: Die Ziele sollten – u. a. angesichts der beschränkten Ressourcen der Gemeinde – realistisch sein.</a:t>
            </a:r>
            <a:endParaRPr/>
          </a:p>
          <a:p>
            <a:pPr marL="0" lvl="0" indent="0" algn="l" rtl="0">
              <a:spcBef>
                <a:spcPts val="0"/>
              </a:spcBef>
              <a:spcAft>
                <a:spcPts val="0"/>
              </a:spcAft>
              <a:buClr>
                <a:schemeClr val="dk1"/>
              </a:buClr>
              <a:buSzPts val="1100"/>
              <a:buFont typeface="Arial"/>
              <a:buNone/>
            </a:pPr>
            <a:r>
              <a:rPr lang="de-DE"/>
              <a:t>Relevant: Die Ziele sollten mit den allgemeinen Prioritäten bzw. Zielen der Gemeinde übereinstimmen.</a:t>
            </a:r>
            <a:endParaRPr/>
          </a:p>
          <a:p>
            <a:pPr marL="0" lvl="0" indent="0" algn="l" rtl="0">
              <a:spcBef>
                <a:spcPts val="0"/>
              </a:spcBef>
              <a:spcAft>
                <a:spcPts val="0"/>
              </a:spcAft>
              <a:buClr>
                <a:schemeClr val="dk1"/>
              </a:buClr>
              <a:buSzPts val="1100"/>
              <a:buFont typeface="Arial"/>
              <a:buNone/>
            </a:pPr>
            <a:r>
              <a:rPr lang="de-DE"/>
              <a:t>Zeitgebunden: Die Ziele sollten mit festgelegten Fristen verbunden sein.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2: Auswahl von Produkten und Dienstleistungen: Im zweiten Schritt geht es darum, auf der Grundlage der in Schritt 1 definierten Ziele diejenigen Produkte und Dienstleistungen auszuwählen, die für eine nachhaltige Beschaffung in Betracht gezogen werden. Bei der Entscheidungsfindung können folgende Faktoren berücksichtigt werden: hohe jährliche Ausgaben; häufig wiederkehrende Beschaffungsvorgänge; öffentliche Sichtbarkeit (der beschafften Produkte und</a:t>
            </a:r>
            <a:endParaRPr/>
          </a:p>
          <a:p>
            <a:pPr marL="0" lvl="0" indent="0" algn="l" rtl="0">
              <a:spcBef>
                <a:spcPts val="0"/>
              </a:spcBef>
              <a:spcAft>
                <a:spcPts val="0"/>
              </a:spcAft>
              <a:buClr>
                <a:schemeClr val="dk1"/>
              </a:buClr>
              <a:buSzPts val="1100"/>
              <a:buFont typeface="Arial"/>
              <a:buNone/>
            </a:pPr>
            <a:r>
              <a:rPr lang="de-DE"/>
              <a:t>Dienstleistungen); Verbesserungspotenzial (Umwelt, Arbeitsbedingungen usw.); und geringer Schwierigkeitsgrad, d.h. Produktgruppen, für die bereits Nachhaltigkeitskriterien existieren und nachhaltige Alternativen auf dem Markt verfügbar sind.</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3: Auswahl von Nachhaltigkeitskriterien: Im dritten Schritt können nun für jede der in Schritt 2 ausgewählten Produktgruppen Nachhaltigkeitskriterien entwickelt werden:</a:t>
            </a:r>
            <a:endParaRPr/>
          </a:p>
          <a:p>
            <a:pPr marL="457200" lvl="0" indent="-317500" algn="l" rtl="0">
              <a:spcBef>
                <a:spcPts val="0"/>
              </a:spcBef>
              <a:spcAft>
                <a:spcPts val="0"/>
              </a:spcAft>
              <a:buClr>
                <a:schemeClr val="dk1"/>
              </a:buClr>
              <a:buSzPts val="1400"/>
              <a:buChar char="-"/>
            </a:pPr>
            <a:r>
              <a:rPr lang="de-DE"/>
              <a:t>Zusammenstellung von Nachhaltigkeitskriterien, die für die ausgewählten Produkte und Dienstleistungen relevant sind. Die proCURE Toolbox bietet eine Excel-Datei an, die die Anforderungen von Gütezeichen im Überblick enthält.</a:t>
            </a:r>
            <a:endParaRPr/>
          </a:p>
          <a:p>
            <a:pPr marL="457200" lvl="0" indent="-317500" algn="l" rtl="0">
              <a:spcBef>
                <a:spcPts val="0"/>
              </a:spcBef>
              <a:spcAft>
                <a:spcPts val="0"/>
              </a:spcAft>
              <a:buClr>
                <a:schemeClr val="dk1"/>
              </a:buClr>
              <a:buSzPts val="1400"/>
              <a:buChar char="-"/>
            </a:pPr>
            <a:r>
              <a:rPr lang="de-DE"/>
              <a:t>Kontaktaufnahme zu Lieferanten: Können sie die Nachhaltigkeitskriterien erfüllen?</a:t>
            </a:r>
            <a:endParaRPr/>
          </a:p>
          <a:p>
            <a:pPr marL="457200" lvl="0" indent="-317500" algn="l" rtl="0">
              <a:spcBef>
                <a:spcPts val="0"/>
              </a:spcBef>
              <a:spcAft>
                <a:spcPts val="0"/>
              </a:spcAft>
              <a:buClr>
                <a:schemeClr val="dk1"/>
              </a:buClr>
              <a:buSzPts val="1400"/>
              <a:buChar char="-"/>
            </a:pPr>
            <a:r>
              <a:rPr lang="de-DE"/>
              <a:t>Erfassung der ungefähren Preisunterschiede zwischen nachhaltigen und konventionellen Optionen.</a:t>
            </a:r>
            <a:endParaRPr/>
          </a:p>
          <a:p>
            <a:pPr marL="457200" lvl="0" indent="-317500" algn="l" rtl="0">
              <a:spcBef>
                <a:spcPts val="0"/>
              </a:spcBef>
              <a:spcAft>
                <a:spcPts val="0"/>
              </a:spcAft>
              <a:buClr>
                <a:schemeClr val="dk1"/>
              </a:buClr>
              <a:buSzPts val="1400"/>
              <a:buChar char="-"/>
            </a:pPr>
            <a:r>
              <a:rPr lang="de-DE"/>
              <a:t>Festlegung von Nachhaltigkeitskriterien für die ausgewählten Produkte und Dienstleistungen, die gut zu den allgemeinen Prioritäten der Gemeinde passen (Siehe Schritt 1).</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de-DE"/>
              <a:t>Schritt 4: Zuständigkeiten für die Umsetzung der Kriterien festlegen: Im vierten Schritt kann nun – auf der Grundlage des Überblicks über die Beschaffungsprozesse (siehe „Bestandsaufnahme durchführen“ auf Seite 18 des Handbuchs) – eine Entscheidung darüber getroffen werden, welche Personen in der Verwaltung am besten sicherstellen können, dass die ausgewählten Nachhaltigkeitskriterien bei der Beschaffung auch tatsächlich berücksichtigt werden. Idealerweise waren diese Personen an der Festlegung der Nachhaltigkeitskriterien beteiligt. Ist dies nicht der Fall, so müssen sie über die Nachhaltigkeitskriterien, die bei der Beschaffung zu berücksichtigen sind, informiert werden.</a:t>
            </a:r>
            <a:endParaRPr/>
          </a:p>
          <a:p>
            <a:pPr marL="0" lvl="0" indent="0" algn="l" rtl="0">
              <a:spcBef>
                <a:spcPts val="0"/>
              </a:spcBef>
              <a:spcAft>
                <a:spcPts val="0"/>
              </a:spcAft>
              <a:buClr>
                <a:schemeClr val="dk1"/>
              </a:buClr>
              <a:buSzPts val="1100"/>
              <a:buFont typeface="Arial"/>
              <a:buNone/>
            </a:pPr>
            <a:endParaRPr/>
          </a:p>
          <a:p>
            <a:pPr marL="457200" marR="0" lvl="0" indent="-228600" algn="l" rtl="0">
              <a:lnSpc>
                <a:spcPct val="100000"/>
              </a:lnSpc>
              <a:spcBef>
                <a:spcPts val="0"/>
              </a:spcBef>
              <a:spcAft>
                <a:spcPts val="0"/>
              </a:spcAft>
              <a:buSzPts val="1400"/>
              <a:buNone/>
            </a:pPr>
            <a:endParaRPr/>
          </a:p>
        </p:txBody>
      </p:sp>
      <p:sp>
        <p:nvSpPr>
          <p:cNvPr id="164" name="Google Shape;164;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a:extLst>
            <a:ext uri="{FF2B5EF4-FFF2-40B4-BE49-F238E27FC236}">
              <a16:creationId xmlns:a16="http://schemas.microsoft.com/office/drawing/2014/main" id="{660976F3-CAA4-F55C-9F04-044454836C94}"/>
            </a:ext>
          </a:extLst>
        </p:cNvPr>
        <p:cNvGrpSpPr/>
        <p:nvPr/>
      </p:nvGrpSpPr>
      <p:grpSpPr>
        <a:xfrm>
          <a:off x="0" y="0"/>
          <a:ext cx="0" cy="0"/>
          <a:chOff x="0" y="0"/>
          <a:chExt cx="0" cy="0"/>
        </a:xfrm>
      </p:grpSpPr>
      <p:sp>
        <p:nvSpPr>
          <p:cNvPr id="111" name="Google Shape;111;p30:notes">
            <a:extLst>
              <a:ext uri="{FF2B5EF4-FFF2-40B4-BE49-F238E27FC236}">
                <a16:creationId xmlns:a16="http://schemas.microsoft.com/office/drawing/2014/main" id="{71C1979A-C79D-9EC9-0404-EF63073C506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 name="Google Shape;112;p30:notes">
            <a:extLst>
              <a:ext uri="{FF2B5EF4-FFF2-40B4-BE49-F238E27FC236}">
                <a16:creationId xmlns:a16="http://schemas.microsoft.com/office/drawing/2014/main" id="{0A7DA823-4E74-4FB4-7D2D-EC3F9E2C924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50557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1">
  <p:cSld name="Titel 1">
    <p:bg>
      <p:bgPr>
        <a:solidFill>
          <a:schemeClr val="lt1"/>
        </a:solidFill>
        <a:effectLst/>
      </p:bgPr>
    </p:bg>
    <p:spTree>
      <p:nvGrpSpPr>
        <p:cNvPr id="1" name="Shape 15"/>
        <p:cNvGrpSpPr/>
        <p:nvPr/>
      </p:nvGrpSpPr>
      <p:grpSpPr>
        <a:xfrm>
          <a:off x="0" y="0"/>
          <a:ext cx="0" cy="0"/>
          <a:chOff x="0" y="0"/>
          <a:chExt cx="0" cy="0"/>
        </a:xfrm>
      </p:grpSpPr>
      <p:sp>
        <p:nvSpPr>
          <p:cNvPr id="16" name="Google Shape;16;p17"/>
          <p:cNvSpPr/>
          <p:nvPr/>
        </p:nvSpPr>
        <p:spPr>
          <a:xfrm rot="10800000">
            <a:off x="332000" y="4831776"/>
            <a:ext cx="4356925" cy="4052448"/>
          </a:xfrm>
          <a:prstGeom prst="pie">
            <a:avLst>
              <a:gd name="adj1" fmla="val 0"/>
              <a:gd name="adj2" fmla="val 108016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 name="Google Shape;17;p17"/>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17"/>
          <p:cNvCxnSpPr/>
          <p:nvPr/>
        </p:nvCxnSpPr>
        <p:spPr>
          <a:xfrm>
            <a:off x="6309360" y="3950208"/>
            <a:ext cx="2133600" cy="3992"/>
          </a:xfrm>
          <a:prstGeom prst="straightConnector1">
            <a:avLst/>
          </a:prstGeom>
          <a:noFill/>
          <a:ln w="101600" cap="flat" cmpd="sng">
            <a:solidFill>
              <a:schemeClr val="accent3"/>
            </a:solidFill>
            <a:prstDash val="solid"/>
            <a:miter lim="800000"/>
            <a:headEnd type="none" w="sm" len="sm"/>
            <a:tailEnd type="none" w="sm" len="sm"/>
          </a:ln>
        </p:spPr>
      </p:cxnSp>
      <p:sp>
        <p:nvSpPr>
          <p:cNvPr id="19" name="Google Shape;19;p17"/>
          <p:cNvSpPr/>
          <p:nvPr/>
        </p:nvSpPr>
        <p:spPr>
          <a:xfrm rot="10800000">
            <a:off x="-1304496" y="5613097"/>
            <a:ext cx="2624490" cy="2489806"/>
          </a:xfrm>
          <a:prstGeom prst="pie">
            <a:avLst>
              <a:gd name="adj1" fmla="val 5413995"/>
              <a:gd name="adj2" fmla="val 10826281"/>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17"/>
          <p:cNvSpPr/>
          <p:nvPr/>
        </p:nvSpPr>
        <p:spPr>
          <a:xfrm rot="-5400000">
            <a:off x="-1055890" y="818688"/>
            <a:ext cx="2127278" cy="2127278"/>
          </a:xfrm>
          <a:prstGeom prst="pie">
            <a:avLst>
              <a:gd name="adj1" fmla="val 0"/>
              <a:gd name="adj2" fmla="val 1085180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el">
  <p:cSld name="Titel">
    <p:bg>
      <p:bgPr>
        <a:solidFill>
          <a:schemeClr val="lt1"/>
        </a:solidFill>
        <a:effectLst/>
      </p:bgPr>
    </p:bg>
    <p:spTree>
      <p:nvGrpSpPr>
        <p:cNvPr id="1" name="Shape 70"/>
        <p:cNvGrpSpPr/>
        <p:nvPr/>
      </p:nvGrpSpPr>
      <p:grpSpPr>
        <a:xfrm>
          <a:off x="0" y="0"/>
          <a:ext cx="0" cy="0"/>
          <a:chOff x="0" y="0"/>
          <a:chExt cx="0" cy="0"/>
        </a:xfrm>
      </p:grpSpPr>
      <p:sp>
        <p:nvSpPr>
          <p:cNvPr id="71" name="Google Shape;71;g3cc2b412058_0_237"/>
          <p:cNvSpPr txBox="1">
            <a:spLocks noGrp="1"/>
          </p:cNvSpPr>
          <p:nvPr>
            <p:ph type="ctrTitle"/>
          </p:nvPr>
        </p:nvSpPr>
        <p:spPr>
          <a:xfrm>
            <a:off x="6309904" y="411479"/>
            <a:ext cx="5486400" cy="329190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2" name="Google Shape;72;g3cc2b412058_0_237"/>
          <p:cNvCxnSpPr/>
          <p:nvPr/>
        </p:nvCxnSpPr>
        <p:spPr>
          <a:xfrm>
            <a:off x="6309360" y="3950208"/>
            <a:ext cx="2133600" cy="3900"/>
          </a:xfrm>
          <a:prstGeom prst="straightConnector1">
            <a:avLst/>
          </a:prstGeom>
          <a:noFill/>
          <a:ln w="101600" cap="flat" cmpd="sng">
            <a:solidFill>
              <a:schemeClr val="accent4"/>
            </a:solidFill>
            <a:prstDash val="solid"/>
            <a:miter lim="800000"/>
            <a:headEnd type="none" w="sm" len="sm"/>
            <a:tailEnd type="none" w="sm" len="sm"/>
          </a:ln>
        </p:spPr>
      </p:cxnSp>
      <p:sp>
        <p:nvSpPr>
          <p:cNvPr id="73" name="Google Shape;73;g3cc2b412058_0_237"/>
          <p:cNvSpPr txBox="1">
            <a:spLocks noGrp="1"/>
          </p:cNvSpPr>
          <p:nvPr>
            <p:ph type="body" idx="1"/>
          </p:nvPr>
        </p:nvSpPr>
        <p:spPr>
          <a:xfrm>
            <a:off x="6309905" y="4549552"/>
            <a:ext cx="5486400" cy="16458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4" name="Google Shape;74;g3cc2b412058_0_237"/>
          <p:cNvSpPr/>
          <p:nvPr/>
        </p:nvSpPr>
        <p:spPr>
          <a:xfrm rot="-5400000">
            <a:off x="-1994246" y="2784107"/>
            <a:ext cx="3988500" cy="414360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5" name="Google Shape;75;g3cc2b412058_0_237"/>
          <p:cNvSpPr/>
          <p:nvPr/>
        </p:nvSpPr>
        <p:spPr>
          <a:xfrm rot="10800000">
            <a:off x="1657593" y="5606686"/>
            <a:ext cx="2376900" cy="2502600"/>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6" name="Google Shape;76;g3cc2b412058_0_237"/>
          <p:cNvSpPr/>
          <p:nvPr/>
        </p:nvSpPr>
        <p:spPr>
          <a:xfrm rot="-8153570">
            <a:off x="691560" y="2439643"/>
            <a:ext cx="1374995" cy="1407033"/>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el und zwei Inhalte 2">
  <p:cSld name="Titel und zwei Inhalte 2">
    <p:bg>
      <p:bgPr>
        <a:solidFill>
          <a:schemeClr val="lt1"/>
        </a:solidFill>
        <a:effectLst/>
      </p:bgPr>
    </p:bg>
    <p:spTree>
      <p:nvGrpSpPr>
        <p:cNvPr id="1" name="Shape 77"/>
        <p:cNvGrpSpPr/>
        <p:nvPr/>
      </p:nvGrpSpPr>
      <p:grpSpPr>
        <a:xfrm>
          <a:off x="0" y="0"/>
          <a:ext cx="0" cy="0"/>
          <a:chOff x="0" y="0"/>
          <a:chExt cx="0" cy="0"/>
        </a:xfrm>
      </p:grpSpPr>
      <p:sp>
        <p:nvSpPr>
          <p:cNvPr id="78" name="Google Shape;78;g3cc2b412058_0_244"/>
          <p:cNvSpPr txBox="1">
            <a:spLocks noGrp="1"/>
          </p:cNvSpPr>
          <p:nvPr>
            <p:ph type="title"/>
          </p:nvPr>
        </p:nvSpPr>
        <p:spPr>
          <a:xfrm>
            <a:off x="594360" y="278129"/>
            <a:ext cx="9778500" cy="149460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g3cc2b412058_0_244"/>
          <p:cNvSpPr txBox="1">
            <a:spLocks noGrp="1"/>
          </p:cNvSpPr>
          <p:nvPr>
            <p:ph type="body" idx="1"/>
          </p:nvPr>
        </p:nvSpPr>
        <p:spPr>
          <a:xfrm>
            <a:off x="594360" y="2676525"/>
            <a:ext cx="4490700" cy="359760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0" name="Google Shape;80;g3cc2b412058_0_244"/>
          <p:cNvSpPr txBox="1">
            <a:spLocks noGrp="1"/>
          </p:cNvSpPr>
          <p:nvPr>
            <p:ph type="body" idx="2"/>
          </p:nvPr>
        </p:nvSpPr>
        <p:spPr>
          <a:xfrm>
            <a:off x="5881898" y="2676525"/>
            <a:ext cx="4490700" cy="359760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1" name="Google Shape;81;g3cc2b412058_0_244"/>
          <p:cNvSpPr txBox="1">
            <a:spLocks noGrp="1"/>
          </p:cNvSpPr>
          <p:nvPr>
            <p:ph type="sldNum" idx="12"/>
          </p:nvPr>
        </p:nvSpPr>
        <p:spPr>
          <a:xfrm>
            <a:off x="594360" y="6332220"/>
            <a:ext cx="523200" cy="247800"/>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82" name="Google Shape;82;g3cc2b412058_0_244"/>
          <p:cNvSpPr txBox="1">
            <a:spLocks noGrp="1"/>
          </p:cNvSpPr>
          <p:nvPr>
            <p:ph type="dt" idx="10"/>
          </p:nvPr>
        </p:nvSpPr>
        <p:spPr>
          <a:xfrm>
            <a:off x="1133648" y="6332220"/>
            <a:ext cx="1313100" cy="247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3" name="Google Shape;83;g3cc2b412058_0_244"/>
          <p:cNvCxnSpPr/>
          <p:nvPr/>
        </p:nvCxnSpPr>
        <p:spPr>
          <a:xfrm>
            <a:off x="594360" y="2148840"/>
            <a:ext cx="2133600" cy="3900"/>
          </a:xfrm>
          <a:prstGeom prst="straightConnector1">
            <a:avLst/>
          </a:prstGeom>
          <a:noFill/>
          <a:ln w="101600" cap="flat" cmpd="sng">
            <a:solidFill>
              <a:schemeClr val="accent4"/>
            </a:solidFill>
            <a:prstDash val="solid"/>
            <a:miter lim="800000"/>
            <a:headEnd type="none" w="sm" len="sm"/>
            <a:tailEnd type="none" w="sm" len="sm"/>
          </a:ln>
        </p:spPr>
      </p:cxnSp>
      <p:sp>
        <p:nvSpPr>
          <p:cNvPr id="84" name="Google Shape;84;g3cc2b412058_0_244"/>
          <p:cNvSpPr/>
          <p:nvPr/>
        </p:nvSpPr>
        <p:spPr>
          <a:xfrm>
            <a:off x="9879382" y="-1169095"/>
            <a:ext cx="2338200" cy="2338200"/>
          </a:xfrm>
          <a:prstGeom prst="pie">
            <a:avLst>
              <a:gd name="adj1" fmla="val 0"/>
              <a:gd name="adj2" fmla="val 10795612"/>
            </a:avLst>
          </a:prstGeom>
          <a:solidFill>
            <a:srgbClr val="AFD7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5" name="Google Shape;85;g3cc2b412058_0_244"/>
          <p:cNvSpPr/>
          <p:nvPr/>
        </p:nvSpPr>
        <p:spPr>
          <a:xfrm>
            <a:off x="8335968" y="-706089"/>
            <a:ext cx="1393200" cy="1412100"/>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6" name="Google Shape;86;g3cc2b412058_0_244"/>
          <p:cNvSpPr/>
          <p:nvPr/>
        </p:nvSpPr>
        <p:spPr>
          <a:xfrm>
            <a:off x="9624160" y="313424"/>
            <a:ext cx="1157400" cy="115740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1">
  <p:cSld name="Agenda 1">
    <p:spTree>
      <p:nvGrpSpPr>
        <p:cNvPr id="1" name="Shape 21"/>
        <p:cNvGrpSpPr/>
        <p:nvPr/>
      </p:nvGrpSpPr>
      <p:grpSpPr>
        <a:xfrm>
          <a:off x="0" y="0"/>
          <a:ext cx="0" cy="0"/>
          <a:chOff x="0" y="0"/>
          <a:chExt cx="0" cy="0"/>
        </a:xfrm>
      </p:grpSpPr>
      <p:sp>
        <p:nvSpPr>
          <p:cNvPr id="22" name="Google Shape;22;p18"/>
          <p:cNvSpPr/>
          <p:nvPr/>
        </p:nvSpPr>
        <p:spPr>
          <a:xfrm>
            <a:off x="9879382" y="-116909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 name="Google Shape;23;p18"/>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8"/>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i="0">
                <a:solidFill>
                  <a:schemeClr val="accent4"/>
                </a:solidFill>
                <a:latin typeface="Arial"/>
                <a:ea typeface="Arial"/>
                <a:cs typeface="Arial"/>
                <a:sym typeface="Arial"/>
              </a:defRPr>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 name="Google Shape;25;p1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26" name="Google Shape;26;p1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7" name="Google Shape;27;p18"/>
          <p:cNvCxnSpPr/>
          <p:nvPr/>
        </p:nvCxnSpPr>
        <p:spPr>
          <a:xfrm>
            <a:off x="594360" y="2148840"/>
            <a:ext cx="2130552" cy="0"/>
          </a:xfrm>
          <a:prstGeom prst="straightConnector1">
            <a:avLst/>
          </a:prstGeom>
          <a:noFill/>
          <a:ln w="101600" cap="flat" cmpd="sng">
            <a:solidFill>
              <a:schemeClr val="accent4"/>
            </a:solidFill>
            <a:prstDash val="solid"/>
            <a:miter lim="800000"/>
            <a:headEnd type="none" w="sm" len="sm"/>
            <a:tailEnd type="none" w="sm" len="sm"/>
          </a:ln>
        </p:spPr>
      </p:cxnSp>
      <p:sp>
        <p:nvSpPr>
          <p:cNvPr id="28" name="Google Shape;28;p18"/>
          <p:cNvSpPr/>
          <p:nvPr/>
        </p:nvSpPr>
        <p:spPr>
          <a:xfrm>
            <a:off x="8076007"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9" name="Google Shape;29;p18"/>
          <p:cNvSpPr/>
          <p:nvPr/>
        </p:nvSpPr>
        <p:spPr>
          <a:xfrm>
            <a:off x="9723419" y="301731"/>
            <a:ext cx="846741" cy="808715"/>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elle 2">
  <p:cSld name="Tabelle 2">
    <p:bg>
      <p:bgPr>
        <a:solidFill>
          <a:schemeClr val="lt1"/>
        </a:solidFill>
        <a:effectLst/>
      </p:bgPr>
    </p:bg>
    <p:spTree>
      <p:nvGrpSpPr>
        <p:cNvPr id="1" name="Shape 30"/>
        <p:cNvGrpSpPr/>
        <p:nvPr/>
      </p:nvGrpSpPr>
      <p:grpSpPr>
        <a:xfrm>
          <a:off x="0" y="0"/>
          <a:ext cx="0" cy="0"/>
          <a:chOff x="0" y="0"/>
          <a:chExt cx="0" cy="0"/>
        </a:xfrm>
      </p:grpSpPr>
      <p:sp>
        <p:nvSpPr>
          <p:cNvPr id="31" name="Google Shape;31;p28"/>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33" name="Google Shape;33;p2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4" name="Google Shape;34;p28"/>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elinhalt und Bild">
  <p:cSld name="Titelinhalt und Bild">
    <p:bg>
      <p:bgPr>
        <a:solidFill>
          <a:schemeClr val="lt1"/>
        </a:solidFill>
        <a:effectLst/>
      </p:bgPr>
    </p:bg>
    <p:spTree>
      <p:nvGrpSpPr>
        <p:cNvPr id="1" name="Shape 35"/>
        <p:cNvGrpSpPr/>
        <p:nvPr/>
      </p:nvGrpSpPr>
      <p:grpSpPr>
        <a:xfrm>
          <a:off x="0" y="0"/>
          <a:ext cx="0" cy="0"/>
          <a:chOff x="0" y="0"/>
          <a:chExt cx="0" cy="0"/>
        </a:xfrm>
      </p:grpSpPr>
      <p:sp>
        <p:nvSpPr>
          <p:cNvPr id="36" name="Google Shape;36;p25"/>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25"/>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38" name="Google Shape;38;p25"/>
          <p:cNvCxnSpPr/>
          <p:nvPr/>
        </p:nvCxnSpPr>
        <p:spPr>
          <a:xfrm>
            <a:off x="594360" y="2997459"/>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39" name="Google Shape;39;p25"/>
          <p:cNvSpPr>
            <a:spLocks noGrp="1"/>
          </p:cNvSpPr>
          <p:nvPr>
            <p:ph type="pic" idx="2"/>
          </p:nvPr>
        </p:nvSpPr>
        <p:spPr>
          <a:xfrm flipH="1">
            <a:off x="6733505" y="0"/>
            <a:ext cx="5458495" cy="6858000"/>
          </a:xfrm>
          <a:prstGeom prst="flowChartDelay">
            <a:avLst/>
          </a:prstGeom>
          <a:solidFill>
            <a:srgbClr val="87C3CD"/>
          </a:solidFill>
          <a:ln>
            <a:noFill/>
          </a:ln>
        </p:spPr>
      </p:sp>
      <p:sp>
        <p:nvSpPr>
          <p:cNvPr id="40" name="Google Shape;40;p2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1" name="Google Shape;41;p2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el und zwei Inhalte">
  <p:cSld name="Titel und zwei Inhalte">
    <p:bg>
      <p:bgPr>
        <a:solidFill>
          <a:schemeClr val="lt1"/>
        </a:solidFill>
        <a:effectLst/>
      </p:bgPr>
    </p:bg>
    <p:spTree>
      <p:nvGrpSpPr>
        <p:cNvPr id="1" name="Shape 42"/>
        <p:cNvGrpSpPr/>
        <p:nvPr/>
      </p:nvGrpSpPr>
      <p:grpSpPr>
        <a:xfrm>
          <a:off x="0" y="0"/>
          <a:ext cx="0" cy="0"/>
          <a:chOff x="0" y="0"/>
          <a:chExt cx="0" cy="0"/>
        </a:xfrm>
      </p:grpSpPr>
      <p:sp>
        <p:nvSpPr>
          <p:cNvPr id="43" name="Google Shape;43;p44"/>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44" name="Google Shape;44;p44"/>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5" name="Google Shape;45;p44"/>
          <p:cNvSpPr txBox="1">
            <a:spLocks noGrp="1"/>
          </p:cNvSpPr>
          <p:nvPr>
            <p:ph type="body" idx="1"/>
          </p:nvPr>
        </p:nvSpPr>
        <p:spPr>
          <a:xfrm>
            <a:off x="595523" y="2676525"/>
            <a:ext cx="5746750" cy="359747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6" name="Google Shape;46;p44"/>
          <p:cNvSpPr txBox="1">
            <a:spLocks noGrp="1"/>
          </p:cNvSpPr>
          <p:nvPr>
            <p:ph type="body" idx="2"/>
          </p:nvPr>
        </p:nvSpPr>
        <p:spPr>
          <a:xfrm>
            <a:off x="7620000" y="2676525"/>
            <a:ext cx="3947160" cy="3597470"/>
          </a:xfrm>
          <a:prstGeom prst="rect">
            <a:avLst/>
          </a:prstGeom>
          <a:noFill/>
          <a:ln>
            <a:noFill/>
          </a:ln>
        </p:spPr>
        <p:txBody>
          <a:bodyPr spcFirstLastPara="1" wrap="square" lIns="0" tIns="45700" rIns="91425" bIns="45700" anchor="t" anchorCtr="0">
            <a:normAutofit/>
          </a:bodyPr>
          <a:lstStyle>
            <a:lvl1pPr marL="457200" lvl="0" indent="-355600" algn="l">
              <a:lnSpc>
                <a:spcPct val="90000"/>
              </a:lnSpc>
              <a:spcBef>
                <a:spcPts val="1800"/>
              </a:spcBef>
              <a:spcAft>
                <a:spcPts val="0"/>
              </a:spcAft>
              <a:buClr>
                <a:srgbClr val="3F3F3F"/>
              </a:buClr>
              <a:buSzPts val="2000"/>
              <a:buFont typeface="Arial"/>
              <a:buChar char="•"/>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47" name="Google Shape;47;p44"/>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44"/>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49" name="Google Shape;49;p44"/>
          <p:cNvSpPr/>
          <p:nvPr/>
        </p:nvSpPr>
        <p:spPr>
          <a:xfrm>
            <a:off x="9879382" y="-1169095"/>
            <a:ext cx="2338190" cy="2338190"/>
          </a:xfrm>
          <a:prstGeom prst="pie">
            <a:avLst>
              <a:gd name="adj1" fmla="val 0"/>
              <a:gd name="adj2" fmla="val 1079561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0" name="Google Shape;50;p44"/>
          <p:cNvSpPr/>
          <p:nvPr/>
        </p:nvSpPr>
        <p:spPr>
          <a:xfrm>
            <a:off x="8335968"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1" name="Google Shape;51;p44"/>
          <p:cNvSpPr/>
          <p:nvPr/>
        </p:nvSpPr>
        <p:spPr>
          <a:xfrm>
            <a:off x="9762833" y="493293"/>
            <a:ext cx="806080" cy="806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el 3">
  <p:cSld name="Titel 3">
    <p:bg>
      <p:bgPr>
        <a:solidFill>
          <a:schemeClr val="lt1"/>
        </a:solidFill>
        <a:effectLst/>
      </p:bgPr>
    </p:bg>
    <p:spTree>
      <p:nvGrpSpPr>
        <p:cNvPr id="1" name="Shape 52"/>
        <p:cNvGrpSpPr/>
        <p:nvPr/>
      </p:nvGrpSpPr>
      <p:grpSpPr>
        <a:xfrm>
          <a:off x="0" y="0"/>
          <a:ext cx="0" cy="0"/>
          <a:chOff x="0" y="0"/>
          <a:chExt cx="0" cy="0"/>
        </a:xfrm>
      </p:grpSpPr>
      <p:sp>
        <p:nvSpPr>
          <p:cNvPr id="53" name="Google Shape;53;p20"/>
          <p:cNvSpPr txBox="1">
            <a:spLocks noGrp="1"/>
          </p:cNvSpPr>
          <p:nvPr>
            <p:ph type="ctrTitle"/>
          </p:nvPr>
        </p:nvSpPr>
        <p:spPr>
          <a:xfrm>
            <a:off x="594360"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20"/>
          <p:cNvSpPr txBox="1">
            <a:spLocks noGrp="1"/>
          </p:cNvSpPr>
          <p:nvPr>
            <p:ph type="body" idx="1"/>
          </p:nvPr>
        </p:nvSpPr>
        <p:spPr>
          <a:xfrm>
            <a:off x="594360"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55" name="Google Shape;55;p20"/>
          <p:cNvCxnSpPr/>
          <p:nvPr/>
        </p:nvCxnSpPr>
        <p:spPr>
          <a:xfrm>
            <a:off x="594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6" name="Google Shape;56;p20"/>
          <p:cNvSpPr/>
          <p:nvPr/>
        </p:nvSpPr>
        <p:spPr>
          <a:xfrm>
            <a:off x="10879755" y="-1244903"/>
            <a:ext cx="2624490" cy="2489806"/>
          </a:xfrm>
          <a:prstGeom prst="pie">
            <a:avLst>
              <a:gd name="adj1" fmla="val 5413995"/>
              <a:gd name="adj2" fmla="val 10826281"/>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7" name="Google Shape;57;p20"/>
          <p:cNvSpPr/>
          <p:nvPr/>
        </p:nvSpPr>
        <p:spPr>
          <a:xfrm>
            <a:off x="6210036" y="-1896488"/>
            <a:ext cx="3792975" cy="3792975"/>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8" name="Google Shape;58;p20"/>
          <p:cNvSpPr/>
          <p:nvPr/>
        </p:nvSpPr>
        <p:spPr>
          <a:xfrm rot="5400000">
            <a:off x="10295512" y="1532512"/>
            <a:ext cx="3792975" cy="3792975"/>
          </a:xfrm>
          <a:prstGeom prst="pie">
            <a:avLst>
              <a:gd name="adj1" fmla="val 0"/>
              <a:gd name="adj2" fmla="val 10837603"/>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inanzierung">
  <p:cSld name="Finanzierung">
    <p:spTree>
      <p:nvGrpSpPr>
        <p:cNvPr id="1" name="Shape 59"/>
        <p:cNvGrpSpPr/>
        <p:nvPr/>
      </p:nvGrpSpPr>
      <p:grpSpPr>
        <a:xfrm>
          <a:off x="0" y="0"/>
          <a:ext cx="0" cy="0"/>
          <a:chOff x="0" y="0"/>
          <a:chExt cx="0" cy="0"/>
        </a:xfrm>
      </p:grpSpPr>
      <p:sp>
        <p:nvSpPr>
          <p:cNvPr id="60" name="Google Shape;60;p29"/>
          <p:cNvSpPr txBox="1">
            <a:spLocks noGrp="1"/>
          </p:cNvSpPr>
          <p:nvPr>
            <p:ph type="body" idx="1"/>
          </p:nvPr>
        </p:nvSpPr>
        <p:spPr>
          <a:xfrm>
            <a:off x="2179161" y="3113786"/>
            <a:ext cx="4749959" cy="20367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3F3F3F"/>
              </a:buClr>
              <a:buSzPts val="1800"/>
              <a:buNone/>
              <a:defRPr/>
            </a:lvl1pPr>
            <a:lvl2pPr marL="914400" lvl="1" indent="-342900" algn="l">
              <a:lnSpc>
                <a:spcPct val="90000"/>
              </a:lnSpc>
              <a:spcBef>
                <a:spcPts val="500"/>
              </a:spcBef>
              <a:spcAft>
                <a:spcPts val="0"/>
              </a:spcAft>
              <a:buClr>
                <a:srgbClr val="3F3F3F"/>
              </a:buClr>
              <a:buSzPts val="1800"/>
              <a:buChar char="•"/>
              <a:defRPr/>
            </a:lvl2pPr>
            <a:lvl3pPr marL="1371600" lvl="2" indent="-342900" algn="l">
              <a:lnSpc>
                <a:spcPct val="90000"/>
              </a:lnSpc>
              <a:spcBef>
                <a:spcPts val="500"/>
              </a:spcBef>
              <a:spcAft>
                <a:spcPts val="0"/>
              </a:spcAft>
              <a:buClr>
                <a:srgbClr val="3F3F3F"/>
              </a:buClr>
              <a:buSzPts val="1800"/>
              <a:buChar char="•"/>
              <a:defRPr/>
            </a:lvl3pPr>
            <a:lvl4pPr marL="1828800" lvl="3" indent="-342900" algn="l">
              <a:lnSpc>
                <a:spcPct val="90000"/>
              </a:lnSpc>
              <a:spcBef>
                <a:spcPts val="500"/>
              </a:spcBef>
              <a:spcAft>
                <a:spcPts val="0"/>
              </a:spcAft>
              <a:buClr>
                <a:srgbClr val="3F3F3F"/>
              </a:buClr>
              <a:buSzPts val="1800"/>
              <a:buChar char="•"/>
              <a:defRPr/>
            </a:lvl4pPr>
            <a:lvl5pPr marL="2286000" lvl="4" indent="-342900" algn="l">
              <a:lnSpc>
                <a:spcPct val="90000"/>
              </a:lnSpc>
              <a:spcBef>
                <a:spcPts val="500"/>
              </a:spcBef>
              <a:spcAft>
                <a:spcPts val="0"/>
              </a:spcAft>
              <a:buClr>
                <a:srgbClr val="3F3F3F"/>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61" name="Google Shape;61;p29" descr="Ein Bild, das Screenshot, Schrift, Text, Electric Blue (Farbe) enthält.&#10;&#10;Automatisch generierte Beschreibung"/>
          <p:cNvPicPr preferRelativeResize="0"/>
          <p:nvPr/>
        </p:nvPicPr>
        <p:blipFill rotWithShape="1">
          <a:blip r:embed="rId2">
            <a:alphaModFix/>
          </a:blip>
          <a:srcRect/>
          <a:stretch/>
        </p:blipFill>
        <p:spPr>
          <a:xfrm>
            <a:off x="2041071" y="2129065"/>
            <a:ext cx="3150689" cy="87296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STO">
  <p:cSld name="TESTO">
    <p:spTree>
      <p:nvGrpSpPr>
        <p:cNvPr id="1" name="Shape 62"/>
        <p:cNvGrpSpPr/>
        <p:nvPr/>
      </p:nvGrpSpPr>
      <p:grpSpPr>
        <a:xfrm>
          <a:off x="0" y="0"/>
          <a:ext cx="0" cy="0"/>
          <a:chOff x="0" y="0"/>
          <a:chExt cx="0" cy="0"/>
        </a:xfrm>
      </p:grpSpPr>
      <p:pic>
        <p:nvPicPr>
          <p:cNvPr id="63" name="Google Shape;63;p45"/>
          <p:cNvPicPr preferRelativeResize="0"/>
          <p:nvPr/>
        </p:nvPicPr>
        <p:blipFill rotWithShape="1">
          <a:blip r:embed="rId2">
            <a:alphaModFix/>
          </a:blip>
          <a:srcRect/>
          <a:stretch/>
        </p:blipFill>
        <p:spPr>
          <a:xfrm>
            <a:off x="0" y="1"/>
            <a:ext cx="12192000" cy="6864625"/>
          </a:xfrm>
          <a:prstGeom prst="rect">
            <a:avLst/>
          </a:prstGeom>
          <a:noFill/>
          <a:ln>
            <a:noFill/>
          </a:ln>
        </p:spPr>
      </p:pic>
      <p:sp>
        <p:nvSpPr>
          <p:cNvPr id="64" name="Google Shape;64;p45"/>
          <p:cNvSpPr txBox="1">
            <a:spLocks noGrp="1"/>
          </p:cNvSpPr>
          <p:nvPr>
            <p:ph type="sldNum" idx="12"/>
          </p:nvPr>
        </p:nvSpPr>
        <p:spPr>
          <a:xfrm>
            <a:off x="11351299" y="6288618"/>
            <a:ext cx="62056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1"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DE"/>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el 2">
  <p:cSld name="Titel 2">
    <p:bg>
      <p:bgPr>
        <a:solidFill>
          <a:schemeClr val="lt1"/>
        </a:solidFill>
        <a:effectLst/>
      </p:bgPr>
    </p:bg>
    <p:spTree>
      <p:nvGrpSpPr>
        <p:cNvPr id="1" name="Shape 65"/>
        <p:cNvGrpSpPr/>
        <p:nvPr/>
      </p:nvGrpSpPr>
      <p:grpSpPr>
        <a:xfrm>
          <a:off x="0" y="0"/>
          <a:ext cx="0" cy="0"/>
          <a:chOff x="0" y="0"/>
          <a:chExt cx="0" cy="0"/>
        </a:xfrm>
      </p:grpSpPr>
      <p:sp>
        <p:nvSpPr>
          <p:cNvPr id="66" name="Google Shape;66;g3cc2b412058_0_232"/>
          <p:cNvSpPr txBox="1">
            <a:spLocks noGrp="1"/>
          </p:cNvSpPr>
          <p:nvPr>
            <p:ph type="ctrTitle"/>
          </p:nvPr>
        </p:nvSpPr>
        <p:spPr>
          <a:xfrm>
            <a:off x="6299835" y="430529"/>
            <a:ext cx="5486400" cy="329190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g3cc2b412058_0_232"/>
          <p:cNvSpPr txBox="1">
            <a:spLocks noGrp="1"/>
          </p:cNvSpPr>
          <p:nvPr>
            <p:ph type="body" idx="1"/>
          </p:nvPr>
        </p:nvSpPr>
        <p:spPr>
          <a:xfrm>
            <a:off x="6299835" y="4568602"/>
            <a:ext cx="5486400" cy="16458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68" name="Google Shape;68;g3cc2b412058_0_232"/>
          <p:cNvCxnSpPr/>
          <p:nvPr/>
        </p:nvCxnSpPr>
        <p:spPr>
          <a:xfrm>
            <a:off x="6309360" y="3950208"/>
            <a:ext cx="2133600" cy="3900"/>
          </a:xfrm>
          <a:prstGeom prst="straightConnector1">
            <a:avLst/>
          </a:prstGeom>
          <a:noFill/>
          <a:ln w="101600" cap="flat" cmpd="sng">
            <a:solidFill>
              <a:schemeClr val="accent4"/>
            </a:solidFill>
            <a:prstDash val="solid"/>
            <a:miter lim="800000"/>
            <a:headEnd type="none" w="sm" len="sm"/>
            <a:tailEnd type="none" w="sm" len="sm"/>
          </a:ln>
        </p:spPr>
      </p:cxnSp>
      <p:sp>
        <p:nvSpPr>
          <p:cNvPr id="69" name="Google Shape;69;g3cc2b412058_0_232"/>
          <p:cNvSpPr>
            <a:spLocks noGrp="1"/>
          </p:cNvSpPr>
          <p:nvPr>
            <p:ph type="pic" idx="2"/>
          </p:nvPr>
        </p:nvSpPr>
        <p:spPr>
          <a:xfrm>
            <a:off x="0" y="-11113"/>
            <a:ext cx="5628000" cy="6858000"/>
          </a:xfrm>
          <a:prstGeom prst="flowChartDelay">
            <a:avLst/>
          </a:prstGeom>
          <a:solidFill>
            <a:srgbClr val="87C3CD"/>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1pPr>
            <a:lvl2pPr marL="914400" marR="0" lvl="1" indent="-381000" algn="l" rtl="0">
              <a:lnSpc>
                <a:spcPct val="90000"/>
              </a:lnSpc>
              <a:spcBef>
                <a:spcPts val="500"/>
              </a:spcBef>
              <a:spcAft>
                <a:spcPts val="0"/>
              </a:spcAft>
              <a:buClr>
                <a:srgbClr val="3F3F3F"/>
              </a:buClr>
              <a:buSzPts val="2400"/>
              <a:buFont typeface="Arial"/>
              <a:buChar char="•"/>
              <a:defRPr sz="2400" b="0" i="0" u="none" strike="noStrike" cap="none">
                <a:solidFill>
                  <a:srgbClr val="3F3F3F"/>
                </a:solidFill>
                <a:latin typeface="Arial"/>
                <a:ea typeface="Arial"/>
                <a:cs typeface="Arial"/>
                <a:sym typeface="Arial"/>
              </a:defRPr>
            </a:lvl2pPr>
            <a:lvl3pPr marL="1371600" marR="0" lvl="2" indent="-355600" algn="l" rtl="0">
              <a:lnSpc>
                <a:spcPct val="90000"/>
              </a:lnSpc>
              <a:spcBef>
                <a:spcPts val="500"/>
              </a:spcBef>
              <a:spcAft>
                <a:spcPts val="0"/>
              </a:spcAft>
              <a:buClr>
                <a:srgbClr val="3F3F3F"/>
              </a:buClr>
              <a:buSzPts val="2000"/>
              <a:buFont typeface="Arial"/>
              <a:buChar char="•"/>
              <a:defRPr sz="2000" b="0" i="0" u="none" strike="noStrike" cap="none">
                <a:solidFill>
                  <a:srgbClr val="3F3F3F"/>
                </a:solidFill>
                <a:latin typeface="Arial"/>
                <a:ea typeface="Arial"/>
                <a:cs typeface="Arial"/>
                <a:sym typeface="Arial"/>
              </a:defRPr>
            </a:lvl3pPr>
            <a:lvl4pPr marL="1828800" marR="0" lvl="3"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4pPr>
            <a:lvl5pPr marL="2286000" marR="0" lvl="4"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1" name="Google Shape;11;p16"/>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2" name="Google Shape;12;p1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1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pic>
        <p:nvPicPr>
          <p:cNvPr id="14" name="Google Shape;14;p16" descr="Logo ProCure"/>
          <p:cNvPicPr preferRelativeResize="0"/>
          <p:nvPr/>
        </p:nvPicPr>
        <p:blipFill rotWithShape="1">
          <a:blip r:embed="rId13">
            <a:alphaModFix/>
          </a:blip>
          <a:srcRect/>
          <a:stretch/>
        </p:blipFill>
        <p:spPr>
          <a:xfrm>
            <a:off x="10419633" y="5890912"/>
            <a:ext cx="1307555" cy="7138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jp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10.xml"/><Relationship Id="rId16"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10.jpg"/><Relationship Id="rId11" Type="http://schemas.openxmlformats.org/officeDocument/2006/relationships/image" Target="../media/image15.png"/><Relationship Id="rId5" Type="http://schemas.openxmlformats.org/officeDocument/2006/relationships/image" Target="../media/image9.jp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jpg"/><Relationship Id="rId9" Type="http://schemas.openxmlformats.org/officeDocument/2006/relationships/image" Target="../media/image13.jpg"/><Relationship Id="rId14" Type="http://schemas.openxmlformats.org/officeDocument/2006/relationships/image" Target="../media/image18.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jp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4.png"/><Relationship Id="rId2" Type="http://schemas.openxmlformats.org/officeDocument/2006/relationships/notesSlide" Target="../notesSlides/notesSlide26.xml"/><Relationship Id="rId16"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10.jpg"/><Relationship Id="rId11" Type="http://schemas.openxmlformats.org/officeDocument/2006/relationships/image" Target="../media/image15.png"/><Relationship Id="rId5" Type="http://schemas.openxmlformats.org/officeDocument/2006/relationships/image" Target="../media/image9.jp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jpg"/><Relationship Id="rId9" Type="http://schemas.openxmlformats.org/officeDocument/2006/relationships/image" Target="../media/image13.jpg"/><Relationship Id="rId14" Type="http://schemas.openxmlformats.org/officeDocument/2006/relationships/image" Target="../media/image18.jp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jp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116" name="Google Shape;116;p1" descr="Ein Bild, das Text, Schrift, Screenshot, Grafiken enthält.&#10;&#10;Automatisch generierte Beschreibung"/>
          <p:cNvPicPr preferRelativeResize="0"/>
          <p:nvPr/>
        </p:nvPicPr>
        <p:blipFill rotWithShape="1">
          <a:blip r:embed="rId3">
            <a:alphaModFix/>
          </a:blip>
          <a:srcRect/>
          <a:stretch/>
        </p:blipFill>
        <p:spPr>
          <a:xfrm>
            <a:off x="6737131" y="4836746"/>
            <a:ext cx="5273749" cy="1904297"/>
          </a:xfrm>
          <a:prstGeom prst="rect">
            <a:avLst/>
          </a:prstGeom>
          <a:noFill/>
          <a:ln>
            <a:noFill/>
          </a:ln>
        </p:spPr>
      </p:pic>
      <p:sp>
        <p:nvSpPr>
          <p:cNvPr id="117" name="Google Shape;117;p1"/>
          <p:cNvSpPr txBox="1"/>
          <p:nvPr/>
        </p:nvSpPr>
        <p:spPr>
          <a:xfrm>
            <a:off x="6309904" y="4085366"/>
            <a:ext cx="274519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dirty="0">
                <a:solidFill>
                  <a:srgbClr val="3F3F3F"/>
                </a:solidFill>
                <a:latin typeface="Aptos" panose="020B0004020202020204" pitchFamily="34" charset="0"/>
                <a:sym typeface="Arial"/>
              </a:rPr>
              <a:t>Datum</a:t>
            </a:r>
            <a:endParaRPr sz="1400" b="0" i="0" u="none" strike="noStrike" cap="none" dirty="0">
              <a:solidFill>
                <a:srgbClr val="000000"/>
              </a:solidFill>
              <a:latin typeface="Aptos" panose="020B0004020202020204" pitchFamily="34" charset="0"/>
              <a:sym typeface="Arial"/>
            </a:endParaRPr>
          </a:p>
        </p:txBody>
      </p:sp>
      <p:sp>
        <p:nvSpPr>
          <p:cNvPr id="118" name="Google Shape;118;p1"/>
          <p:cNvSpPr txBox="1"/>
          <p:nvPr/>
        </p:nvSpPr>
        <p:spPr>
          <a:xfrm>
            <a:off x="6309904" y="2699012"/>
            <a:ext cx="5882100" cy="1077178"/>
          </a:xfrm>
          <a:prstGeom prst="rect">
            <a:avLst/>
          </a:prstGeom>
          <a:noFill/>
          <a:ln>
            <a:noFill/>
          </a:ln>
        </p:spPr>
        <p:txBody>
          <a:bodyPr spcFirstLastPara="1" wrap="square" lIns="91425" tIns="45700" rIns="91425" bIns="45700" anchor="t" anchorCtr="0">
            <a:spAutoFit/>
          </a:bodyPr>
          <a:lstStyle/>
          <a:p>
            <a:pPr lvl="0">
              <a:buSzPts val="4800"/>
            </a:pPr>
            <a:r>
              <a:rPr lang="de-DE" sz="3200" b="1" dirty="0">
                <a:solidFill>
                  <a:srgbClr val="3F3F3F"/>
                </a:solidFill>
                <a:latin typeface="Aptos Serif" panose="02020604070405020304" pitchFamily="18" charset="0"/>
                <a:cs typeface="Aptos Serif" panose="02020604070405020304" pitchFamily="18" charset="0"/>
              </a:rPr>
              <a:t>Planung und Umsetzung der nachhaltigen Beschaffung </a:t>
            </a:r>
          </a:p>
        </p:txBody>
      </p:sp>
      <p:pic>
        <p:nvPicPr>
          <p:cNvPr id="119" name="Google Shape;119;p1" descr="Ein Bild, das Screenshot, Grafiken, Schrift, Grafikdesign enthält.&#10;&#10;Automatisch generierte Beschreibung"/>
          <p:cNvPicPr preferRelativeResize="0"/>
          <p:nvPr/>
        </p:nvPicPr>
        <p:blipFill rotWithShape="1">
          <a:blip r:embed="rId4">
            <a:alphaModFix/>
          </a:blip>
          <a:srcRect/>
          <a:stretch/>
        </p:blipFill>
        <p:spPr>
          <a:xfrm>
            <a:off x="2686857" y="2224159"/>
            <a:ext cx="3409143" cy="1861207"/>
          </a:xfrm>
          <a:prstGeom prst="rect">
            <a:avLst/>
          </a:prstGeom>
          <a:noFill/>
          <a:ln>
            <a:noFill/>
          </a:ln>
        </p:spPr>
      </p:pic>
      <p:sp>
        <p:nvSpPr>
          <p:cNvPr id="121" name="Google Shape;121;p1"/>
          <p:cNvSpPr txBox="1"/>
          <p:nvPr/>
        </p:nvSpPr>
        <p:spPr>
          <a:xfrm>
            <a:off x="6309904" y="1956744"/>
            <a:ext cx="4891496"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de-DE" sz="1800" b="0" i="0" u="none" strike="noStrike" cap="none" dirty="0">
                <a:solidFill>
                  <a:srgbClr val="3F3F3F"/>
                </a:solidFill>
                <a:latin typeface="Aptos" panose="020B0004020202020204" pitchFamily="34" charset="0"/>
                <a:sym typeface="Arial"/>
              </a:rPr>
              <a:t>Train </a:t>
            </a:r>
            <a:r>
              <a:rPr lang="de-DE" sz="1800" b="0" i="0" u="none" strike="noStrike" cap="none" dirty="0" err="1">
                <a:solidFill>
                  <a:srgbClr val="3F3F3F"/>
                </a:solidFill>
                <a:latin typeface="Aptos" panose="020B0004020202020204" pitchFamily="34" charset="0"/>
                <a:sym typeface="Arial"/>
              </a:rPr>
              <a:t>the</a:t>
            </a:r>
            <a:r>
              <a:rPr lang="de-DE" sz="1800" b="0" i="0" u="none" strike="noStrike" cap="none" dirty="0">
                <a:solidFill>
                  <a:srgbClr val="3F3F3F"/>
                </a:solidFill>
                <a:latin typeface="Aptos" panose="020B0004020202020204" pitchFamily="34" charset="0"/>
                <a:sym typeface="Arial"/>
              </a:rPr>
              <a:t> Trainer: </a:t>
            </a:r>
            <a:endParaRPr sz="1400" b="0" i="0" u="none" strike="noStrike" cap="none" dirty="0">
              <a:solidFill>
                <a:srgbClr val="000000"/>
              </a:solidFill>
              <a:latin typeface="Aptos" panose="020B0004020202020204" pitchFamily="34" charset="0"/>
              <a:sym typeface="Arial"/>
            </a:endParaRPr>
          </a:p>
          <a:p>
            <a:pPr marL="0" marR="0" lvl="0" indent="0" algn="l" rtl="0">
              <a:lnSpc>
                <a:spcPct val="100000"/>
              </a:lnSpc>
              <a:spcBef>
                <a:spcPts val="0"/>
              </a:spcBef>
              <a:spcAft>
                <a:spcPts val="0"/>
              </a:spcAft>
              <a:buNone/>
            </a:pPr>
            <a:r>
              <a:rPr lang="de-DE" sz="1800" b="0" i="0" u="none" strike="noStrike" cap="none" dirty="0">
                <a:solidFill>
                  <a:srgbClr val="3F3F3F"/>
                </a:solidFill>
                <a:latin typeface="Aptos" panose="020B0004020202020204" pitchFamily="34" charset="0"/>
                <a:sym typeface="Arial"/>
              </a:rPr>
              <a:t>Nachhaltige Beschaffung in Kommunen </a:t>
            </a:r>
            <a:endParaRPr sz="1800" b="0" i="0" u="none" strike="noStrike" cap="none" dirty="0">
              <a:solidFill>
                <a:srgbClr val="3F3F3F"/>
              </a:solidFill>
              <a:latin typeface="Aptos" panose="020B0004020202020204" pitchFamily="34" charset="0"/>
              <a:sym typeface="Arial"/>
            </a:endParaRPr>
          </a:p>
        </p:txBody>
      </p:sp>
      <p:pic>
        <p:nvPicPr>
          <p:cNvPr id="3" name="Grafik 2" descr="Ein Bild, das Text, Screenshot, Schrift enthält.&#10;&#10;KI-generierte Inhalte können fehlerhaft sein.">
            <a:extLst>
              <a:ext uri="{FF2B5EF4-FFF2-40B4-BE49-F238E27FC236}">
                <a16:creationId xmlns:a16="http://schemas.microsoft.com/office/drawing/2014/main" id="{F25F6492-FEBB-3B1B-71C2-28018DA5642D}"/>
              </a:ext>
            </a:extLst>
          </p:cNvPr>
          <p:cNvPicPr>
            <a:picLocks noChangeAspect="1"/>
          </p:cNvPicPr>
          <p:nvPr/>
        </p:nvPicPr>
        <p:blipFill>
          <a:blip r:embed="rId5"/>
          <a:stretch>
            <a:fillRect/>
          </a:stretch>
        </p:blipFill>
        <p:spPr>
          <a:xfrm>
            <a:off x="0" y="5383033"/>
            <a:ext cx="3687417" cy="147496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2"/>
          <p:cNvSpPr txBox="1">
            <a:spLocks noGrp="1"/>
          </p:cNvSpPr>
          <p:nvPr>
            <p:ph type="title"/>
          </p:nvPr>
        </p:nvSpPr>
        <p:spPr>
          <a:xfrm>
            <a:off x="610700" y="495750"/>
            <a:ext cx="8405700" cy="9750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So viele Gütezeichen…</a:t>
            </a:r>
            <a:endParaRPr dirty="0">
              <a:latin typeface="Aptos Serif" panose="02020604070405020304" pitchFamily="18" charset="0"/>
              <a:ea typeface="Arial"/>
              <a:cs typeface="Aptos Serif" panose="02020604070405020304" pitchFamily="18" charset="0"/>
              <a:sym typeface="Arial"/>
            </a:endParaRPr>
          </a:p>
        </p:txBody>
      </p:sp>
      <p:pic>
        <p:nvPicPr>
          <p:cNvPr id="189" name="Google Shape;189;p32" descr="Europäisches Umweltzeichen – Wikipedia"/>
          <p:cNvPicPr preferRelativeResize="0"/>
          <p:nvPr/>
        </p:nvPicPr>
        <p:blipFill rotWithShape="1">
          <a:blip r:embed="rId3">
            <a:alphaModFix/>
          </a:blip>
          <a:srcRect/>
          <a:stretch/>
        </p:blipFill>
        <p:spPr>
          <a:xfrm>
            <a:off x="594360" y="2941563"/>
            <a:ext cx="974873" cy="974873"/>
          </a:xfrm>
          <a:prstGeom prst="rect">
            <a:avLst/>
          </a:prstGeom>
          <a:noFill/>
          <a:ln>
            <a:noFill/>
          </a:ln>
        </p:spPr>
      </p:pic>
      <p:pic>
        <p:nvPicPr>
          <p:cNvPr id="190" name="Google Shape;190;p32" descr="Österreichisches Umweltzeichen"/>
          <p:cNvPicPr preferRelativeResize="0"/>
          <p:nvPr/>
        </p:nvPicPr>
        <p:blipFill rotWithShape="1">
          <a:blip r:embed="rId4">
            <a:alphaModFix/>
          </a:blip>
          <a:srcRect/>
          <a:stretch/>
        </p:blipFill>
        <p:spPr>
          <a:xfrm>
            <a:off x="1801080" y="2897041"/>
            <a:ext cx="974872" cy="974872"/>
          </a:xfrm>
          <a:prstGeom prst="rect">
            <a:avLst/>
          </a:prstGeom>
          <a:noFill/>
          <a:ln>
            <a:noFill/>
          </a:ln>
        </p:spPr>
      </p:pic>
      <p:pic>
        <p:nvPicPr>
          <p:cNvPr id="191" name="Google Shape;191;p32" descr="Blauer Engel | Das deutsche Umweltzeichen"/>
          <p:cNvPicPr preferRelativeResize="0"/>
          <p:nvPr/>
        </p:nvPicPr>
        <p:blipFill rotWithShape="1">
          <a:blip r:embed="rId5">
            <a:alphaModFix/>
          </a:blip>
          <a:srcRect/>
          <a:stretch/>
        </p:blipFill>
        <p:spPr>
          <a:xfrm>
            <a:off x="2775952" y="2897041"/>
            <a:ext cx="2007084" cy="1129509"/>
          </a:xfrm>
          <a:prstGeom prst="rect">
            <a:avLst/>
          </a:prstGeom>
          <a:noFill/>
          <a:ln>
            <a:noFill/>
          </a:ln>
        </p:spPr>
      </p:pic>
      <p:pic>
        <p:nvPicPr>
          <p:cNvPr id="192" name="Google Shape;192;p32" descr="NF environnement - papier | écoconso"/>
          <p:cNvPicPr preferRelativeResize="0"/>
          <p:nvPr/>
        </p:nvPicPr>
        <p:blipFill rotWithShape="1">
          <a:blip r:embed="rId6">
            <a:alphaModFix/>
          </a:blip>
          <a:srcRect/>
          <a:stretch/>
        </p:blipFill>
        <p:spPr>
          <a:xfrm>
            <a:off x="4515449" y="2897041"/>
            <a:ext cx="1332324" cy="974871"/>
          </a:xfrm>
          <a:prstGeom prst="rect">
            <a:avLst/>
          </a:prstGeom>
          <a:noFill/>
          <a:ln>
            <a:noFill/>
          </a:ln>
        </p:spPr>
      </p:pic>
      <p:pic>
        <p:nvPicPr>
          <p:cNvPr id="193" name="Google Shape;193;p32" descr="Cradle to Cradle Certified Tyman International products"/>
          <p:cNvPicPr preferRelativeResize="0"/>
          <p:nvPr/>
        </p:nvPicPr>
        <p:blipFill rotWithShape="1">
          <a:blip r:embed="rId7">
            <a:alphaModFix/>
          </a:blip>
          <a:srcRect/>
          <a:stretch/>
        </p:blipFill>
        <p:spPr>
          <a:xfrm>
            <a:off x="6079620" y="2941563"/>
            <a:ext cx="885825" cy="885825"/>
          </a:xfrm>
          <a:prstGeom prst="rect">
            <a:avLst/>
          </a:prstGeom>
          <a:noFill/>
          <a:ln>
            <a:noFill/>
          </a:ln>
        </p:spPr>
      </p:pic>
      <p:sp>
        <p:nvSpPr>
          <p:cNvPr id="194" name="Google Shape;194;p32"/>
          <p:cNvSpPr txBox="1"/>
          <p:nvPr/>
        </p:nvSpPr>
        <p:spPr>
          <a:xfrm>
            <a:off x="342203" y="2272739"/>
            <a:ext cx="6647400" cy="6155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700" b="1" dirty="0">
                <a:solidFill>
                  <a:srgbClr val="3F3F3F"/>
                </a:solidFill>
                <a:latin typeface="Aptos" panose="020B0004020202020204" pitchFamily="34" charset="0"/>
              </a:rPr>
              <a:t>Gütezeichen</a:t>
            </a:r>
            <a:r>
              <a:rPr lang="de-DE" sz="1700" b="1" i="0" u="none" strike="noStrike" cap="none" dirty="0">
                <a:solidFill>
                  <a:srgbClr val="3F3F3F"/>
                </a:solidFill>
                <a:latin typeface="Aptos" panose="020B0004020202020204" pitchFamily="34" charset="0"/>
                <a:sym typeface="Arial"/>
              </a:rPr>
              <a:t> von Zertifizierungsinitiativen für Produkte und Dienstleistungen:</a:t>
            </a:r>
            <a:endParaRPr sz="1700" b="1" i="0" u="none" strike="noStrike" cap="none" dirty="0">
              <a:solidFill>
                <a:srgbClr val="3F3F3F"/>
              </a:solidFill>
              <a:latin typeface="Aptos" panose="020B0004020202020204" pitchFamily="34" charset="0"/>
              <a:sym typeface="Arial"/>
            </a:endParaRPr>
          </a:p>
        </p:txBody>
      </p:sp>
      <p:sp>
        <p:nvSpPr>
          <p:cNvPr id="195" name="Google Shape;195;p32"/>
          <p:cNvSpPr txBox="1"/>
          <p:nvPr/>
        </p:nvSpPr>
        <p:spPr>
          <a:xfrm>
            <a:off x="342203" y="4133171"/>
            <a:ext cx="7509600" cy="615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700" b="1">
                <a:solidFill>
                  <a:srgbClr val="3F3F3F"/>
                </a:solidFill>
                <a:latin typeface="Aptos" panose="020B0004020202020204" pitchFamily="34" charset="0"/>
              </a:rPr>
              <a:t>Gütezeichen</a:t>
            </a:r>
            <a:r>
              <a:rPr lang="de-DE" sz="1700" b="1" i="0" u="none" strike="noStrike" cap="none">
                <a:solidFill>
                  <a:srgbClr val="3F3F3F"/>
                </a:solidFill>
                <a:latin typeface="Aptos" panose="020B0004020202020204" pitchFamily="34" charset="0"/>
                <a:sym typeface="Arial"/>
              </a:rPr>
              <a:t>, die für einzelne oder bestimmte Endprodukte vergeben werden:</a:t>
            </a:r>
            <a:endParaRPr sz="1700" b="1" i="0" u="none" strike="noStrike" cap="none">
              <a:solidFill>
                <a:srgbClr val="3F3F3F"/>
              </a:solidFill>
              <a:latin typeface="Aptos" panose="020B0004020202020204" pitchFamily="34" charset="0"/>
              <a:sym typeface="Arial"/>
            </a:endParaRPr>
          </a:p>
        </p:txBody>
      </p:sp>
      <p:pic>
        <p:nvPicPr>
          <p:cNvPr id="196" name="Google Shape;196;p32" descr="Die globale Nachhaltigkeitszertifizierung für IT-Produkte"/>
          <p:cNvPicPr preferRelativeResize="0"/>
          <p:nvPr/>
        </p:nvPicPr>
        <p:blipFill rotWithShape="1">
          <a:blip r:embed="rId8">
            <a:alphaModFix/>
          </a:blip>
          <a:srcRect/>
          <a:stretch/>
        </p:blipFill>
        <p:spPr>
          <a:xfrm>
            <a:off x="594360" y="4873538"/>
            <a:ext cx="1438275" cy="895350"/>
          </a:xfrm>
          <a:prstGeom prst="rect">
            <a:avLst/>
          </a:prstGeom>
          <a:noFill/>
          <a:ln>
            <a:noFill/>
          </a:ln>
        </p:spPr>
      </p:pic>
      <p:pic>
        <p:nvPicPr>
          <p:cNvPr id="197" name="Google Shape;197;p32" descr="OEKO-TEX® STANDARD 100"/>
          <p:cNvPicPr preferRelativeResize="0"/>
          <p:nvPr/>
        </p:nvPicPr>
        <p:blipFill rotWithShape="1">
          <a:blip r:embed="rId9">
            <a:alphaModFix/>
          </a:blip>
          <a:srcRect/>
          <a:stretch/>
        </p:blipFill>
        <p:spPr>
          <a:xfrm>
            <a:off x="2245852" y="4768739"/>
            <a:ext cx="1066800" cy="1009650"/>
          </a:xfrm>
          <a:prstGeom prst="rect">
            <a:avLst/>
          </a:prstGeom>
          <a:noFill/>
          <a:ln>
            <a:noFill/>
          </a:ln>
        </p:spPr>
      </p:pic>
      <p:pic>
        <p:nvPicPr>
          <p:cNvPr id="198" name="Google Shape;198;p32" descr="Global Organic Textile Standard Logo"/>
          <p:cNvPicPr preferRelativeResize="0"/>
          <p:nvPr/>
        </p:nvPicPr>
        <p:blipFill rotWithShape="1">
          <a:blip r:embed="rId10">
            <a:alphaModFix/>
          </a:blip>
          <a:srcRect/>
          <a:stretch/>
        </p:blipFill>
        <p:spPr>
          <a:xfrm>
            <a:off x="3374681" y="4868751"/>
            <a:ext cx="809625" cy="809625"/>
          </a:xfrm>
          <a:prstGeom prst="rect">
            <a:avLst/>
          </a:prstGeom>
          <a:noFill/>
          <a:ln>
            <a:noFill/>
          </a:ln>
        </p:spPr>
      </p:pic>
      <p:pic>
        <p:nvPicPr>
          <p:cNvPr id="199" name="Google Shape;199;p32"/>
          <p:cNvPicPr preferRelativeResize="0"/>
          <p:nvPr/>
        </p:nvPicPr>
        <p:blipFill rotWithShape="1">
          <a:blip r:embed="rId11">
            <a:alphaModFix/>
          </a:blip>
          <a:srcRect/>
          <a:stretch/>
        </p:blipFill>
        <p:spPr>
          <a:xfrm>
            <a:off x="4363669" y="4968800"/>
            <a:ext cx="1019175" cy="447675"/>
          </a:xfrm>
          <a:prstGeom prst="rect">
            <a:avLst/>
          </a:prstGeom>
          <a:noFill/>
          <a:ln>
            <a:noFill/>
          </a:ln>
        </p:spPr>
      </p:pic>
      <p:pic>
        <p:nvPicPr>
          <p:cNvPr id="200" name="Google Shape;200;p32" descr="ASC | Labelinfo"/>
          <p:cNvPicPr preferRelativeResize="0"/>
          <p:nvPr/>
        </p:nvPicPr>
        <p:blipFill rotWithShape="1">
          <a:blip r:embed="rId12">
            <a:alphaModFix/>
          </a:blip>
          <a:srcRect/>
          <a:stretch/>
        </p:blipFill>
        <p:spPr>
          <a:xfrm>
            <a:off x="5562207" y="4474897"/>
            <a:ext cx="1597331" cy="1597331"/>
          </a:xfrm>
          <a:prstGeom prst="rect">
            <a:avLst/>
          </a:prstGeom>
          <a:noFill/>
          <a:ln>
            <a:noFill/>
          </a:ln>
        </p:spPr>
      </p:pic>
      <p:sp>
        <p:nvSpPr>
          <p:cNvPr id="201" name="Google Shape;201;p32"/>
          <p:cNvSpPr txBox="1"/>
          <p:nvPr/>
        </p:nvSpPr>
        <p:spPr>
          <a:xfrm>
            <a:off x="8005200" y="1096903"/>
            <a:ext cx="4186800" cy="6155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700" b="1" i="0" u="none" strike="noStrike" cap="none" dirty="0">
                <a:solidFill>
                  <a:srgbClr val="3F3F3F"/>
                </a:solidFill>
                <a:latin typeface="Aptos" panose="020B0004020202020204" pitchFamily="34" charset="0"/>
                <a:sym typeface="Arial"/>
              </a:rPr>
              <a:t>Gesetzlich vorgeschriebene Kennzeichnungen:</a:t>
            </a:r>
            <a:endParaRPr sz="1700" b="1" i="0" u="none" strike="noStrike" cap="none" dirty="0">
              <a:solidFill>
                <a:srgbClr val="3F3F3F"/>
              </a:solidFill>
              <a:latin typeface="Aptos" panose="020B0004020202020204" pitchFamily="34" charset="0"/>
              <a:sym typeface="Arial"/>
            </a:endParaRPr>
          </a:p>
        </p:txBody>
      </p:sp>
      <p:pic>
        <p:nvPicPr>
          <p:cNvPr id="202" name="Google Shape;202;p32" descr="Bio-Logo - Europäische Kommission"/>
          <p:cNvPicPr preferRelativeResize="0"/>
          <p:nvPr/>
        </p:nvPicPr>
        <p:blipFill rotWithShape="1">
          <a:blip r:embed="rId13">
            <a:alphaModFix/>
          </a:blip>
          <a:srcRect/>
          <a:stretch/>
        </p:blipFill>
        <p:spPr>
          <a:xfrm>
            <a:off x="8306787" y="1777428"/>
            <a:ext cx="1419225" cy="942975"/>
          </a:xfrm>
          <a:prstGeom prst="rect">
            <a:avLst/>
          </a:prstGeom>
          <a:noFill/>
          <a:ln>
            <a:noFill/>
          </a:ln>
        </p:spPr>
      </p:pic>
      <p:pic>
        <p:nvPicPr>
          <p:cNvPr id="203" name="Google Shape;203;p32" descr="Kühl- und Gefriergeräte | Umweltbundesamt"/>
          <p:cNvPicPr preferRelativeResize="0"/>
          <p:nvPr/>
        </p:nvPicPr>
        <p:blipFill rotWithShape="1">
          <a:blip r:embed="rId14">
            <a:alphaModFix/>
          </a:blip>
          <a:srcRect l="37292" r="37838"/>
          <a:stretch/>
        </p:blipFill>
        <p:spPr>
          <a:xfrm>
            <a:off x="9920036" y="1711338"/>
            <a:ext cx="1031358" cy="2087083"/>
          </a:xfrm>
          <a:prstGeom prst="rect">
            <a:avLst/>
          </a:prstGeom>
          <a:noFill/>
          <a:ln>
            <a:noFill/>
          </a:ln>
        </p:spPr>
      </p:pic>
      <p:sp>
        <p:nvSpPr>
          <p:cNvPr id="204" name="Google Shape;204;p32"/>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10</a:t>
            </a:fld>
            <a:endParaRPr/>
          </a:p>
        </p:txBody>
      </p:sp>
      <p:pic>
        <p:nvPicPr>
          <p:cNvPr id="205" name="Google Shape;205;p32"/>
          <p:cNvPicPr preferRelativeResize="0"/>
          <p:nvPr/>
        </p:nvPicPr>
        <p:blipFill rotWithShape="1">
          <a:blip r:embed="rId15">
            <a:alphaModFix/>
          </a:blip>
          <a:srcRect/>
          <a:stretch/>
        </p:blipFill>
        <p:spPr>
          <a:xfrm>
            <a:off x="8666810" y="4841853"/>
            <a:ext cx="861310" cy="863415"/>
          </a:xfrm>
          <a:prstGeom prst="rect">
            <a:avLst/>
          </a:prstGeom>
          <a:noFill/>
          <a:ln>
            <a:noFill/>
          </a:ln>
        </p:spPr>
      </p:pic>
      <p:pic>
        <p:nvPicPr>
          <p:cNvPr id="206" name="Google Shape;206;p32"/>
          <p:cNvPicPr preferRelativeResize="0"/>
          <p:nvPr/>
        </p:nvPicPr>
        <p:blipFill rotWithShape="1">
          <a:blip r:embed="rId16">
            <a:alphaModFix/>
          </a:blip>
          <a:srcRect/>
          <a:stretch/>
        </p:blipFill>
        <p:spPr>
          <a:xfrm>
            <a:off x="9920036" y="4841853"/>
            <a:ext cx="861310" cy="881777"/>
          </a:xfrm>
          <a:prstGeom prst="rect">
            <a:avLst/>
          </a:prstGeom>
          <a:noFill/>
          <a:ln>
            <a:noFill/>
          </a:ln>
        </p:spPr>
      </p:pic>
      <p:sp>
        <p:nvSpPr>
          <p:cNvPr id="207" name="Google Shape;207;p32"/>
          <p:cNvSpPr txBox="1"/>
          <p:nvPr/>
        </p:nvSpPr>
        <p:spPr>
          <a:xfrm>
            <a:off x="8005200" y="4120897"/>
            <a:ext cx="4186800" cy="354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700" b="1" i="0" u="none" strike="noStrike" cap="none" dirty="0">
                <a:solidFill>
                  <a:srgbClr val="3F3F3F"/>
                </a:solidFill>
                <a:latin typeface="Aptos" panose="020B0004020202020204" pitchFamily="34" charset="0"/>
                <a:sym typeface="Arial"/>
              </a:rPr>
              <a:t>Freiwillige soziale Kennzeichnungen:</a:t>
            </a:r>
            <a:endParaRPr sz="1700" b="1" i="0" u="none" strike="noStrike" cap="none" dirty="0">
              <a:solidFill>
                <a:srgbClr val="3F3F3F"/>
              </a:solidFill>
              <a:latin typeface="Aptos" panose="020B0004020202020204" pitchFamily="34" charset="0"/>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3"/>
          <p:cNvSpPr txBox="1">
            <a:spLocks noGrp="1"/>
          </p:cNvSpPr>
          <p:nvPr>
            <p:ph type="title"/>
          </p:nvPr>
        </p:nvSpPr>
        <p:spPr>
          <a:xfrm>
            <a:off x="553055" y="699080"/>
            <a:ext cx="11003280" cy="915035"/>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SzPts val="4400"/>
              <a:buNone/>
            </a:pPr>
            <a:r>
              <a:rPr lang="de-DE" sz="3600" dirty="0">
                <a:latin typeface="Aptos Serif" panose="02020604070405020304" pitchFamily="18" charset="0"/>
                <a:ea typeface="Arial"/>
                <a:cs typeface="Aptos Serif" panose="02020604070405020304" pitchFamily="18" charset="0"/>
                <a:sym typeface="Arial"/>
              </a:rPr>
              <a:t>Warum sind Gütezeichen unverzichtbare Hilfsmittel? </a:t>
            </a:r>
            <a:endParaRPr sz="3600" dirty="0">
              <a:latin typeface="Aptos Serif" panose="02020604070405020304" pitchFamily="18" charset="0"/>
              <a:ea typeface="Arial"/>
              <a:cs typeface="Aptos Serif" panose="02020604070405020304" pitchFamily="18" charset="0"/>
              <a:sym typeface="Arial"/>
            </a:endParaRPr>
          </a:p>
        </p:txBody>
      </p:sp>
      <p:grpSp>
        <p:nvGrpSpPr>
          <p:cNvPr id="214" name="Google Shape;214;p33"/>
          <p:cNvGrpSpPr/>
          <p:nvPr/>
        </p:nvGrpSpPr>
        <p:grpSpPr>
          <a:xfrm>
            <a:off x="558626" y="2231258"/>
            <a:ext cx="11108316" cy="4065258"/>
            <a:chOff x="5571" y="676704"/>
            <a:chExt cx="11108316" cy="4065258"/>
          </a:xfrm>
        </p:grpSpPr>
        <p:sp>
          <p:nvSpPr>
            <p:cNvPr id="215" name="Google Shape;215;p33"/>
            <p:cNvSpPr/>
            <p:nvPr/>
          </p:nvSpPr>
          <p:spPr>
            <a:xfrm rot="5400000">
              <a:off x="414264" y="2508874"/>
              <a:ext cx="1231043" cy="2048429"/>
            </a:xfrm>
            <a:prstGeom prst="corner">
              <a:avLst>
                <a:gd name="adj1" fmla="val 16120"/>
                <a:gd name="adj2" fmla="val 16110"/>
              </a:avLst>
            </a:prstGeom>
            <a:solidFill>
              <a:srgbClr val="FAB506"/>
            </a:solidFill>
            <a:ln w="25400" cap="flat" cmpd="sng">
              <a:solidFill>
                <a:srgbClr val="FAB50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33"/>
            <p:cNvSpPr/>
            <p:nvPr/>
          </p:nvSpPr>
          <p:spPr>
            <a:xfrm>
              <a:off x="208772" y="3120913"/>
              <a:ext cx="1849333" cy="162104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 name="Google Shape;217;p33"/>
            <p:cNvSpPr txBox="1"/>
            <p:nvPr/>
          </p:nvSpPr>
          <p:spPr>
            <a:xfrm>
              <a:off x="208772" y="3120913"/>
              <a:ext cx="1849333" cy="1621049"/>
            </a:xfrm>
            <a:prstGeom prst="rect">
              <a:avLst/>
            </a:prstGeom>
            <a:noFill/>
            <a:ln>
              <a:noFill/>
            </a:ln>
          </p:spPr>
          <p:txBody>
            <a:bodyPr spcFirstLastPara="1" wrap="square" lIns="60950" tIns="60950" rIns="60950" bIns="60950" anchor="t" anchorCtr="0">
              <a:noAutofit/>
            </a:bodyPr>
            <a:lstStyle/>
            <a:p>
              <a:pPr marL="0" marR="0" lvl="0" indent="0" algn="l" rtl="0">
                <a:lnSpc>
                  <a:spcPct val="90000"/>
                </a:lnSpc>
                <a:spcBef>
                  <a:spcPts val="0"/>
                </a:spcBef>
                <a:spcAft>
                  <a:spcPts val="0"/>
                </a:spcAft>
                <a:buNone/>
              </a:pPr>
              <a:r>
                <a:rPr lang="de-DE" sz="1600" i="0" u="none" strike="noStrike" cap="none" dirty="0">
                  <a:solidFill>
                    <a:srgbClr val="000000"/>
                  </a:solidFill>
                  <a:latin typeface="Aptos" panose="020B0004020202020204" pitchFamily="34" charset="0"/>
                  <a:sym typeface="Arial"/>
                </a:rPr>
                <a:t>Sie machen Nachhaltigkeit messbar und sichtbar.</a:t>
              </a:r>
              <a:endParaRPr sz="1600" i="0" u="none" strike="noStrike" cap="none" dirty="0">
                <a:solidFill>
                  <a:srgbClr val="000000"/>
                </a:solidFill>
                <a:latin typeface="Aptos" panose="020B0004020202020204" pitchFamily="34" charset="0"/>
                <a:sym typeface="Arial"/>
              </a:endParaRPr>
            </a:p>
          </p:txBody>
        </p:sp>
        <p:sp>
          <p:nvSpPr>
            <p:cNvPr id="218" name="Google Shape;218;p33"/>
            <p:cNvSpPr/>
            <p:nvPr/>
          </p:nvSpPr>
          <p:spPr>
            <a:xfrm>
              <a:off x="1709175" y="2358066"/>
              <a:ext cx="348930" cy="348930"/>
            </a:xfrm>
            <a:prstGeom prst="triangle">
              <a:avLst>
                <a:gd name="adj" fmla="val 100000"/>
              </a:avLst>
            </a:prstGeom>
            <a:solidFill>
              <a:srgbClr val="4295A2"/>
            </a:solidFill>
            <a:ln w="25400" cap="flat" cmpd="sng">
              <a:solidFill>
                <a:srgbClr val="4295A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 name="Google Shape;219;p33"/>
            <p:cNvSpPr/>
            <p:nvPr/>
          </p:nvSpPr>
          <p:spPr>
            <a:xfrm rot="5400000">
              <a:off x="2678210" y="1948658"/>
              <a:ext cx="1231043" cy="2048429"/>
            </a:xfrm>
            <a:prstGeom prst="corner">
              <a:avLst>
                <a:gd name="adj1" fmla="val 16120"/>
                <a:gd name="adj2" fmla="val 16110"/>
              </a:avLst>
            </a:prstGeom>
            <a:solidFill>
              <a:srgbClr val="005851"/>
            </a:solidFill>
            <a:ln w="25400" cap="flat" cmpd="sng">
              <a:solidFill>
                <a:srgbClr val="00585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 name="Google Shape;220;p33"/>
            <p:cNvSpPr/>
            <p:nvPr/>
          </p:nvSpPr>
          <p:spPr>
            <a:xfrm>
              <a:off x="2472718" y="2560697"/>
              <a:ext cx="1849333" cy="162104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 name="Google Shape;221;p33"/>
            <p:cNvSpPr txBox="1"/>
            <p:nvPr/>
          </p:nvSpPr>
          <p:spPr>
            <a:xfrm>
              <a:off x="2472718" y="2560697"/>
              <a:ext cx="1849333" cy="1621049"/>
            </a:xfrm>
            <a:prstGeom prst="rect">
              <a:avLst/>
            </a:prstGeom>
            <a:noFill/>
            <a:ln>
              <a:noFill/>
            </a:ln>
          </p:spPr>
          <p:txBody>
            <a:bodyPr spcFirstLastPara="1" wrap="square" lIns="60950" tIns="60950" rIns="60950" bIns="60950" anchor="t" anchorCtr="0">
              <a:noAutofit/>
            </a:bodyPr>
            <a:lstStyle/>
            <a:p>
              <a:pPr marL="0" marR="0" lvl="0" indent="0" algn="l" rtl="0">
                <a:lnSpc>
                  <a:spcPct val="90000"/>
                </a:lnSpc>
                <a:spcBef>
                  <a:spcPts val="0"/>
                </a:spcBef>
                <a:spcAft>
                  <a:spcPts val="0"/>
                </a:spcAft>
                <a:buNone/>
              </a:pPr>
              <a:r>
                <a:rPr lang="de-DE" sz="1600" i="0" u="none" strike="noStrike" cap="none">
                  <a:solidFill>
                    <a:srgbClr val="000000"/>
                  </a:solidFill>
                  <a:latin typeface="Aptos" panose="020B0004020202020204" pitchFamily="34" charset="0"/>
                  <a:sym typeface="Arial"/>
                </a:rPr>
                <a:t>Sie sind ein effizienter Weg, um Nachhaltigkeit in Ausschreibungen einzuführen.</a:t>
              </a:r>
              <a:endParaRPr sz="1600" i="0" u="none" strike="noStrike" cap="none">
                <a:solidFill>
                  <a:srgbClr val="000000"/>
                </a:solidFill>
                <a:latin typeface="Aptos" panose="020B0004020202020204" pitchFamily="34" charset="0"/>
                <a:sym typeface="Arial"/>
              </a:endParaRPr>
            </a:p>
          </p:txBody>
        </p:sp>
        <p:sp>
          <p:nvSpPr>
            <p:cNvPr id="222" name="Google Shape;222;p33"/>
            <p:cNvSpPr/>
            <p:nvPr/>
          </p:nvSpPr>
          <p:spPr>
            <a:xfrm>
              <a:off x="3973120" y="1797850"/>
              <a:ext cx="348930" cy="348930"/>
            </a:xfrm>
            <a:prstGeom prst="triangle">
              <a:avLst>
                <a:gd name="adj" fmla="val 100000"/>
              </a:avLst>
            </a:prstGeom>
            <a:solidFill>
              <a:srgbClr val="CBDA83"/>
            </a:solidFill>
            <a:ln w="25400" cap="flat" cmpd="sng">
              <a:solidFill>
                <a:srgbClr val="CBDA8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p33"/>
            <p:cNvSpPr/>
            <p:nvPr/>
          </p:nvSpPr>
          <p:spPr>
            <a:xfrm rot="5400000">
              <a:off x="4942155" y="1388442"/>
              <a:ext cx="1231043" cy="2048429"/>
            </a:xfrm>
            <a:prstGeom prst="corner">
              <a:avLst>
                <a:gd name="adj1" fmla="val 16120"/>
                <a:gd name="adj2" fmla="val 16110"/>
              </a:avLst>
            </a:prstGeom>
            <a:solidFill>
              <a:srgbClr val="A2C328"/>
            </a:solidFill>
            <a:ln w="25400" cap="flat" cmpd="sng">
              <a:solidFill>
                <a:srgbClr val="A2C32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 name="Google Shape;224;p33"/>
            <p:cNvSpPr/>
            <p:nvPr/>
          </p:nvSpPr>
          <p:spPr>
            <a:xfrm>
              <a:off x="4736663" y="2000482"/>
              <a:ext cx="1849333" cy="162104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5" name="Google Shape;225;p33"/>
            <p:cNvSpPr txBox="1"/>
            <p:nvPr/>
          </p:nvSpPr>
          <p:spPr>
            <a:xfrm>
              <a:off x="4736663" y="2000482"/>
              <a:ext cx="1849333" cy="1621049"/>
            </a:xfrm>
            <a:prstGeom prst="rect">
              <a:avLst/>
            </a:prstGeom>
            <a:noFill/>
            <a:ln>
              <a:noFill/>
            </a:ln>
          </p:spPr>
          <p:txBody>
            <a:bodyPr spcFirstLastPara="1" wrap="square" lIns="60950" tIns="60950" rIns="60950" bIns="60950" anchor="t" anchorCtr="0">
              <a:noAutofit/>
            </a:bodyPr>
            <a:lstStyle/>
            <a:p>
              <a:pPr marL="0" marR="0" lvl="0" indent="0" algn="l" rtl="0">
                <a:lnSpc>
                  <a:spcPct val="90000"/>
                </a:lnSpc>
                <a:spcBef>
                  <a:spcPts val="0"/>
                </a:spcBef>
                <a:spcAft>
                  <a:spcPts val="0"/>
                </a:spcAft>
                <a:buNone/>
              </a:pPr>
              <a:r>
                <a:rPr lang="de-DE" sz="1600" i="0" u="none" strike="noStrike" cap="none">
                  <a:solidFill>
                    <a:srgbClr val="000000"/>
                  </a:solidFill>
                  <a:latin typeface="Aptos" panose="020B0004020202020204" pitchFamily="34" charset="0"/>
                  <a:sym typeface="Arial"/>
                </a:rPr>
                <a:t>Sie bieten eine wissenschaftlich fundierte Grundlage für Nachhaltigkeits- kriterien.</a:t>
              </a:r>
              <a:endParaRPr sz="1600" i="0" u="none" strike="noStrike" cap="none">
                <a:solidFill>
                  <a:srgbClr val="000000"/>
                </a:solidFill>
                <a:latin typeface="Aptos" panose="020B0004020202020204" pitchFamily="34" charset="0"/>
                <a:sym typeface="Arial"/>
              </a:endParaRPr>
            </a:p>
          </p:txBody>
        </p:sp>
        <p:sp>
          <p:nvSpPr>
            <p:cNvPr id="226" name="Google Shape;226;p33"/>
            <p:cNvSpPr/>
            <p:nvPr/>
          </p:nvSpPr>
          <p:spPr>
            <a:xfrm>
              <a:off x="6237066" y="1237635"/>
              <a:ext cx="348930" cy="348930"/>
            </a:xfrm>
            <a:prstGeom prst="triangle">
              <a:avLst>
                <a:gd name="adj" fmla="val 100000"/>
              </a:avLst>
            </a:prstGeom>
            <a:solidFill>
              <a:srgbClr val="FAB506"/>
            </a:solidFill>
            <a:ln w="25400" cap="flat" cmpd="sng">
              <a:solidFill>
                <a:srgbClr val="FAB50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7" name="Google Shape;227;p33"/>
            <p:cNvSpPr/>
            <p:nvPr/>
          </p:nvSpPr>
          <p:spPr>
            <a:xfrm rot="5400000">
              <a:off x="7206101" y="828227"/>
              <a:ext cx="1231043" cy="2048429"/>
            </a:xfrm>
            <a:prstGeom prst="corner">
              <a:avLst>
                <a:gd name="adj1" fmla="val 16120"/>
                <a:gd name="adj2" fmla="val 16110"/>
              </a:avLst>
            </a:prstGeom>
            <a:solidFill>
              <a:srgbClr val="4295A2"/>
            </a:solidFill>
            <a:ln w="25400" cap="flat" cmpd="sng">
              <a:solidFill>
                <a:srgbClr val="4295A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p33"/>
            <p:cNvSpPr/>
            <p:nvPr/>
          </p:nvSpPr>
          <p:spPr>
            <a:xfrm>
              <a:off x="7000609" y="1440266"/>
              <a:ext cx="1849333" cy="162104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 name="Google Shape;229;p33"/>
            <p:cNvSpPr txBox="1"/>
            <p:nvPr/>
          </p:nvSpPr>
          <p:spPr>
            <a:xfrm>
              <a:off x="7000609" y="1440266"/>
              <a:ext cx="1849333" cy="1621049"/>
            </a:xfrm>
            <a:prstGeom prst="rect">
              <a:avLst/>
            </a:prstGeom>
            <a:noFill/>
            <a:ln>
              <a:noFill/>
            </a:ln>
          </p:spPr>
          <p:txBody>
            <a:bodyPr spcFirstLastPara="1" wrap="square" lIns="60950" tIns="60950" rIns="60950" bIns="60950" anchor="t" anchorCtr="0">
              <a:noAutofit/>
            </a:bodyPr>
            <a:lstStyle/>
            <a:p>
              <a:pPr marL="0" marR="0" lvl="0" indent="0" algn="l" rtl="0">
                <a:lnSpc>
                  <a:spcPct val="90000"/>
                </a:lnSpc>
                <a:spcBef>
                  <a:spcPts val="0"/>
                </a:spcBef>
                <a:spcAft>
                  <a:spcPts val="0"/>
                </a:spcAft>
                <a:buNone/>
              </a:pPr>
              <a:r>
                <a:rPr lang="de-DE" sz="1600" i="0" u="none" strike="noStrike" cap="none">
                  <a:solidFill>
                    <a:srgbClr val="000000"/>
                  </a:solidFill>
                  <a:latin typeface="Aptos" panose="020B0004020202020204" pitchFamily="34" charset="0"/>
                  <a:sym typeface="Arial"/>
                </a:rPr>
                <a:t>Sie tragen dazu bei, die drei Säulen der Nachhaltigkeit </a:t>
              </a:r>
              <a:r>
                <a:rPr lang="de-DE" sz="1600">
                  <a:latin typeface="Aptos" panose="020B0004020202020204" pitchFamily="34" charset="0"/>
                </a:rPr>
                <a:t>zu berücksichtigen</a:t>
              </a:r>
              <a:r>
                <a:rPr lang="de-DE" sz="1600" i="0" u="none" strike="noStrike" cap="none">
                  <a:solidFill>
                    <a:srgbClr val="000000"/>
                  </a:solidFill>
                  <a:latin typeface="Aptos" panose="020B0004020202020204" pitchFamily="34" charset="0"/>
                  <a:sym typeface="Arial"/>
                </a:rPr>
                <a:t>: Wirtschaft, Umwelt und Soziales.</a:t>
              </a:r>
              <a:endParaRPr sz="1400" i="0" u="none" strike="noStrike" cap="none">
                <a:solidFill>
                  <a:srgbClr val="000000"/>
                </a:solidFill>
                <a:latin typeface="Aptos" panose="020B0004020202020204" pitchFamily="34" charset="0"/>
                <a:sym typeface="Arial"/>
              </a:endParaRPr>
            </a:p>
          </p:txBody>
        </p:sp>
        <p:sp>
          <p:nvSpPr>
            <p:cNvPr id="230" name="Google Shape;230;p33"/>
            <p:cNvSpPr/>
            <p:nvPr/>
          </p:nvSpPr>
          <p:spPr>
            <a:xfrm>
              <a:off x="8501011" y="677419"/>
              <a:ext cx="348930" cy="348930"/>
            </a:xfrm>
            <a:prstGeom prst="triangle">
              <a:avLst>
                <a:gd name="adj" fmla="val 100000"/>
              </a:avLst>
            </a:prstGeom>
            <a:solidFill>
              <a:srgbClr val="005851"/>
            </a:solidFill>
            <a:ln w="25400" cap="flat" cmpd="sng">
              <a:solidFill>
                <a:srgbClr val="00585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1" name="Google Shape;231;p33"/>
            <p:cNvSpPr/>
            <p:nvPr/>
          </p:nvSpPr>
          <p:spPr>
            <a:xfrm rot="5400000">
              <a:off x="9470046" y="268011"/>
              <a:ext cx="1231043" cy="2048429"/>
            </a:xfrm>
            <a:prstGeom prst="corner">
              <a:avLst>
                <a:gd name="adj1" fmla="val 16120"/>
                <a:gd name="adj2" fmla="val 16110"/>
              </a:avLst>
            </a:prstGeom>
            <a:solidFill>
              <a:srgbClr val="CBDA83"/>
            </a:solidFill>
            <a:ln w="25400" cap="flat" cmpd="sng">
              <a:solidFill>
                <a:srgbClr val="CBDA8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 name="Google Shape;232;p33"/>
            <p:cNvSpPr/>
            <p:nvPr/>
          </p:nvSpPr>
          <p:spPr>
            <a:xfrm>
              <a:off x="9264554" y="880050"/>
              <a:ext cx="1849333" cy="162104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3" name="Google Shape;233;p33"/>
            <p:cNvSpPr txBox="1"/>
            <p:nvPr/>
          </p:nvSpPr>
          <p:spPr>
            <a:xfrm>
              <a:off x="9264554" y="880050"/>
              <a:ext cx="1849333" cy="1621049"/>
            </a:xfrm>
            <a:prstGeom prst="rect">
              <a:avLst/>
            </a:prstGeom>
            <a:noFill/>
            <a:ln>
              <a:noFill/>
            </a:ln>
          </p:spPr>
          <p:txBody>
            <a:bodyPr spcFirstLastPara="1" wrap="square" lIns="60950" tIns="60950" rIns="60950" bIns="60950" anchor="t" anchorCtr="0">
              <a:noAutofit/>
            </a:bodyPr>
            <a:lstStyle/>
            <a:p>
              <a:pPr marL="0" marR="0" lvl="0" indent="0" algn="l" rtl="0">
                <a:lnSpc>
                  <a:spcPct val="90000"/>
                </a:lnSpc>
                <a:spcBef>
                  <a:spcPts val="0"/>
                </a:spcBef>
                <a:spcAft>
                  <a:spcPts val="0"/>
                </a:spcAft>
                <a:buNone/>
              </a:pPr>
              <a:r>
                <a:rPr lang="de-DE" sz="1600" i="0" u="none" strike="noStrike" cap="none">
                  <a:solidFill>
                    <a:srgbClr val="000000"/>
                  </a:solidFill>
                  <a:latin typeface="Aptos" panose="020B0004020202020204" pitchFamily="34" charset="0"/>
                  <a:sym typeface="Arial"/>
                </a:rPr>
                <a:t>Sie reduzieren </a:t>
              </a:r>
              <a:r>
                <a:rPr lang="de-DE" sz="1600">
                  <a:latin typeface="Aptos" panose="020B0004020202020204" pitchFamily="34" charset="0"/>
                </a:rPr>
                <a:t>die Kosten des Nachweis- verfahrens</a:t>
              </a:r>
              <a:r>
                <a:rPr lang="de-DE" sz="1600" i="0" u="none" strike="noStrike" cap="none">
                  <a:solidFill>
                    <a:srgbClr val="000000"/>
                  </a:solidFill>
                  <a:latin typeface="Aptos" panose="020B0004020202020204" pitchFamily="34" charset="0"/>
                  <a:sym typeface="Arial"/>
                </a:rPr>
                <a:t> und erhöhen die Glaubwürdigkeit.</a:t>
              </a:r>
              <a:endParaRPr sz="1600" i="0" u="none" strike="noStrike" cap="none">
                <a:solidFill>
                  <a:srgbClr val="000000"/>
                </a:solidFill>
                <a:latin typeface="Aptos" panose="020B0004020202020204" pitchFamily="34" charset="0"/>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3">
          <a:extLst>
            <a:ext uri="{FF2B5EF4-FFF2-40B4-BE49-F238E27FC236}">
              <a16:creationId xmlns:a16="http://schemas.microsoft.com/office/drawing/2014/main" id="{A14DF66D-B87D-BCCB-44FD-290E7D8439FF}"/>
            </a:ext>
          </a:extLst>
        </p:cNvPr>
        <p:cNvGrpSpPr/>
        <p:nvPr/>
      </p:nvGrpSpPr>
      <p:grpSpPr>
        <a:xfrm>
          <a:off x="0" y="0"/>
          <a:ext cx="0" cy="0"/>
          <a:chOff x="0" y="0"/>
          <a:chExt cx="0" cy="0"/>
        </a:xfrm>
      </p:grpSpPr>
      <p:sp>
        <p:nvSpPr>
          <p:cNvPr id="114" name="Google Shape;114;p30">
            <a:extLst>
              <a:ext uri="{FF2B5EF4-FFF2-40B4-BE49-F238E27FC236}">
                <a16:creationId xmlns:a16="http://schemas.microsoft.com/office/drawing/2014/main" id="{C4D6C23D-C835-C0D5-4B06-ED853E06CAAA}"/>
              </a:ext>
            </a:extLst>
          </p:cNvPr>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Wichtige Schritte:</a:t>
            </a:r>
            <a:endParaRPr dirty="0">
              <a:latin typeface="Aptos Serif" panose="02020604070405020304" pitchFamily="18" charset="0"/>
              <a:ea typeface="Arial"/>
              <a:cs typeface="Aptos Serif" panose="02020604070405020304" pitchFamily="18" charset="0"/>
              <a:sym typeface="Arial"/>
            </a:endParaRPr>
          </a:p>
        </p:txBody>
      </p:sp>
      <p:sp>
        <p:nvSpPr>
          <p:cNvPr id="115" name="Google Shape;115;p30">
            <a:extLst>
              <a:ext uri="{FF2B5EF4-FFF2-40B4-BE49-F238E27FC236}">
                <a16:creationId xmlns:a16="http://schemas.microsoft.com/office/drawing/2014/main" id="{B0552ED6-98E7-4F31-BF61-BE621FAE090D}"/>
              </a:ext>
            </a:extLst>
          </p:cNvPr>
          <p:cNvSpPr txBox="1">
            <a:spLocks noGrp="1"/>
          </p:cNvSpPr>
          <p:nvPr>
            <p:ph type="body" idx="1"/>
          </p:nvPr>
        </p:nvSpPr>
        <p:spPr>
          <a:xfrm>
            <a:off x="594348" y="2281925"/>
            <a:ext cx="10867500" cy="4069800"/>
          </a:xfrm>
          <a:prstGeom prst="rect">
            <a:avLst/>
          </a:prstGeom>
          <a:noFill/>
          <a:ln>
            <a:noFill/>
          </a:ln>
        </p:spPr>
        <p:txBody>
          <a:bodyPr spcFirstLastPara="1" wrap="square" lIns="0" tIns="228600" rIns="0" bIns="0" anchor="t" anchorCtr="0">
            <a:normAutofit/>
          </a:bodyPr>
          <a:lstStyle/>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1.1 Erste Schritte</a:t>
            </a: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1.2 </a:t>
            </a:r>
            <a:r>
              <a:rPr lang="de-DE" dirty="0">
                <a:solidFill>
                  <a:srgbClr val="3F3F3F"/>
                </a:solidFill>
                <a:latin typeface="Aptos" panose="020B0004020202020204" pitchFamily="34" charset="0"/>
              </a:rPr>
              <a:t>Gütezeichen</a:t>
            </a:r>
            <a:r>
              <a:rPr lang="de-DE" dirty="0">
                <a:solidFill>
                  <a:srgbClr val="3F3F3F"/>
                </a:solidFill>
                <a:latin typeface="Aptos" panose="020B0004020202020204" pitchFamily="34" charset="0"/>
                <a:sym typeface="Arial"/>
              </a:rPr>
              <a:t> als unverzichtbare Tools</a:t>
            </a:r>
            <a:endParaRPr b="0" dirty="0">
              <a:solidFill>
                <a:srgbClr val="3F3F3F"/>
              </a:solidFill>
              <a:latin typeface="Aptos" panose="020B0004020202020204" pitchFamily="34" charset="0"/>
              <a:sym typeface="Arial"/>
            </a:endParaRP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1.3 Den Markt erkunden und einen Katalog erstellen</a:t>
            </a:r>
            <a:endParaRPr dirty="0">
              <a:solidFill>
                <a:srgbClr val="3F3F3F"/>
              </a:solidFill>
              <a:latin typeface="Aptos" panose="020B0004020202020204" pitchFamily="34" charset="0"/>
            </a:endParaRP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1.4 Produkte lokal und regional einkaufen</a:t>
            </a:r>
            <a:endParaRPr dirty="0">
              <a:solidFill>
                <a:srgbClr val="3F3F3F"/>
              </a:solidFill>
              <a:latin typeface="Aptos" panose="020B0004020202020204" pitchFamily="34" charset="0"/>
            </a:endParaRPr>
          </a:p>
          <a:p>
            <a:pPr marL="457200" lvl="0" indent="-228600" algn="l" rtl="0">
              <a:lnSpc>
                <a:spcPct val="80000"/>
              </a:lnSpc>
              <a:spcBef>
                <a:spcPts val="2200"/>
              </a:spcBef>
              <a:spcAft>
                <a:spcPts val="0"/>
              </a:spcAft>
              <a:buSzPts val="2400"/>
              <a:buNone/>
            </a:pPr>
            <a:r>
              <a:rPr lang="de-DE" dirty="0">
                <a:solidFill>
                  <a:srgbClr val="3F3F3F"/>
                </a:solidFill>
                <a:latin typeface="Aptos" panose="020B0004020202020204" pitchFamily="34" charset="0"/>
                <a:sym typeface="Arial"/>
              </a:rPr>
              <a:t>1.5 Erfolgreiche Kommunikation</a:t>
            </a:r>
            <a:br>
              <a:rPr lang="de-DE" b="0" dirty="0">
                <a:solidFill>
                  <a:srgbClr val="3F3F3F"/>
                </a:solidFill>
                <a:latin typeface="Aptos" panose="020B0004020202020204" pitchFamily="34" charset="0"/>
                <a:sym typeface="Arial"/>
              </a:rPr>
            </a:br>
            <a:endParaRPr dirty="0">
              <a:solidFill>
                <a:srgbClr val="3F3F3F"/>
              </a:solidFill>
              <a:latin typeface="Aptos" panose="020B0004020202020204" pitchFamily="34" charset="0"/>
              <a:sym typeface="Arial"/>
            </a:endParaRPr>
          </a:p>
        </p:txBody>
      </p:sp>
    </p:spTree>
    <p:extLst>
      <p:ext uri="{BB962C8B-B14F-4D97-AF65-F5344CB8AC3E}">
        <p14:creationId xmlns:p14="http://schemas.microsoft.com/office/powerpoint/2010/main" val="950493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5"/>
          <p:cNvSpPr txBox="1">
            <a:spLocks noGrp="1"/>
          </p:cNvSpPr>
          <p:nvPr>
            <p:ph type="title"/>
          </p:nvPr>
        </p:nvSpPr>
        <p:spPr>
          <a:xfrm>
            <a:off x="594358" y="383791"/>
            <a:ext cx="9329700" cy="1593600"/>
          </a:xfrm>
          <a:prstGeom prst="rect">
            <a:avLst/>
          </a:prstGeom>
          <a:noFill/>
          <a:ln>
            <a:noFill/>
          </a:ln>
        </p:spPr>
        <p:txBody>
          <a:bodyPr spcFirstLastPara="1" wrap="square" lIns="0" tIns="0" rIns="0" bIns="0" anchor="b" anchorCtr="0">
            <a:normAutofit/>
          </a:bodyPr>
          <a:lstStyle/>
          <a:p>
            <a:pPr marL="0" lvl="0" indent="0" algn="l" rtl="0">
              <a:lnSpc>
                <a:spcPct val="80000"/>
              </a:lnSpc>
              <a:spcBef>
                <a:spcPts val="0"/>
              </a:spcBef>
              <a:spcAft>
                <a:spcPts val="0"/>
              </a:spcAft>
              <a:buClr>
                <a:srgbClr val="3F3F3F"/>
              </a:buClr>
              <a:buSzPts val="4889"/>
              <a:buFont typeface="Play"/>
              <a:buNone/>
            </a:pPr>
            <a:r>
              <a:rPr lang="de-DE" dirty="0">
                <a:latin typeface="Aptos Serif" panose="02020604070405020304" pitchFamily="18" charset="0"/>
                <a:ea typeface="Arial"/>
                <a:cs typeface="Aptos Serif" panose="02020604070405020304" pitchFamily="18" charset="0"/>
                <a:sym typeface="Arial"/>
              </a:rPr>
              <a:t>Den Markt erkunden und einen Katalog erstellen</a:t>
            </a:r>
            <a:endParaRPr sz="4100" dirty="0">
              <a:latin typeface="Aptos Serif" panose="02020604070405020304" pitchFamily="18" charset="0"/>
              <a:ea typeface="Arial"/>
              <a:cs typeface="Aptos Serif" panose="02020604070405020304" pitchFamily="18" charset="0"/>
              <a:sym typeface="Arial"/>
            </a:endParaRPr>
          </a:p>
        </p:txBody>
      </p:sp>
      <p:sp>
        <p:nvSpPr>
          <p:cNvPr id="249" name="Google Shape;249;p3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13</a:t>
            </a:fld>
            <a:endParaRPr/>
          </a:p>
        </p:txBody>
      </p:sp>
      <p:grpSp>
        <p:nvGrpSpPr>
          <p:cNvPr id="250" name="Google Shape;250;p35"/>
          <p:cNvGrpSpPr/>
          <p:nvPr/>
        </p:nvGrpSpPr>
        <p:grpSpPr>
          <a:xfrm>
            <a:off x="594358" y="1977391"/>
            <a:ext cx="11261910" cy="4354830"/>
            <a:chOff x="0" y="0"/>
            <a:chExt cx="11261910" cy="4354830"/>
          </a:xfrm>
        </p:grpSpPr>
        <p:sp>
          <p:nvSpPr>
            <p:cNvPr id="251" name="Google Shape;251;p35"/>
            <p:cNvSpPr/>
            <p:nvPr/>
          </p:nvSpPr>
          <p:spPr>
            <a:xfrm>
              <a:off x="0" y="0"/>
              <a:ext cx="9618345" cy="4354830"/>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2" name="Google Shape;252;p35"/>
            <p:cNvSpPr/>
            <p:nvPr/>
          </p:nvSpPr>
          <p:spPr>
            <a:xfrm>
              <a:off x="5663" y="1306449"/>
              <a:ext cx="2723945" cy="1741932"/>
            </a:xfrm>
            <a:prstGeom prst="roundRect">
              <a:avLst>
                <a:gd name="adj" fmla="val 16667"/>
              </a:avLst>
            </a:prstGeom>
            <a:solidFill>
              <a:srgbClr val="A3C429"/>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p35"/>
            <p:cNvSpPr txBox="1"/>
            <p:nvPr/>
          </p:nvSpPr>
          <p:spPr>
            <a:xfrm>
              <a:off x="90697" y="1391483"/>
              <a:ext cx="2553877" cy="1571864"/>
            </a:xfrm>
            <a:prstGeom prst="rect">
              <a:avLst/>
            </a:prstGeom>
            <a:solidFill>
              <a:srgbClr val="A3C429"/>
            </a:solid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None/>
              </a:pPr>
              <a:r>
                <a:rPr lang="de-DE" sz="2400" b="0" i="0" u="none" strike="noStrike" cap="none" dirty="0">
                  <a:solidFill>
                    <a:schemeClr val="lt1"/>
                  </a:solidFill>
                  <a:latin typeface="Aptos" panose="020B0004020202020204" pitchFamily="34" charset="0"/>
                  <a:sym typeface="Arial"/>
                </a:rPr>
                <a:t>Erstellen der Struktur des Katalogs</a:t>
              </a:r>
              <a:endParaRPr sz="2400" b="0" i="0" u="none" strike="noStrike" cap="none" dirty="0">
                <a:solidFill>
                  <a:schemeClr val="lt1"/>
                </a:solidFill>
                <a:latin typeface="Aptos" panose="020B0004020202020204" pitchFamily="34" charset="0"/>
                <a:sym typeface="Arial"/>
              </a:endParaRPr>
            </a:p>
          </p:txBody>
        </p:sp>
        <p:sp>
          <p:nvSpPr>
            <p:cNvPr id="254" name="Google Shape;254;p35"/>
            <p:cNvSpPr/>
            <p:nvPr/>
          </p:nvSpPr>
          <p:spPr>
            <a:xfrm>
              <a:off x="2865806" y="1306449"/>
              <a:ext cx="2723945" cy="1741932"/>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35"/>
            <p:cNvSpPr txBox="1"/>
            <p:nvPr/>
          </p:nvSpPr>
          <p:spPr>
            <a:xfrm>
              <a:off x="2950840" y="1391483"/>
              <a:ext cx="2553877" cy="1571864"/>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None/>
              </a:pPr>
              <a:r>
                <a:rPr lang="de-DE" sz="2400" b="0" i="0" u="none" strike="noStrike" cap="none">
                  <a:solidFill>
                    <a:schemeClr val="lt1"/>
                  </a:solidFill>
                  <a:latin typeface="Aptos" panose="020B0004020202020204" pitchFamily="34" charset="0"/>
                  <a:sym typeface="Arial"/>
                </a:rPr>
                <a:t>Identifizierung und Bewertung von Lieferanten</a:t>
              </a:r>
              <a:endParaRPr sz="2400" b="0" i="0" u="none" strike="noStrike" cap="none">
                <a:solidFill>
                  <a:schemeClr val="lt1"/>
                </a:solidFill>
                <a:latin typeface="Aptos" panose="020B0004020202020204" pitchFamily="34" charset="0"/>
                <a:sym typeface="Arial"/>
              </a:endParaRPr>
            </a:p>
          </p:txBody>
        </p:sp>
        <p:sp>
          <p:nvSpPr>
            <p:cNvPr id="256" name="Google Shape;256;p35"/>
            <p:cNvSpPr/>
            <p:nvPr/>
          </p:nvSpPr>
          <p:spPr>
            <a:xfrm>
              <a:off x="5725949" y="1306449"/>
              <a:ext cx="2723945" cy="1741932"/>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7" name="Google Shape;257;p35"/>
            <p:cNvSpPr txBox="1"/>
            <p:nvPr/>
          </p:nvSpPr>
          <p:spPr>
            <a:xfrm>
              <a:off x="5810983" y="1391483"/>
              <a:ext cx="2553877" cy="1571864"/>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None/>
              </a:pPr>
              <a:r>
                <a:rPr lang="de-DE" sz="2400">
                  <a:solidFill>
                    <a:schemeClr val="lt1"/>
                  </a:solidFill>
                  <a:latin typeface="Aptos" panose="020B0004020202020204" pitchFamily="34" charset="0"/>
                </a:rPr>
                <a:t>An</a:t>
              </a:r>
              <a:r>
                <a:rPr lang="de-DE" sz="2400" b="0" i="0" u="none" strike="noStrike" cap="none">
                  <a:solidFill>
                    <a:schemeClr val="lt1"/>
                  </a:solidFill>
                  <a:latin typeface="Aptos" panose="020B0004020202020204" pitchFamily="34" charset="0"/>
                  <a:sym typeface="Arial"/>
                </a:rPr>
                <a:t>wendung des Katalogs</a:t>
              </a:r>
              <a:endParaRPr sz="2400" b="0" i="0" u="none" strike="noStrike" cap="none">
                <a:solidFill>
                  <a:schemeClr val="lt1"/>
                </a:solidFill>
                <a:latin typeface="Aptos" panose="020B0004020202020204" pitchFamily="34" charset="0"/>
                <a:sym typeface="Arial"/>
              </a:endParaRPr>
            </a:p>
          </p:txBody>
        </p:sp>
        <p:sp>
          <p:nvSpPr>
            <p:cNvPr id="258" name="Google Shape;258;p35"/>
            <p:cNvSpPr/>
            <p:nvPr/>
          </p:nvSpPr>
          <p:spPr>
            <a:xfrm>
              <a:off x="8537965" y="1338535"/>
              <a:ext cx="2723945" cy="1741932"/>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9" name="Google Shape;259;p35"/>
            <p:cNvSpPr txBox="1"/>
            <p:nvPr/>
          </p:nvSpPr>
          <p:spPr>
            <a:xfrm>
              <a:off x="8622999" y="1423569"/>
              <a:ext cx="2553877" cy="1571864"/>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None/>
              </a:pPr>
              <a:r>
                <a:rPr lang="de-DE" sz="2400" b="0" i="0" u="none" strike="noStrike" cap="none">
                  <a:solidFill>
                    <a:schemeClr val="lt1"/>
                  </a:solidFill>
                  <a:latin typeface="Aptos" panose="020B0004020202020204" pitchFamily="34" charset="0"/>
                  <a:sym typeface="Arial"/>
                </a:rPr>
                <a:t>Regelmäßige Überprüfung und Aktualisierung</a:t>
              </a:r>
              <a:endParaRPr sz="2400" b="0" i="0" u="none" strike="noStrike" cap="none">
                <a:solidFill>
                  <a:schemeClr val="lt1"/>
                </a:solidFill>
                <a:latin typeface="Aptos" panose="020B0004020202020204" pitchFamily="34" charset="0"/>
                <a:sym typeface="Aria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6"/>
          <p:cNvSpPr txBox="1">
            <a:spLocks noGrp="1"/>
          </p:cNvSpPr>
          <p:nvPr>
            <p:ph type="title"/>
          </p:nvPr>
        </p:nvSpPr>
        <p:spPr>
          <a:xfrm>
            <a:off x="594360" y="277987"/>
            <a:ext cx="7092980"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Erstellung eines Katalogs</a:t>
            </a:r>
            <a:endParaRPr dirty="0">
              <a:latin typeface="Aptos Serif" panose="02020604070405020304" pitchFamily="18" charset="0"/>
              <a:ea typeface="Arial"/>
              <a:cs typeface="Aptos Serif" panose="02020604070405020304" pitchFamily="18" charset="0"/>
              <a:sym typeface="Arial"/>
            </a:endParaRPr>
          </a:p>
        </p:txBody>
      </p:sp>
      <p:sp>
        <p:nvSpPr>
          <p:cNvPr id="265" name="Google Shape;265;p36"/>
          <p:cNvSpPr txBox="1">
            <a:spLocks noGrp="1"/>
          </p:cNvSpPr>
          <p:nvPr>
            <p:ph type="body" idx="1"/>
          </p:nvPr>
        </p:nvSpPr>
        <p:spPr>
          <a:xfrm>
            <a:off x="594360" y="2166113"/>
            <a:ext cx="11114164" cy="4413900"/>
          </a:xfrm>
          <a:prstGeom prst="rect">
            <a:avLst/>
          </a:prstGeom>
          <a:noFill/>
          <a:ln>
            <a:noFill/>
          </a:ln>
        </p:spPr>
        <p:txBody>
          <a:bodyPr spcFirstLastPara="1" wrap="square" lIns="0" tIns="228600" rIns="0" bIns="0" anchor="t" anchorCtr="0">
            <a:noAutofit/>
          </a:bodyPr>
          <a:lstStyle/>
          <a:p>
            <a:pPr marL="457200" lvl="0" indent="-228600" algn="l" rtl="0">
              <a:lnSpc>
                <a:spcPct val="80000"/>
              </a:lnSpc>
              <a:spcBef>
                <a:spcPts val="2200"/>
              </a:spcBef>
              <a:spcAft>
                <a:spcPts val="0"/>
              </a:spcAft>
              <a:buSzPts val="5053"/>
              <a:buNone/>
            </a:pPr>
            <a:r>
              <a:rPr lang="de-DE" sz="1800" dirty="0">
                <a:latin typeface="Aptos" panose="020B0004020202020204" pitchFamily="34" charset="0"/>
                <a:sym typeface="Arial"/>
              </a:rPr>
              <a:t>Der Lieferanten-Katalog sollte folgende Informationen enthalten:</a:t>
            </a:r>
            <a:endParaRPr dirty="0">
              <a:latin typeface="Aptos" panose="020B0004020202020204" pitchFamily="34" charset="0"/>
            </a:endParaRPr>
          </a:p>
          <a:p>
            <a:pPr marL="571500" lvl="0" indent="-374650" algn="l" rtl="0">
              <a:lnSpc>
                <a:spcPct val="100000"/>
              </a:lnSpc>
              <a:spcBef>
                <a:spcPts val="600"/>
              </a:spcBef>
              <a:spcAft>
                <a:spcPts val="0"/>
              </a:spcAft>
              <a:buSzPts val="2600"/>
              <a:buFont typeface="Arial"/>
              <a:buChar char="•"/>
            </a:pPr>
            <a:r>
              <a:rPr lang="de-DE" sz="1900" b="0" dirty="0">
                <a:solidFill>
                  <a:srgbClr val="3F3F3F"/>
                </a:solidFill>
                <a:latin typeface="Aptos" panose="020B0004020202020204" pitchFamily="34" charset="0"/>
                <a:sym typeface="Arial"/>
              </a:rPr>
              <a:t>Liste der Produkte und Dienstleistungen, die regelmäßig von der Gemeinde beschafft werden</a:t>
            </a:r>
            <a:endParaRPr sz="2900" dirty="0">
              <a:latin typeface="Aptos" panose="020B0004020202020204" pitchFamily="34" charset="0"/>
            </a:endParaRPr>
          </a:p>
          <a:p>
            <a:pPr marL="571500" lvl="0" indent="-374650" algn="l" rtl="0">
              <a:lnSpc>
                <a:spcPct val="100000"/>
              </a:lnSpc>
              <a:spcBef>
                <a:spcPts val="600"/>
              </a:spcBef>
              <a:spcAft>
                <a:spcPts val="0"/>
              </a:spcAft>
              <a:buSzPts val="2600"/>
              <a:buFont typeface="Arial"/>
              <a:buChar char="•"/>
            </a:pPr>
            <a:r>
              <a:rPr lang="de-DE" sz="1900" b="0" dirty="0">
                <a:solidFill>
                  <a:srgbClr val="3F3F3F"/>
                </a:solidFill>
                <a:latin typeface="Aptos" panose="020B0004020202020204" pitchFamily="34" charset="0"/>
                <a:sym typeface="Arial"/>
              </a:rPr>
              <a:t>Nachhaltigkeitskriterien für die Produkte und Dienstleistungen, die die Gemeinde nachhaltig beschaffen möchte, z. B. Umweltzeichen</a:t>
            </a:r>
            <a:endParaRPr sz="2900" dirty="0">
              <a:latin typeface="Aptos" panose="020B0004020202020204" pitchFamily="34" charset="0"/>
            </a:endParaRPr>
          </a:p>
          <a:p>
            <a:pPr marL="571500" lvl="0" indent="-374650" algn="l" rtl="0">
              <a:lnSpc>
                <a:spcPct val="100000"/>
              </a:lnSpc>
              <a:spcBef>
                <a:spcPts val="600"/>
              </a:spcBef>
              <a:spcAft>
                <a:spcPts val="0"/>
              </a:spcAft>
              <a:buSzPts val="2600"/>
              <a:buFont typeface="Arial"/>
              <a:buChar char="•"/>
            </a:pPr>
            <a:r>
              <a:rPr lang="de-DE" sz="1900" b="0" dirty="0">
                <a:solidFill>
                  <a:srgbClr val="3F3F3F"/>
                </a:solidFill>
                <a:latin typeface="Aptos" panose="020B0004020202020204" pitchFamily="34" charset="0"/>
                <a:sym typeface="Arial"/>
              </a:rPr>
              <a:t>Informationen darüber, wie diese Produkte und Dienstleistungen in der Regel von der Gemeinde beschafft werden, z. B. durch Direktkauf, vereinfachte Verfahren, Ausschreibungen, zentrale Beschaffungsstellen oder gemeinsame Beschaffung mit anderen Gemeinden</a:t>
            </a:r>
            <a:endParaRPr sz="2900" dirty="0">
              <a:latin typeface="Aptos" panose="020B0004020202020204" pitchFamily="34" charset="0"/>
            </a:endParaRPr>
          </a:p>
          <a:p>
            <a:pPr marL="571500" lvl="0" indent="-374650" algn="l" rtl="0">
              <a:lnSpc>
                <a:spcPct val="100000"/>
              </a:lnSpc>
              <a:spcBef>
                <a:spcPts val="600"/>
              </a:spcBef>
              <a:spcAft>
                <a:spcPts val="0"/>
              </a:spcAft>
              <a:buSzPts val="2600"/>
              <a:buFont typeface="Arial"/>
              <a:buChar char="•"/>
            </a:pPr>
            <a:r>
              <a:rPr lang="de-DE" sz="1900" b="0" dirty="0">
                <a:solidFill>
                  <a:srgbClr val="3F3F3F"/>
                </a:solidFill>
                <a:latin typeface="Aptos" panose="020B0004020202020204" pitchFamily="34" charset="0"/>
                <a:sym typeface="Arial"/>
              </a:rPr>
              <a:t>Angaben zu Anbietern nachhaltiger Produkte und Dienstleistungen (Namen, Adressen, Websites von Geschäften und Online-Shops), einschließlich der Ergebnisse von Lieferantenbewertungen</a:t>
            </a:r>
            <a:endParaRPr sz="2900" dirty="0">
              <a:latin typeface="Aptos" panose="020B0004020202020204" pitchFamily="34" charset="0"/>
            </a:endParaRPr>
          </a:p>
          <a:p>
            <a:pPr marL="571500" lvl="0" indent="-374650" algn="l" rtl="0">
              <a:lnSpc>
                <a:spcPct val="100000"/>
              </a:lnSpc>
              <a:spcBef>
                <a:spcPts val="600"/>
              </a:spcBef>
              <a:spcAft>
                <a:spcPts val="0"/>
              </a:spcAft>
              <a:buSzPts val="2600"/>
              <a:buFont typeface="Arial"/>
              <a:buChar char="•"/>
            </a:pPr>
            <a:r>
              <a:rPr lang="de-DE" sz="1900" b="0" dirty="0">
                <a:solidFill>
                  <a:srgbClr val="3F3F3F"/>
                </a:solidFill>
                <a:latin typeface="Aptos" panose="020B0004020202020204" pitchFamily="34" charset="0"/>
                <a:sym typeface="Arial"/>
              </a:rPr>
              <a:t>Wenn möglich: Preis- und Kostenunterschiede zwischen konventionellen und nachhaltigen Lösungen</a:t>
            </a:r>
            <a:endParaRPr sz="1900" b="0" dirty="0">
              <a:solidFill>
                <a:srgbClr val="3F3F3F"/>
              </a:solidFill>
              <a:latin typeface="Aptos" panose="020B0004020202020204" pitchFamily="34" charset="0"/>
              <a:sym typeface="Arial"/>
            </a:endParaRPr>
          </a:p>
        </p:txBody>
      </p:sp>
      <p:sp>
        <p:nvSpPr>
          <p:cNvPr id="266" name="Google Shape;266;p3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37"/>
          <p:cNvSpPr txBox="1">
            <a:spLocks noGrp="1"/>
          </p:cNvSpPr>
          <p:nvPr>
            <p:ph type="title"/>
          </p:nvPr>
        </p:nvSpPr>
        <p:spPr>
          <a:xfrm>
            <a:off x="594358" y="338428"/>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Identifizierung und Bewertung von Lieferanten</a:t>
            </a:r>
            <a:endParaRPr sz="4800" dirty="0">
              <a:latin typeface="Aptos Serif" panose="02020604070405020304" pitchFamily="18" charset="0"/>
              <a:ea typeface="Arial"/>
              <a:cs typeface="Aptos Serif" panose="02020604070405020304" pitchFamily="18" charset="0"/>
              <a:sym typeface="Arial"/>
            </a:endParaRPr>
          </a:p>
        </p:txBody>
      </p:sp>
      <p:sp>
        <p:nvSpPr>
          <p:cNvPr id="272" name="Google Shape;272;p3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15</a:t>
            </a:fld>
            <a:endParaRPr/>
          </a:p>
        </p:txBody>
      </p:sp>
      <p:grpSp>
        <p:nvGrpSpPr>
          <p:cNvPr id="273" name="Google Shape;273;p37"/>
          <p:cNvGrpSpPr/>
          <p:nvPr/>
        </p:nvGrpSpPr>
        <p:grpSpPr>
          <a:xfrm>
            <a:off x="594358" y="1422744"/>
            <a:ext cx="11332886" cy="5418667"/>
            <a:chOff x="0" y="0"/>
            <a:chExt cx="11332886" cy="5418667"/>
          </a:xfrm>
        </p:grpSpPr>
        <p:sp>
          <p:nvSpPr>
            <p:cNvPr id="274" name="Google Shape;274;p37"/>
            <p:cNvSpPr/>
            <p:nvPr/>
          </p:nvSpPr>
          <p:spPr>
            <a:xfrm>
              <a:off x="0" y="0"/>
              <a:ext cx="9637777" cy="5418667"/>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5" name="Google Shape;275;p37"/>
            <p:cNvSpPr/>
            <p:nvPr/>
          </p:nvSpPr>
          <p:spPr>
            <a:xfrm>
              <a:off x="0" y="1625600"/>
              <a:ext cx="2729448"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6" name="Google Shape;276;p37"/>
            <p:cNvSpPr txBox="1"/>
            <p:nvPr/>
          </p:nvSpPr>
          <p:spPr>
            <a:xfrm>
              <a:off x="105807" y="1731407"/>
              <a:ext cx="2517834" cy="1955852"/>
            </a:xfrm>
            <a:prstGeom prst="rect">
              <a:avLst/>
            </a:prstGeom>
            <a:no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None/>
              </a:pPr>
              <a:r>
                <a:rPr lang="de-DE" sz="2400" b="0" i="0" u="none" strike="noStrike" cap="none" dirty="0">
                  <a:solidFill>
                    <a:schemeClr val="lt1"/>
                  </a:solidFill>
                  <a:latin typeface="Aptos" panose="020B0004020202020204" pitchFamily="34" charset="0"/>
                  <a:sym typeface="Arial"/>
                </a:rPr>
                <a:t>Umfrage unter potenziellen Lieferanten</a:t>
              </a:r>
              <a:endParaRPr sz="2400" b="0" i="0" u="none" strike="noStrike" cap="none" dirty="0">
                <a:solidFill>
                  <a:schemeClr val="lt1"/>
                </a:solidFill>
                <a:latin typeface="Aptos" panose="020B0004020202020204" pitchFamily="34" charset="0"/>
                <a:sym typeface="Arial"/>
              </a:endParaRPr>
            </a:p>
          </p:txBody>
        </p:sp>
        <p:sp>
          <p:nvSpPr>
            <p:cNvPr id="277" name="Google Shape;277;p37"/>
            <p:cNvSpPr/>
            <p:nvPr/>
          </p:nvSpPr>
          <p:spPr>
            <a:xfrm>
              <a:off x="2871596" y="1625600"/>
              <a:ext cx="2729448"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8" name="Google Shape;278;p37"/>
            <p:cNvSpPr txBox="1"/>
            <p:nvPr/>
          </p:nvSpPr>
          <p:spPr>
            <a:xfrm>
              <a:off x="2977403" y="1731407"/>
              <a:ext cx="2517834" cy="1955852"/>
            </a:xfrm>
            <a:prstGeom prst="rect">
              <a:avLst/>
            </a:prstGeom>
            <a:solidFill>
              <a:srgbClr val="65B1BE"/>
            </a:solid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None/>
              </a:pPr>
              <a:r>
                <a:rPr lang="de-DE" sz="2400" dirty="0">
                  <a:solidFill>
                    <a:schemeClr val="lt1"/>
                  </a:solidFill>
                  <a:latin typeface="Aptos" panose="020B0004020202020204" pitchFamily="34" charset="0"/>
                </a:rPr>
                <a:t>Einfordern</a:t>
              </a:r>
              <a:r>
                <a:rPr lang="de-DE" sz="2400" b="0" i="0" u="none" strike="noStrike" cap="none" dirty="0">
                  <a:solidFill>
                    <a:schemeClr val="lt1"/>
                  </a:solidFill>
                  <a:latin typeface="Aptos" panose="020B0004020202020204" pitchFamily="34" charset="0"/>
                  <a:sym typeface="Arial"/>
                </a:rPr>
                <a:t> von Nachweisen zur Erfüllung der Nachhaltigkeits-kriterien</a:t>
              </a:r>
              <a:endParaRPr sz="2400" b="0" i="0" u="none" strike="noStrike" cap="none" dirty="0">
                <a:solidFill>
                  <a:schemeClr val="lt1"/>
                </a:solidFill>
                <a:latin typeface="Aptos" panose="020B0004020202020204" pitchFamily="34" charset="0"/>
                <a:sym typeface="Arial"/>
              </a:endParaRPr>
            </a:p>
          </p:txBody>
        </p:sp>
        <p:sp>
          <p:nvSpPr>
            <p:cNvPr id="279" name="Google Shape;279;p37"/>
            <p:cNvSpPr/>
            <p:nvPr/>
          </p:nvSpPr>
          <p:spPr>
            <a:xfrm>
              <a:off x="5721474" y="1625600"/>
              <a:ext cx="2729448"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0" name="Google Shape;280;p37"/>
            <p:cNvSpPr txBox="1"/>
            <p:nvPr/>
          </p:nvSpPr>
          <p:spPr>
            <a:xfrm>
              <a:off x="5827281" y="1731407"/>
              <a:ext cx="2517834" cy="1955852"/>
            </a:xfrm>
            <a:prstGeom prst="rect">
              <a:avLst/>
            </a:prstGeom>
            <a:no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None/>
              </a:pPr>
              <a:r>
                <a:rPr lang="de-DE" sz="2400" b="0" i="0" u="none" strike="noStrike" cap="none">
                  <a:solidFill>
                    <a:schemeClr val="lt1"/>
                  </a:solidFill>
                  <a:latin typeface="Aptos" panose="020B0004020202020204" pitchFamily="34" charset="0"/>
                  <a:sym typeface="Arial"/>
                </a:rPr>
                <a:t>Überprüfung dieser </a:t>
              </a:r>
              <a:r>
                <a:rPr lang="de-DE" sz="2400">
                  <a:solidFill>
                    <a:schemeClr val="lt1"/>
                  </a:solidFill>
                  <a:latin typeface="Aptos" panose="020B0004020202020204" pitchFamily="34" charset="0"/>
                </a:rPr>
                <a:t>Nachweise</a:t>
              </a:r>
              <a:endParaRPr sz="2400" b="0" i="0" u="none" strike="noStrike" cap="none">
                <a:solidFill>
                  <a:schemeClr val="lt1"/>
                </a:solidFill>
                <a:latin typeface="Aptos" panose="020B0004020202020204" pitchFamily="34" charset="0"/>
                <a:sym typeface="Arial"/>
              </a:endParaRPr>
            </a:p>
          </p:txBody>
        </p:sp>
        <p:sp>
          <p:nvSpPr>
            <p:cNvPr id="281" name="Google Shape;281;p37"/>
            <p:cNvSpPr/>
            <p:nvPr/>
          </p:nvSpPr>
          <p:spPr>
            <a:xfrm>
              <a:off x="8603438" y="1625600"/>
              <a:ext cx="2729448"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37"/>
            <p:cNvSpPr txBox="1"/>
            <p:nvPr/>
          </p:nvSpPr>
          <p:spPr>
            <a:xfrm>
              <a:off x="8709245" y="1731407"/>
              <a:ext cx="2517834" cy="1955852"/>
            </a:xfrm>
            <a:prstGeom prst="rect">
              <a:avLst/>
            </a:prstGeom>
            <a:no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None/>
              </a:pPr>
              <a:r>
                <a:rPr lang="de-DE" sz="2400" b="0" i="0" u="none" strike="noStrike" cap="none">
                  <a:solidFill>
                    <a:schemeClr val="lt1"/>
                  </a:solidFill>
                  <a:latin typeface="Aptos" panose="020B0004020202020204" pitchFamily="34" charset="0"/>
                  <a:sym typeface="Arial"/>
                </a:rPr>
                <a:t>Preisvergleich und Eintragung in den Beschaffungs- katalog</a:t>
              </a:r>
              <a:endParaRPr sz="2400" b="0" i="0" u="none" strike="noStrike" cap="none">
                <a:solidFill>
                  <a:schemeClr val="lt1"/>
                </a:solidFill>
                <a:latin typeface="Aptos" panose="020B0004020202020204" pitchFamily="34" charset="0"/>
                <a:sym typeface="Aria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8"/>
          <p:cNvSpPr txBox="1">
            <a:spLocks noGrp="1"/>
          </p:cNvSpPr>
          <p:nvPr>
            <p:ph type="title"/>
          </p:nvPr>
        </p:nvSpPr>
        <p:spPr>
          <a:xfrm>
            <a:off x="575310" y="278129"/>
            <a:ext cx="5942448" cy="2354026"/>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Regelmäßige Überprüfung und Aktualisierung</a:t>
            </a:r>
            <a:endParaRPr dirty="0">
              <a:latin typeface="Aptos Serif" panose="02020604070405020304" pitchFamily="18" charset="0"/>
              <a:ea typeface="Arial"/>
              <a:cs typeface="Aptos Serif" panose="02020604070405020304" pitchFamily="18" charset="0"/>
              <a:sym typeface="Arial"/>
            </a:endParaRPr>
          </a:p>
        </p:txBody>
      </p:sp>
      <p:sp>
        <p:nvSpPr>
          <p:cNvPr id="288" name="Google Shape;288;p38"/>
          <p:cNvSpPr txBox="1">
            <a:spLocks noGrp="1"/>
          </p:cNvSpPr>
          <p:nvPr>
            <p:ph type="body" idx="1"/>
          </p:nvPr>
        </p:nvSpPr>
        <p:spPr>
          <a:xfrm>
            <a:off x="476961" y="3242509"/>
            <a:ext cx="6139145" cy="2994415"/>
          </a:xfrm>
          <a:prstGeom prst="rect">
            <a:avLst/>
          </a:prstGeom>
          <a:noFill/>
          <a:ln>
            <a:noFill/>
          </a:ln>
        </p:spPr>
        <p:txBody>
          <a:bodyPr spcFirstLastPara="1" wrap="square" lIns="0" tIns="228600" rIns="0" bIns="0" anchor="t" anchorCtr="0">
            <a:normAutofit/>
          </a:bodyPr>
          <a:lstStyle/>
          <a:p>
            <a:pPr marL="228600" lvl="0" indent="0" algn="l" rtl="0">
              <a:lnSpc>
                <a:spcPct val="100000"/>
              </a:lnSpc>
              <a:spcBef>
                <a:spcPts val="1800"/>
              </a:spcBef>
              <a:spcAft>
                <a:spcPts val="0"/>
              </a:spcAft>
              <a:buSzPts val="2000"/>
              <a:buNone/>
            </a:pPr>
            <a:r>
              <a:rPr lang="de-DE" dirty="0">
                <a:latin typeface="Aptos" panose="020B0004020202020204" pitchFamily="34" charset="0"/>
                <a:sym typeface="Arial"/>
              </a:rPr>
              <a:t>Da sich die Märkte ständig weiterentwickeln, muss der Katalog regelmäßig aktualisiert werden.</a:t>
            </a:r>
            <a:endParaRPr dirty="0">
              <a:latin typeface="Aptos" panose="020B0004020202020204" pitchFamily="34" charset="0"/>
            </a:endParaRPr>
          </a:p>
          <a:p>
            <a:pPr marL="228600" lvl="0" indent="0" algn="l" rtl="0">
              <a:lnSpc>
                <a:spcPct val="100000"/>
              </a:lnSpc>
              <a:spcBef>
                <a:spcPts val="1800"/>
              </a:spcBef>
              <a:spcAft>
                <a:spcPts val="0"/>
              </a:spcAft>
              <a:buSzPts val="2000"/>
              <a:buNone/>
            </a:pPr>
            <a:r>
              <a:rPr lang="de-DE" dirty="0">
                <a:latin typeface="Aptos" panose="020B0004020202020204" pitchFamily="34" charset="0"/>
                <a:sym typeface="Arial"/>
              </a:rPr>
              <a:t>Eine weitere Möglichkeit, den Katalog auf dem neuesten Stand zu halten, besteht darin, ihn zu einem E-Shop auszubauen.</a:t>
            </a:r>
            <a:endParaRPr dirty="0">
              <a:latin typeface="Aptos" panose="020B0004020202020204" pitchFamily="34" charset="0"/>
              <a:sym typeface="Arial"/>
            </a:endParaRPr>
          </a:p>
        </p:txBody>
      </p:sp>
      <p:sp>
        <p:nvSpPr>
          <p:cNvPr id="289" name="Google Shape;289;p38"/>
          <p:cNvSpPr>
            <a:spLocks noGrp="1"/>
          </p:cNvSpPr>
          <p:nvPr>
            <p:ph type="pic" idx="2"/>
          </p:nvPr>
        </p:nvSpPr>
        <p:spPr>
          <a:xfrm flipH="1">
            <a:off x="7128509" y="0"/>
            <a:ext cx="5063491" cy="6858000"/>
          </a:xfrm>
          <a:prstGeom prst="flowChartDelay">
            <a:avLst/>
          </a:prstGeom>
          <a:solidFill>
            <a:srgbClr val="65B1BE"/>
          </a:solidFill>
          <a:ln>
            <a:noFill/>
          </a:ln>
        </p:spPr>
        <p:txBody>
          <a:bodyPr/>
          <a:lstStyle/>
          <a:p>
            <a:endParaRPr lang="de-DE"/>
          </a:p>
        </p:txBody>
      </p:sp>
      <p:sp>
        <p:nvSpPr>
          <p:cNvPr id="290" name="Google Shape;290;p38"/>
          <p:cNvSpPr txBox="1"/>
          <p:nvPr/>
        </p:nvSpPr>
        <p:spPr>
          <a:xfrm>
            <a:off x="8141700" y="1536194"/>
            <a:ext cx="4050300" cy="3785611"/>
          </a:xfrm>
          <a:prstGeom prst="rect">
            <a:avLst/>
          </a:prstGeom>
          <a:solidFill>
            <a:srgbClr val="65B1BE"/>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de-DE" sz="2400" b="0" i="0" u="none" strike="noStrike" cap="none" dirty="0">
                <a:solidFill>
                  <a:schemeClr val="lt1"/>
                </a:solidFill>
                <a:latin typeface="Aptos" panose="020B0004020202020204" pitchFamily="34" charset="0"/>
                <a:sym typeface="Arial"/>
              </a:rPr>
              <a:t>Katalog als E-Shop</a:t>
            </a:r>
            <a:endParaRPr sz="2400" dirty="0">
              <a:latin typeface="Aptos" panose="020B0004020202020204" pitchFamily="34" charset="0"/>
            </a:endParaRPr>
          </a:p>
          <a:p>
            <a:pPr marL="0" marR="0" lvl="0" indent="0" algn="ctr" rtl="0">
              <a:lnSpc>
                <a:spcPct val="100000"/>
              </a:lnSpc>
              <a:spcBef>
                <a:spcPts val="0"/>
              </a:spcBef>
              <a:spcAft>
                <a:spcPts val="0"/>
              </a:spcAft>
              <a:buNone/>
            </a:pPr>
            <a:endParaRPr sz="2400" b="0" i="0" u="none" strike="noStrike" cap="none" dirty="0">
              <a:solidFill>
                <a:schemeClr val="lt1"/>
              </a:solidFill>
              <a:latin typeface="Aptos" panose="020B0004020202020204" pitchFamily="34" charset="0"/>
              <a:sym typeface="Arial"/>
            </a:endParaRPr>
          </a:p>
          <a:p>
            <a:pPr marL="0" marR="0" lvl="0" indent="0" algn="ctr" rtl="0">
              <a:lnSpc>
                <a:spcPct val="100000"/>
              </a:lnSpc>
              <a:spcBef>
                <a:spcPts val="0"/>
              </a:spcBef>
              <a:spcAft>
                <a:spcPts val="0"/>
              </a:spcAft>
              <a:buNone/>
            </a:pPr>
            <a:r>
              <a:rPr lang="de-DE" sz="2400" b="0" i="0" u="none" strike="noStrike" cap="none" dirty="0">
                <a:solidFill>
                  <a:schemeClr val="lt1"/>
                </a:solidFill>
                <a:latin typeface="Aptos" panose="020B0004020202020204" pitchFamily="34" charset="0"/>
                <a:sym typeface="Arial"/>
              </a:rPr>
              <a:t>Ein E-Shop ermöglicht es kommunalen Mitarbeitern, vorab ausgewählte Produkte und Dienstleistungen direkt bei verschiedenen Lieferanten zu bestellen,    </a:t>
            </a:r>
          </a:p>
          <a:p>
            <a:pPr marL="0" marR="0" lvl="0" indent="0" algn="ctr" rtl="0">
              <a:lnSpc>
                <a:spcPct val="100000"/>
              </a:lnSpc>
              <a:spcBef>
                <a:spcPts val="0"/>
              </a:spcBef>
              <a:spcAft>
                <a:spcPts val="0"/>
              </a:spcAft>
              <a:buNone/>
            </a:pPr>
            <a:r>
              <a:rPr lang="de-DE" sz="2400" b="0" i="0" u="none" strike="noStrike" cap="none" dirty="0">
                <a:solidFill>
                  <a:schemeClr val="lt1"/>
                </a:solidFill>
                <a:latin typeface="Aptos" panose="020B0004020202020204" pitchFamily="34" charset="0"/>
                <a:sym typeface="Arial"/>
              </a:rPr>
              <a:t>z. B. Reinigungsmittel bei einem lokalen Anbieter.</a:t>
            </a:r>
            <a:endParaRPr sz="2400" dirty="0">
              <a:latin typeface="Aptos" panose="020B0004020202020204" pitchFamily="34" charset="0"/>
            </a:endParaRPr>
          </a:p>
        </p:txBody>
      </p:sp>
      <p:sp>
        <p:nvSpPr>
          <p:cNvPr id="291" name="Google Shape;291;p3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3">
          <a:extLst>
            <a:ext uri="{FF2B5EF4-FFF2-40B4-BE49-F238E27FC236}">
              <a16:creationId xmlns:a16="http://schemas.microsoft.com/office/drawing/2014/main" id="{20D4A609-1CBA-3C90-BB0D-CB6E9C6635CC}"/>
            </a:ext>
          </a:extLst>
        </p:cNvPr>
        <p:cNvGrpSpPr/>
        <p:nvPr/>
      </p:nvGrpSpPr>
      <p:grpSpPr>
        <a:xfrm>
          <a:off x="0" y="0"/>
          <a:ext cx="0" cy="0"/>
          <a:chOff x="0" y="0"/>
          <a:chExt cx="0" cy="0"/>
        </a:xfrm>
      </p:grpSpPr>
      <p:sp>
        <p:nvSpPr>
          <p:cNvPr id="114" name="Google Shape;114;p30">
            <a:extLst>
              <a:ext uri="{FF2B5EF4-FFF2-40B4-BE49-F238E27FC236}">
                <a16:creationId xmlns:a16="http://schemas.microsoft.com/office/drawing/2014/main" id="{42BCB669-B2EF-B2B9-AD09-875F85D753EE}"/>
              </a:ext>
            </a:extLst>
          </p:cNvPr>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Wichtige Schritte:</a:t>
            </a:r>
            <a:endParaRPr dirty="0">
              <a:latin typeface="Aptos Serif" panose="02020604070405020304" pitchFamily="18" charset="0"/>
              <a:ea typeface="Arial"/>
              <a:cs typeface="Aptos Serif" panose="02020604070405020304" pitchFamily="18" charset="0"/>
              <a:sym typeface="Arial"/>
            </a:endParaRPr>
          </a:p>
        </p:txBody>
      </p:sp>
      <p:sp>
        <p:nvSpPr>
          <p:cNvPr id="115" name="Google Shape;115;p30">
            <a:extLst>
              <a:ext uri="{FF2B5EF4-FFF2-40B4-BE49-F238E27FC236}">
                <a16:creationId xmlns:a16="http://schemas.microsoft.com/office/drawing/2014/main" id="{9EC511AA-6A6F-1EB2-2EF4-C394C5BA45F5}"/>
              </a:ext>
            </a:extLst>
          </p:cNvPr>
          <p:cNvSpPr txBox="1">
            <a:spLocks noGrp="1"/>
          </p:cNvSpPr>
          <p:nvPr>
            <p:ph type="body" idx="1"/>
          </p:nvPr>
        </p:nvSpPr>
        <p:spPr>
          <a:xfrm>
            <a:off x="594348" y="2281925"/>
            <a:ext cx="10867500" cy="4069800"/>
          </a:xfrm>
          <a:prstGeom prst="rect">
            <a:avLst/>
          </a:prstGeom>
          <a:noFill/>
          <a:ln>
            <a:noFill/>
          </a:ln>
        </p:spPr>
        <p:txBody>
          <a:bodyPr spcFirstLastPara="1" wrap="square" lIns="0" tIns="228600" rIns="0" bIns="0" anchor="t" anchorCtr="0">
            <a:normAutofit/>
          </a:bodyPr>
          <a:lstStyle/>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1.1 Erste Schritte</a:t>
            </a: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1.2 </a:t>
            </a:r>
            <a:r>
              <a:rPr lang="de-DE" dirty="0">
                <a:solidFill>
                  <a:srgbClr val="3F3F3F"/>
                </a:solidFill>
                <a:latin typeface="Aptos" panose="020B0004020202020204" pitchFamily="34" charset="0"/>
              </a:rPr>
              <a:t>Gütezeichen</a:t>
            </a:r>
            <a:r>
              <a:rPr lang="de-DE" dirty="0">
                <a:solidFill>
                  <a:srgbClr val="3F3F3F"/>
                </a:solidFill>
                <a:latin typeface="Aptos" panose="020B0004020202020204" pitchFamily="34" charset="0"/>
                <a:sym typeface="Arial"/>
              </a:rPr>
              <a:t> als unverzichtbare Tools</a:t>
            </a:r>
            <a:endParaRPr b="0" dirty="0">
              <a:solidFill>
                <a:srgbClr val="3F3F3F"/>
              </a:solidFill>
              <a:latin typeface="Aptos" panose="020B0004020202020204" pitchFamily="34" charset="0"/>
              <a:sym typeface="Arial"/>
            </a:endParaRP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1.3 Den Markt erkunden und einen Katalog erstellen</a:t>
            </a:r>
            <a:endParaRPr dirty="0">
              <a:solidFill>
                <a:srgbClr val="3F3F3F"/>
              </a:solidFill>
              <a:latin typeface="Aptos" panose="020B0004020202020204" pitchFamily="34" charset="0"/>
            </a:endParaRP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1.4 Produkte lokal und regional einkaufen</a:t>
            </a:r>
            <a:endParaRPr dirty="0">
              <a:solidFill>
                <a:srgbClr val="3F3F3F"/>
              </a:solidFill>
              <a:latin typeface="Aptos" panose="020B0004020202020204" pitchFamily="34" charset="0"/>
            </a:endParaRPr>
          </a:p>
          <a:p>
            <a:pPr marL="457200" lvl="0" indent="-228600" algn="l" rtl="0">
              <a:lnSpc>
                <a:spcPct val="80000"/>
              </a:lnSpc>
              <a:spcBef>
                <a:spcPts val="2200"/>
              </a:spcBef>
              <a:spcAft>
                <a:spcPts val="0"/>
              </a:spcAft>
              <a:buSzPts val="2400"/>
              <a:buNone/>
            </a:pPr>
            <a:r>
              <a:rPr lang="de-DE" dirty="0">
                <a:solidFill>
                  <a:srgbClr val="3F3F3F"/>
                </a:solidFill>
                <a:latin typeface="Aptos" panose="020B0004020202020204" pitchFamily="34" charset="0"/>
                <a:sym typeface="Arial"/>
              </a:rPr>
              <a:t>1.5 Erfolgreiche Kommunikation</a:t>
            </a:r>
            <a:br>
              <a:rPr lang="de-DE" b="0" dirty="0">
                <a:solidFill>
                  <a:srgbClr val="3F3F3F"/>
                </a:solidFill>
                <a:latin typeface="Aptos" panose="020B0004020202020204" pitchFamily="34" charset="0"/>
                <a:sym typeface="Arial"/>
              </a:rPr>
            </a:br>
            <a:endParaRPr dirty="0">
              <a:solidFill>
                <a:srgbClr val="3F3F3F"/>
              </a:solidFill>
              <a:latin typeface="Aptos" panose="020B0004020202020204" pitchFamily="34" charset="0"/>
              <a:sym typeface="Arial"/>
            </a:endParaRPr>
          </a:p>
        </p:txBody>
      </p:sp>
    </p:spTree>
    <p:extLst>
      <p:ext uri="{BB962C8B-B14F-4D97-AF65-F5344CB8AC3E}">
        <p14:creationId xmlns:p14="http://schemas.microsoft.com/office/powerpoint/2010/main" val="31928412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0"/>
          <p:cNvSpPr txBox="1">
            <a:spLocks noGrp="1"/>
          </p:cNvSpPr>
          <p:nvPr>
            <p:ph type="title"/>
          </p:nvPr>
        </p:nvSpPr>
        <p:spPr>
          <a:xfrm>
            <a:off x="594350" y="278129"/>
            <a:ext cx="10972800"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Produkte lokal und regional einkaufen</a:t>
            </a:r>
            <a:endParaRPr dirty="0">
              <a:latin typeface="Aptos Serif" panose="02020604070405020304" pitchFamily="18" charset="0"/>
              <a:ea typeface="Arial"/>
              <a:cs typeface="Aptos Serif" panose="02020604070405020304" pitchFamily="18" charset="0"/>
              <a:sym typeface="Arial"/>
            </a:endParaRPr>
          </a:p>
        </p:txBody>
      </p:sp>
      <p:sp>
        <p:nvSpPr>
          <p:cNvPr id="305" name="Google Shape;305;p40"/>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18</a:t>
            </a:fld>
            <a:endParaRPr/>
          </a:p>
        </p:txBody>
      </p:sp>
      <p:sp>
        <p:nvSpPr>
          <p:cNvPr id="306" name="Google Shape;306;p40"/>
          <p:cNvSpPr txBox="1"/>
          <p:nvPr/>
        </p:nvSpPr>
        <p:spPr>
          <a:xfrm>
            <a:off x="594350" y="2301100"/>
            <a:ext cx="7150500" cy="30007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400" b="1" i="0" u="none" strike="noStrike" cap="none" dirty="0">
                <a:solidFill>
                  <a:schemeClr val="accent4"/>
                </a:solidFill>
                <a:latin typeface="Aptos" panose="020B0004020202020204" pitchFamily="34" charset="0"/>
                <a:sym typeface="Arial"/>
              </a:rPr>
              <a:t>Anforderungen, die lokal</a:t>
            </a:r>
            <a:r>
              <a:rPr lang="de-DE" sz="2400" b="1" dirty="0">
                <a:solidFill>
                  <a:schemeClr val="accent4"/>
                </a:solidFill>
                <a:latin typeface="Aptos" panose="020B0004020202020204" pitchFamily="34" charset="0"/>
              </a:rPr>
              <a:t>en bzw. </a:t>
            </a:r>
            <a:r>
              <a:rPr lang="de-DE" sz="2400" b="1" i="0" u="none" strike="noStrike" cap="none" dirty="0">
                <a:solidFill>
                  <a:schemeClr val="accent4"/>
                </a:solidFill>
                <a:latin typeface="Aptos" panose="020B0004020202020204" pitchFamily="34" charset="0"/>
                <a:sym typeface="Arial"/>
              </a:rPr>
              <a:t>regionalen Anbietern einen Vorteil bei Ausschreibungen verschaffen:</a:t>
            </a:r>
            <a:br>
              <a:rPr lang="de-DE" sz="2400" b="1" i="0" u="none" strike="noStrike" cap="none" dirty="0">
                <a:solidFill>
                  <a:schemeClr val="accent4"/>
                </a:solidFill>
                <a:latin typeface="Aptos" panose="020B0004020202020204" pitchFamily="34" charset="0"/>
                <a:sym typeface="Arial"/>
              </a:rPr>
            </a:br>
            <a:endParaRPr sz="1700" b="0" i="0" u="none" strike="noStrike" cap="none" dirty="0">
              <a:solidFill>
                <a:srgbClr val="3F3F3F"/>
              </a:solidFill>
              <a:latin typeface="Aptos" panose="020B0004020202020204" pitchFamily="34" charset="0"/>
              <a:sym typeface="Arial"/>
            </a:endParaRPr>
          </a:p>
          <a:p>
            <a:pPr marL="285750" marR="0" lvl="0" indent="-285750" algn="l" rtl="0">
              <a:lnSpc>
                <a:spcPct val="100000"/>
              </a:lnSpc>
              <a:spcBef>
                <a:spcPts val="0"/>
              </a:spcBef>
              <a:spcAft>
                <a:spcPts val="0"/>
              </a:spcAft>
              <a:buClr>
                <a:srgbClr val="000000"/>
              </a:buClr>
              <a:buSzPts val="2400"/>
              <a:buFont typeface="Arial"/>
              <a:buChar char="•"/>
            </a:pPr>
            <a:r>
              <a:rPr lang="de-DE" sz="2000" dirty="0">
                <a:solidFill>
                  <a:srgbClr val="3F3F3F"/>
                </a:solidFill>
                <a:latin typeface="Aptos" panose="020B0004020202020204" pitchFamily="34" charset="0"/>
              </a:rPr>
              <a:t>Bewertung der Emissionen aus dem Transport</a:t>
            </a:r>
            <a:endParaRPr sz="2000" dirty="0">
              <a:latin typeface="Aptos" panose="020B0004020202020204" pitchFamily="34" charset="0"/>
            </a:endParaRPr>
          </a:p>
          <a:p>
            <a:pPr marL="285750" marR="0" lvl="0" indent="-285750" algn="l" rtl="0">
              <a:lnSpc>
                <a:spcPct val="100000"/>
              </a:lnSpc>
              <a:spcBef>
                <a:spcPts val="0"/>
              </a:spcBef>
              <a:spcAft>
                <a:spcPts val="0"/>
              </a:spcAft>
              <a:buClr>
                <a:srgbClr val="000000"/>
              </a:buClr>
              <a:buSzPts val="2400"/>
              <a:buFont typeface="Arial"/>
              <a:buChar char="•"/>
            </a:pPr>
            <a:r>
              <a:rPr lang="de-DE" sz="2000" b="0" i="0" u="none" strike="noStrike" cap="none" dirty="0">
                <a:solidFill>
                  <a:srgbClr val="3F3F3F"/>
                </a:solidFill>
                <a:latin typeface="Aptos" panose="020B0004020202020204" pitchFamily="34" charset="0"/>
                <a:sym typeface="Arial"/>
              </a:rPr>
              <a:t>Aufteilung </a:t>
            </a:r>
            <a:r>
              <a:rPr lang="de-DE" sz="2000" dirty="0">
                <a:solidFill>
                  <a:srgbClr val="3F3F3F"/>
                </a:solidFill>
                <a:latin typeface="Aptos" panose="020B0004020202020204" pitchFamily="34" charset="0"/>
              </a:rPr>
              <a:t>des Auftrags in Lose</a:t>
            </a:r>
            <a:endParaRPr sz="2000" dirty="0">
              <a:latin typeface="Aptos" panose="020B0004020202020204" pitchFamily="34" charset="0"/>
            </a:endParaRPr>
          </a:p>
          <a:p>
            <a:pPr marL="285750" marR="0" lvl="0" indent="-285750" algn="l" rtl="0">
              <a:lnSpc>
                <a:spcPct val="100000"/>
              </a:lnSpc>
              <a:spcBef>
                <a:spcPts val="0"/>
              </a:spcBef>
              <a:spcAft>
                <a:spcPts val="0"/>
              </a:spcAft>
              <a:buClr>
                <a:srgbClr val="000000"/>
              </a:buClr>
              <a:buSzPts val="2400"/>
              <a:buFont typeface="Arial"/>
              <a:buChar char="•"/>
            </a:pPr>
            <a:r>
              <a:rPr lang="de-DE" sz="2000" b="0" i="0" u="none" strike="noStrike" cap="none" dirty="0">
                <a:solidFill>
                  <a:srgbClr val="3F3F3F"/>
                </a:solidFill>
                <a:latin typeface="Aptos" panose="020B0004020202020204" pitchFamily="34" charset="0"/>
                <a:sym typeface="Arial"/>
              </a:rPr>
              <a:t>Festlegung kurzer Liefer- oder Reaktionszeiten</a:t>
            </a:r>
            <a:endParaRPr sz="2000" dirty="0">
              <a:latin typeface="Aptos" panose="020B0004020202020204" pitchFamily="34" charset="0"/>
            </a:endParaRPr>
          </a:p>
          <a:p>
            <a:pPr marL="285750" marR="0" lvl="0" indent="-285750" algn="l" rtl="0">
              <a:lnSpc>
                <a:spcPct val="100000"/>
              </a:lnSpc>
              <a:spcBef>
                <a:spcPts val="0"/>
              </a:spcBef>
              <a:spcAft>
                <a:spcPts val="0"/>
              </a:spcAft>
              <a:buClr>
                <a:srgbClr val="000000"/>
              </a:buClr>
              <a:buSzPts val="2400"/>
              <a:buFont typeface="Arial"/>
              <a:buChar char="•"/>
            </a:pPr>
            <a:r>
              <a:rPr lang="de-DE" sz="2000" b="0" i="0" u="none" strike="noStrike" cap="none" dirty="0">
                <a:solidFill>
                  <a:srgbClr val="3F3F3F"/>
                </a:solidFill>
                <a:latin typeface="Aptos" panose="020B0004020202020204" pitchFamily="34" charset="0"/>
                <a:sym typeface="Arial"/>
              </a:rPr>
              <a:t>Festlegung von Qualitätskriterien, die lokale Lieferanten mit hoher Wahrscheinlichkeit erfüllen können</a:t>
            </a:r>
            <a:endParaRPr sz="2000" b="0" i="0" u="none" strike="noStrike" cap="none" dirty="0">
              <a:solidFill>
                <a:srgbClr val="3F3F3F"/>
              </a:solidFill>
              <a:latin typeface="Aptos" panose="020B0004020202020204" pitchFamily="34" charset="0"/>
              <a:sym typeface="Arial"/>
            </a:endParaRPr>
          </a:p>
        </p:txBody>
      </p:sp>
      <p:sp>
        <p:nvSpPr>
          <p:cNvPr id="307" name="Google Shape;307;p40"/>
          <p:cNvSpPr txBox="1"/>
          <p:nvPr/>
        </p:nvSpPr>
        <p:spPr>
          <a:xfrm>
            <a:off x="8236872" y="2301100"/>
            <a:ext cx="3360778" cy="2862282"/>
          </a:xfrm>
          <a:prstGeom prst="rect">
            <a:avLst/>
          </a:prstGeom>
          <a:solidFill>
            <a:srgbClr val="87C3CD"/>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2000" b="0" i="0" u="none" strike="noStrike" cap="none" dirty="0">
                <a:solidFill>
                  <a:schemeClr val="lt1"/>
                </a:solidFill>
                <a:latin typeface="Aptos" panose="020B0004020202020204" pitchFamily="34" charset="0"/>
                <a:sym typeface="Arial"/>
              </a:rPr>
              <a:t>Durch die Umsetzung dieser Strategien können </a:t>
            </a:r>
            <a:r>
              <a:rPr lang="de-DE" sz="2000" dirty="0">
                <a:solidFill>
                  <a:schemeClr val="lt1"/>
                </a:solidFill>
                <a:latin typeface="Aptos" panose="020B0004020202020204" pitchFamily="34" charset="0"/>
              </a:rPr>
              <a:t>Gemeinden</a:t>
            </a:r>
            <a:r>
              <a:rPr lang="de-DE" sz="2000" b="0" i="0" u="none" strike="noStrike" cap="none" dirty="0">
                <a:solidFill>
                  <a:schemeClr val="lt1"/>
                </a:solidFill>
                <a:latin typeface="Aptos" panose="020B0004020202020204" pitchFamily="34" charset="0"/>
                <a:sym typeface="Arial"/>
              </a:rPr>
              <a:t> die lokale und regionale Wirtschaft fördern und gleichzeitig sicherstellen, dass die Beschaffung wettbewerbsfähig und gesetzeskonform bleibt.</a:t>
            </a:r>
            <a:endParaRPr sz="1600" b="0" i="0" u="none" strike="noStrike" cap="none" dirty="0">
              <a:solidFill>
                <a:srgbClr val="000000"/>
              </a:solidFill>
              <a:latin typeface="Aptos" panose="020B0004020202020204" pitchFamily="34" charset="0"/>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3">
          <a:extLst>
            <a:ext uri="{FF2B5EF4-FFF2-40B4-BE49-F238E27FC236}">
              <a16:creationId xmlns:a16="http://schemas.microsoft.com/office/drawing/2014/main" id="{BEB7074D-46FF-3CD7-9D64-9ACE52DB92D4}"/>
            </a:ext>
          </a:extLst>
        </p:cNvPr>
        <p:cNvGrpSpPr/>
        <p:nvPr/>
      </p:nvGrpSpPr>
      <p:grpSpPr>
        <a:xfrm>
          <a:off x="0" y="0"/>
          <a:ext cx="0" cy="0"/>
          <a:chOff x="0" y="0"/>
          <a:chExt cx="0" cy="0"/>
        </a:xfrm>
      </p:grpSpPr>
      <p:sp>
        <p:nvSpPr>
          <p:cNvPr id="114" name="Google Shape;114;p30">
            <a:extLst>
              <a:ext uri="{FF2B5EF4-FFF2-40B4-BE49-F238E27FC236}">
                <a16:creationId xmlns:a16="http://schemas.microsoft.com/office/drawing/2014/main" id="{08D498B9-D462-AA45-D8F3-C8ED3FFCF699}"/>
              </a:ext>
            </a:extLst>
          </p:cNvPr>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Wichtige Schritte:</a:t>
            </a:r>
            <a:endParaRPr dirty="0">
              <a:latin typeface="Aptos Serif" panose="02020604070405020304" pitchFamily="18" charset="0"/>
              <a:ea typeface="Arial"/>
              <a:cs typeface="Aptos Serif" panose="02020604070405020304" pitchFamily="18" charset="0"/>
              <a:sym typeface="Arial"/>
            </a:endParaRPr>
          </a:p>
        </p:txBody>
      </p:sp>
      <p:sp>
        <p:nvSpPr>
          <p:cNvPr id="115" name="Google Shape;115;p30">
            <a:extLst>
              <a:ext uri="{FF2B5EF4-FFF2-40B4-BE49-F238E27FC236}">
                <a16:creationId xmlns:a16="http://schemas.microsoft.com/office/drawing/2014/main" id="{B4597C28-88F6-6946-ED0E-5E08E2AAAF33}"/>
              </a:ext>
            </a:extLst>
          </p:cNvPr>
          <p:cNvSpPr txBox="1">
            <a:spLocks noGrp="1"/>
          </p:cNvSpPr>
          <p:nvPr>
            <p:ph type="body" idx="1"/>
          </p:nvPr>
        </p:nvSpPr>
        <p:spPr>
          <a:xfrm>
            <a:off x="594348" y="2281925"/>
            <a:ext cx="10867500" cy="4069800"/>
          </a:xfrm>
          <a:prstGeom prst="rect">
            <a:avLst/>
          </a:prstGeom>
          <a:noFill/>
          <a:ln>
            <a:noFill/>
          </a:ln>
        </p:spPr>
        <p:txBody>
          <a:bodyPr spcFirstLastPara="1" wrap="square" lIns="0" tIns="228600" rIns="0" bIns="0" anchor="t" anchorCtr="0">
            <a:normAutofit/>
          </a:bodyPr>
          <a:lstStyle/>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1.1 Erste Schritte</a:t>
            </a: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1.2 </a:t>
            </a:r>
            <a:r>
              <a:rPr lang="de-DE" dirty="0">
                <a:solidFill>
                  <a:srgbClr val="3F3F3F"/>
                </a:solidFill>
                <a:latin typeface="Aptos" panose="020B0004020202020204" pitchFamily="34" charset="0"/>
              </a:rPr>
              <a:t>Gütezeichen</a:t>
            </a:r>
            <a:r>
              <a:rPr lang="de-DE" dirty="0">
                <a:solidFill>
                  <a:srgbClr val="3F3F3F"/>
                </a:solidFill>
                <a:latin typeface="Aptos" panose="020B0004020202020204" pitchFamily="34" charset="0"/>
                <a:sym typeface="Arial"/>
              </a:rPr>
              <a:t> als unverzichtbare Tools</a:t>
            </a:r>
            <a:endParaRPr b="0" dirty="0">
              <a:solidFill>
                <a:srgbClr val="3F3F3F"/>
              </a:solidFill>
              <a:latin typeface="Aptos" panose="020B0004020202020204" pitchFamily="34" charset="0"/>
              <a:sym typeface="Arial"/>
            </a:endParaRP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1.3 Den Markt erkunden und einen Katalog erstellen</a:t>
            </a:r>
            <a:endParaRPr dirty="0">
              <a:solidFill>
                <a:srgbClr val="3F3F3F"/>
              </a:solidFill>
              <a:latin typeface="Aptos" panose="020B0004020202020204" pitchFamily="34" charset="0"/>
            </a:endParaRP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1.4 Produkte lokal und regional einkaufen</a:t>
            </a:r>
            <a:endParaRPr dirty="0">
              <a:solidFill>
                <a:srgbClr val="3F3F3F"/>
              </a:solidFill>
              <a:latin typeface="Aptos" panose="020B0004020202020204" pitchFamily="34" charset="0"/>
            </a:endParaRPr>
          </a:p>
          <a:p>
            <a:pPr marL="457200" lvl="0" indent="-228600" algn="l" rtl="0">
              <a:lnSpc>
                <a:spcPct val="80000"/>
              </a:lnSpc>
              <a:spcBef>
                <a:spcPts val="2200"/>
              </a:spcBef>
              <a:spcAft>
                <a:spcPts val="0"/>
              </a:spcAft>
              <a:buSzPts val="2400"/>
              <a:buNone/>
            </a:pPr>
            <a:r>
              <a:rPr lang="de-DE" dirty="0">
                <a:solidFill>
                  <a:srgbClr val="3F3F3F"/>
                </a:solidFill>
                <a:latin typeface="Aptos" panose="020B0004020202020204" pitchFamily="34" charset="0"/>
                <a:sym typeface="Arial"/>
              </a:rPr>
              <a:t>1.5 Erfolgreiche Kommunikation</a:t>
            </a:r>
            <a:br>
              <a:rPr lang="de-DE" b="0" dirty="0">
                <a:solidFill>
                  <a:srgbClr val="3F3F3F"/>
                </a:solidFill>
                <a:latin typeface="Aptos" panose="020B0004020202020204" pitchFamily="34" charset="0"/>
                <a:sym typeface="Arial"/>
              </a:rPr>
            </a:br>
            <a:endParaRPr dirty="0">
              <a:solidFill>
                <a:srgbClr val="3F3F3F"/>
              </a:solidFill>
              <a:latin typeface="Aptos" panose="020B0004020202020204" pitchFamily="34" charset="0"/>
              <a:sym typeface="Arial"/>
            </a:endParaRPr>
          </a:p>
        </p:txBody>
      </p:sp>
    </p:spTree>
    <p:extLst>
      <p:ext uri="{BB962C8B-B14F-4D97-AF65-F5344CB8AC3E}">
        <p14:creationId xmlns:p14="http://schemas.microsoft.com/office/powerpoint/2010/main" val="717672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6"/>
          <p:cNvSpPr txBox="1">
            <a:spLocks noGrp="1"/>
          </p:cNvSpPr>
          <p:nvPr>
            <p:ph type="ctrTitle"/>
          </p:nvPr>
        </p:nvSpPr>
        <p:spPr>
          <a:xfrm>
            <a:off x="1390487" y="558953"/>
            <a:ext cx="11003280" cy="1325563"/>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Clr>
                <a:srgbClr val="3F3F3F"/>
              </a:buClr>
              <a:buSzPts val="6000"/>
              <a:buFont typeface="Play"/>
              <a:buNone/>
            </a:pPr>
            <a:r>
              <a:rPr lang="de-DE" dirty="0">
                <a:latin typeface="Aptos Serif" panose="02020604070405020304" pitchFamily="18" charset="0"/>
                <a:ea typeface="Arial"/>
                <a:cs typeface="Aptos Serif" panose="02020604070405020304" pitchFamily="18" charset="0"/>
                <a:sym typeface="Arial"/>
              </a:rPr>
              <a:t>Agenda</a:t>
            </a:r>
            <a:r>
              <a:rPr lang="de-DE" dirty="0">
                <a:latin typeface="Arial"/>
                <a:ea typeface="Arial"/>
                <a:cs typeface="Arial"/>
                <a:sym typeface="Arial"/>
              </a:rPr>
              <a:t> </a:t>
            </a:r>
            <a:endParaRPr dirty="0">
              <a:latin typeface="Arial"/>
              <a:ea typeface="Arial"/>
              <a:cs typeface="Arial"/>
              <a:sym typeface="Arial"/>
            </a:endParaRPr>
          </a:p>
        </p:txBody>
      </p:sp>
      <p:sp>
        <p:nvSpPr>
          <p:cNvPr id="103" name="Google Shape;103;p6"/>
          <p:cNvSpPr txBox="1">
            <a:spLocks noGrp="1"/>
          </p:cNvSpPr>
          <p:nvPr>
            <p:ph type="body" idx="4294967295"/>
          </p:nvPr>
        </p:nvSpPr>
        <p:spPr>
          <a:xfrm>
            <a:off x="1082525" y="1946503"/>
            <a:ext cx="5241045" cy="4352544"/>
          </a:xfrm>
          <a:prstGeom prst="rect">
            <a:avLst/>
          </a:prstGeom>
          <a:noFill/>
          <a:ln>
            <a:noFill/>
          </a:ln>
        </p:spPr>
        <p:txBody>
          <a:bodyPr spcFirstLastPara="1" wrap="square" lIns="91425" tIns="45700" rIns="91425" bIns="45700" anchor="t" anchorCtr="0">
            <a:normAutofit/>
          </a:bodyPr>
          <a:lstStyle/>
          <a:p>
            <a:pPr marL="685800" lvl="0" indent="-457200" algn="l" rtl="0">
              <a:lnSpc>
                <a:spcPct val="90000"/>
              </a:lnSpc>
              <a:spcBef>
                <a:spcPts val="0"/>
              </a:spcBef>
              <a:spcAft>
                <a:spcPts val="0"/>
              </a:spcAft>
              <a:buClr>
                <a:srgbClr val="000000"/>
              </a:buClr>
              <a:buSzPts val="2800"/>
              <a:buFont typeface="Arial"/>
              <a:buAutoNum type="arabicPeriod"/>
            </a:pPr>
            <a:r>
              <a:rPr lang="de-DE" sz="3400" b="1" i="0" u="none" strike="noStrike" cap="none" dirty="0">
                <a:latin typeface="Aptos" panose="020B0004020202020204" pitchFamily="34" charset="0"/>
                <a:sym typeface="Arial"/>
              </a:rPr>
              <a:t>Schritte zur Umsetzung</a:t>
            </a:r>
            <a:endParaRPr dirty="0">
              <a:latin typeface="Aptos" panose="020B0004020202020204" pitchFamily="34" charset="0"/>
              <a:sym typeface="Arial"/>
            </a:endParaRPr>
          </a:p>
          <a:p>
            <a:pPr marL="685800" lvl="0" indent="-457200" algn="l" rtl="0">
              <a:lnSpc>
                <a:spcPct val="90000"/>
              </a:lnSpc>
              <a:spcBef>
                <a:spcPts val="600"/>
              </a:spcBef>
              <a:spcAft>
                <a:spcPts val="0"/>
              </a:spcAft>
              <a:buClr>
                <a:srgbClr val="000000"/>
              </a:buClr>
              <a:buSzPts val="2800"/>
              <a:buFont typeface="Arial"/>
              <a:buAutoNum type="arabicPeriod"/>
            </a:pPr>
            <a:r>
              <a:rPr lang="de-DE" sz="3400" b="1" dirty="0">
                <a:latin typeface="Aptos" panose="020B0004020202020204" pitchFamily="34" charset="0"/>
                <a:sym typeface="Arial"/>
              </a:rPr>
              <a:t>Tools und Vorlagen</a:t>
            </a:r>
            <a:endParaRPr dirty="0">
              <a:latin typeface="Aptos" panose="020B0004020202020204" pitchFamily="34" charset="0"/>
              <a:sym typeface="Arial"/>
            </a:endParaRPr>
          </a:p>
          <a:p>
            <a:pPr marL="1143000" lvl="1" indent="-457200" algn="l" rtl="0">
              <a:lnSpc>
                <a:spcPct val="90000"/>
              </a:lnSpc>
              <a:spcBef>
                <a:spcPts val="600"/>
              </a:spcBef>
              <a:spcAft>
                <a:spcPts val="0"/>
              </a:spcAft>
              <a:buClr>
                <a:srgbClr val="000000"/>
              </a:buClr>
              <a:buSzPts val="2400"/>
              <a:buFont typeface="Arial"/>
              <a:buChar char="•"/>
            </a:pPr>
            <a:r>
              <a:rPr lang="de-DE" sz="2000" dirty="0">
                <a:latin typeface="Aptos" panose="020B0004020202020204" pitchFamily="34" charset="0"/>
                <a:sym typeface="Arial"/>
              </a:rPr>
              <a:t>Quellen für Kriterien</a:t>
            </a:r>
            <a:endParaRPr sz="1800" dirty="0">
              <a:latin typeface="Aptos" panose="020B0004020202020204" pitchFamily="34" charset="0"/>
              <a:sym typeface="Arial"/>
            </a:endParaRPr>
          </a:p>
          <a:p>
            <a:pPr marL="1143000" lvl="1" indent="-457200" algn="l" rtl="0">
              <a:lnSpc>
                <a:spcPct val="90000"/>
              </a:lnSpc>
              <a:spcBef>
                <a:spcPts val="600"/>
              </a:spcBef>
              <a:spcAft>
                <a:spcPts val="0"/>
              </a:spcAft>
              <a:buClr>
                <a:srgbClr val="000000"/>
              </a:buClr>
              <a:buSzPts val="2400"/>
              <a:buFont typeface="Arial"/>
              <a:buChar char="•"/>
            </a:pPr>
            <a:r>
              <a:rPr lang="de-DE" sz="2000" dirty="0">
                <a:latin typeface="Aptos" panose="020B0004020202020204" pitchFamily="34" charset="0"/>
                <a:sym typeface="Arial"/>
              </a:rPr>
              <a:t>Muster-</a:t>
            </a:r>
            <a:r>
              <a:rPr lang="de-DE" sz="2000" dirty="0" err="1">
                <a:latin typeface="Aptos" panose="020B0004020202020204" pitchFamily="34" charset="0"/>
                <a:sym typeface="Arial"/>
              </a:rPr>
              <a:t>Auschreibungsklauseln</a:t>
            </a:r>
            <a:endParaRPr sz="1800" dirty="0">
              <a:latin typeface="Aptos" panose="020B0004020202020204" pitchFamily="34" charset="0"/>
              <a:sym typeface="Arial"/>
            </a:endParaRPr>
          </a:p>
          <a:p>
            <a:pPr marL="1143000" lvl="1" indent="-457200" algn="l" rtl="0">
              <a:lnSpc>
                <a:spcPct val="90000"/>
              </a:lnSpc>
              <a:spcBef>
                <a:spcPts val="600"/>
              </a:spcBef>
              <a:spcAft>
                <a:spcPts val="0"/>
              </a:spcAft>
              <a:buClr>
                <a:srgbClr val="000000"/>
              </a:buClr>
              <a:buSzPts val="2400"/>
              <a:buFont typeface="Arial"/>
              <a:buChar char="•"/>
            </a:pPr>
            <a:r>
              <a:rPr lang="de-DE" sz="2000" dirty="0">
                <a:latin typeface="Aptos" panose="020B0004020202020204" pitchFamily="34" charset="0"/>
                <a:sym typeface="Arial"/>
              </a:rPr>
              <a:t>Lieferantenfragebögen </a:t>
            </a:r>
            <a:endParaRPr i="0" u="none" strike="noStrike" cap="none" dirty="0">
              <a:latin typeface="Aptos" panose="020B0004020202020204" pitchFamily="34" charset="0"/>
              <a:sym typeface="Arial"/>
            </a:endParaRPr>
          </a:p>
          <a:p>
            <a:pPr marL="228600" lvl="0" indent="0" algn="l" rtl="0">
              <a:lnSpc>
                <a:spcPct val="90000"/>
              </a:lnSpc>
              <a:spcBef>
                <a:spcPts val="600"/>
              </a:spcBef>
              <a:spcAft>
                <a:spcPts val="600"/>
              </a:spcAft>
              <a:buClr>
                <a:srgbClr val="000000"/>
              </a:buClr>
              <a:buSzPts val="2800"/>
              <a:buNone/>
            </a:pPr>
            <a:endParaRPr sz="3400" b="1" i="0" u="none" strike="noStrike" cap="none" dirty="0">
              <a:latin typeface="Aptos" panose="020B0004020202020204" pitchFamily="34" charset="0"/>
              <a:sym typeface="Arial"/>
            </a:endParaRPr>
          </a:p>
        </p:txBody>
      </p:sp>
      <p:pic>
        <p:nvPicPr>
          <p:cNvPr id="1028" name="Picture 4">
            <a:extLst>
              <a:ext uri="{FF2B5EF4-FFF2-40B4-BE49-F238E27FC236}">
                <a16:creationId xmlns:a16="http://schemas.microsoft.com/office/drawing/2014/main" id="{4AFCCD0E-6053-6258-54AC-40758B1442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3570" y="700838"/>
            <a:ext cx="4477943" cy="2984374"/>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a:extLst>
              <a:ext uri="{FF2B5EF4-FFF2-40B4-BE49-F238E27FC236}">
                <a16:creationId xmlns:a16="http://schemas.microsoft.com/office/drawing/2014/main" id="{F83F8FC5-4D01-5892-4EE0-7DF035E21EAE}"/>
              </a:ext>
            </a:extLst>
          </p:cNvPr>
          <p:cNvSpPr txBox="1"/>
          <p:nvPr/>
        </p:nvSpPr>
        <p:spPr>
          <a:xfrm>
            <a:off x="112446" y="6627168"/>
            <a:ext cx="1998482" cy="230832"/>
          </a:xfrm>
          <a:prstGeom prst="rect">
            <a:avLst/>
          </a:prstGeom>
          <a:noFill/>
        </p:spPr>
        <p:txBody>
          <a:bodyPr wrap="square" rtlCol="0">
            <a:spAutoFit/>
          </a:bodyPr>
          <a:lstStyle/>
          <a:p>
            <a:r>
              <a:rPr lang="de-DE" sz="900" dirty="0">
                <a:latin typeface="Aptos" panose="020B0004020202020204" pitchFamily="34" charset="0"/>
              </a:rPr>
              <a:t>Bildquelle: </a:t>
            </a:r>
            <a:r>
              <a:rPr lang="de-DE" sz="900" dirty="0" err="1">
                <a:latin typeface="Aptos" panose="020B0004020202020204" pitchFamily="34" charset="0"/>
              </a:rPr>
              <a:t>Pexels</a:t>
            </a:r>
            <a:endParaRPr lang="de-DE" sz="900" dirty="0">
              <a:latin typeface="Aptos" panose="020B00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42"/>
          <p:cNvSpPr txBox="1">
            <a:spLocks noGrp="1"/>
          </p:cNvSpPr>
          <p:nvPr>
            <p:ph type="title"/>
          </p:nvPr>
        </p:nvSpPr>
        <p:spPr>
          <a:xfrm>
            <a:off x="595523" y="287075"/>
            <a:ext cx="8997656" cy="157431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Kommunikation: Einbindung der kommunalen Mitarbeiter</a:t>
            </a:r>
            <a:endParaRPr dirty="0">
              <a:latin typeface="Aptos Serif" panose="02020604070405020304" pitchFamily="18" charset="0"/>
              <a:ea typeface="Arial"/>
              <a:cs typeface="Aptos Serif" panose="02020604070405020304" pitchFamily="18" charset="0"/>
              <a:sym typeface="Arial"/>
            </a:endParaRPr>
          </a:p>
        </p:txBody>
      </p:sp>
      <p:sp>
        <p:nvSpPr>
          <p:cNvPr id="321" name="Google Shape;321;p42"/>
          <p:cNvSpPr txBox="1">
            <a:spLocks noGrp="1"/>
          </p:cNvSpPr>
          <p:nvPr>
            <p:ph type="body" idx="1"/>
          </p:nvPr>
        </p:nvSpPr>
        <p:spPr>
          <a:xfrm>
            <a:off x="595525" y="2387775"/>
            <a:ext cx="7942994" cy="4089300"/>
          </a:xfrm>
          <a:prstGeom prst="rect">
            <a:avLst/>
          </a:prstGeom>
          <a:noFill/>
          <a:ln>
            <a:noFill/>
          </a:ln>
        </p:spPr>
        <p:txBody>
          <a:bodyPr spcFirstLastPara="1" wrap="square" lIns="0" tIns="45700" rIns="91425" bIns="45700" anchor="t" anchorCtr="0">
            <a:normAutofit/>
          </a:bodyPr>
          <a:lstStyle/>
          <a:p>
            <a:pPr marL="571500" lvl="0" indent="-380656" algn="l" rtl="0">
              <a:lnSpc>
                <a:spcPct val="90000"/>
              </a:lnSpc>
              <a:spcBef>
                <a:spcPts val="1200"/>
              </a:spcBef>
              <a:spcAft>
                <a:spcPts val="0"/>
              </a:spcAft>
              <a:buSzPts val="2595"/>
              <a:buFont typeface="Arial"/>
              <a:buChar char="•"/>
            </a:pPr>
            <a:r>
              <a:rPr lang="de-DE" sz="2400" dirty="0">
                <a:latin typeface="Aptos" panose="020B0004020202020204" pitchFamily="34" charset="0"/>
                <a:sym typeface="Arial"/>
              </a:rPr>
              <a:t>Schulungen und Workshops für Mitarbeitende</a:t>
            </a:r>
            <a:r>
              <a:rPr lang="de-DE" sz="2400" dirty="0">
                <a:latin typeface="Aptos" panose="020B0004020202020204" pitchFamily="34" charset="0"/>
              </a:rPr>
              <a:t>, die beschaffen</a:t>
            </a:r>
            <a:endParaRPr sz="2400" dirty="0">
              <a:latin typeface="Aptos" panose="020B0004020202020204" pitchFamily="34" charset="0"/>
            </a:endParaRPr>
          </a:p>
          <a:p>
            <a:pPr marL="571500" lvl="0" indent="-380656" algn="l" rtl="0">
              <a:lnSpc>
                <a:spcPct val="90000"/>
              </a:lnSpc>
              <a:spcBef>
                <a:spcPts val="1200"/>
              </a:spcBef>
              <a:spcAft>
                <a:spcPts val="0"/>
              </a:spcAft>
              <a:buSzPts val="2595"/>
              <a:buFont typeface="Arial"/>
              <a:buChar char="•"/>
            </a:pPr>
            <a:r>
              <a:rPr lang="de-DE" sz="2400" dirty="0">
                <a:latin typeface="Aptos" panose="020B0004020202020204" pitchFamily="34" charset="0"/>
                <a:sym typeface="Arial"/>
              </a:rPr>
              <a:t>Darstellung von Grundsätzen und Kriterien</a:t>
            </a:r>
            <a:endParaRPr sz="2400" dirty="0">
              <a:latin typeface="Aptos" panose="020B0004020202020204" pitchFamily="34" charset="0"/>
            </a:endParaRPr>
          </a:p>
          <a:p>
            <a:pPr marL="571500" lvl="0" indent="-380656" algn="l" rtl="0">
              <a:lnSpc>
                <a:spcPct val="90000"/>
              </a:lnSpc>
              <a:spcBef>
                <a:spcPts val="1200"/>
              </a:spcBef>
              <a:spcAft>
                <a:spcPts val="0"/>
              </a:spcAft>
              <a:buSzPts val="2595"/>
              <a:buFont typeface="Arial"/>
              <a:buChar char="•"/>
            </a:pPr>
            <a:r>
              <a:rPr lang="de-DE" sz="2400" dirty="0">
                <a:latin typeface="Aptos" panose="020B0004020202020204" pitchFamily="34" charset="0"/>
                <a:sym typeface="Arial"/>
              </a:rPr>
              <a:t>Interne Newsletter und E-Mails</a:t>
            </a:r>
            <a:endParaRPr sz="2400" dirty="0">
              <a:latin typeface="Aptos" panose="020B0004020202020204" pitchFamily="34" charset="0"/>
            </a:endParaRPr>
          </a:p>
          <a:p>
            <a:pPr marL="571500" lvl="0" indent="-380656" algn="l" rtl="0">
              <a:lnSpc>
                <a:spcPct val="90000"/>
              </a:lnSpc>
              <a:spcBef>
                <a:spcPts val="1200"/>
              </a:spcBef>
              <a:spcAft>
                <a:spcPts val="0"/>
              </a:spcAft>
              <a:buSzPts val="2595"/>
              <a:buFont typeface="Arial"/>
              <a:buChar char="•"/>
            </a:pPr>
            <a:r>
              <a:rPr lang="de-DE" sz="2400" dirty="0">
                <a:latin typeface="Aptos" panose="020B0004020202020204" pitchFamily="34" charset="0"/>
                <a:sym typeface="Arial"/>
              </a:rPr>
              <a:t>Interne bewährte Verfahren</a:t>
            </a:r>
            <a:endParaRPr sz="2400" dirty="0">
              <a:latin typeface="Aptos" panose="020B0004020202020204" pitchFamily="34" charset="0"/>
            </a:endParaRPr>
          </a:p>
          <a:p>
            <a:pPr marL="571500" lvl="0" indent="-380656" algn="l" rtl="0">
              <a:lnSpc>
                <a:spcPct val="90000"/>
              </a:lnSpc>
              <a:spcBef>
                <a:spcPts val="1200"/>
              </a:spcBef>
              <a:spcAft>
                <a:spcPts val="0"/>
              </a:spcAft>
              <a:buSzPts val="2595"/>
              <a:buFont typeface="Arial"/>
              <a:buChar char="•"/>
            </a:pPr>
            <a:r>
              <a:rPr lang="de-DE" sz="2400" dirty="0">
                <a:latin typeface="Aptos" panose="020B0004020202020204" pitchFamily="34" charset="0"/>
                <a:sym typeface="Arial"/>
              </a:rPr>
              <a:t>Internationale Umwelttage für Aktivitäten</a:t>
            </a:r>
            <a:endParaRPr sz="2400" dirty="0">
              <a:latin typeface="Aptos" panose="020B0004020202020204" pitchFamily="34" charset="0"/>
            </a:endParaRPr>
          </a:p>
          <a:p>
            <a:pPr marL="571500" lvl="0" indent="-380656" algn="l" rtl="0">
              <a:lnSpc>
                <a:spcPct val="90000"/>
              </a:lnSpc>
              <a:spcBef>
                <a:spcPts val="1200"/>
              </a:spcBef>
              <a:spcAft>
                <a:spcPts val="0"/>
              </a:spcAft>
              <a:buSzPts val="2595"/>
              <a:buFont typeface="Arial"/>
              <a:buChar char="•"/>
            </a:pPr>
            <a:r>
              <a:rPr lang="de-DE" sz="2400" dirty="0">
                <a:latin typeface="Aptos" panose="020B0004020202020204" pitchFamily="34" charset="0"/>
                <a:sym typeface="Arial"/>
              </a:rPr>
              <a:t>Anwender-Workshops (bereits während der Bewertung des Testprodukts)</a:t>
            </a:r>
            <a:endParaRPr sz="2400" dirty="0">
              <a:latin typeface="Aptos" panose="020B0004020202020204" pitchFamily="34" charset="0"/>
            </a:endParaRPr>
          </a:p>
        </p:txBody>
      </p:sp>
      <p:pic>
        <p:nvPicPr>
          <p:cNvPr id="322" name="Google Shape;322;p42" descr="Ein Bild, das Zeichnung, Clipart, Grafiken, Grafikdesign enthält.&#10;&#10;KI-generierte Inhalte können fehlerhaft sein."/>
          <p:cNvPicPr preferRelativeResize="0"/>
          <p:nvPr/>
        </p:nvPicPr>
        <p:blipFill rotWithShape="1">
          <a:blip r:embed="rId3">
            <a:alphaModFix/>
          </a:blip>
          <a:srcRect/>
          <a:stretch/>
        </p:blipFill>
        <p:spPr>
          <a:xfrm>
            <a:off x="8625016" y="2657495"/>
            <a:ext cx="3948797" cy="3922376"/>
          </a:xfrm>
          <a:prstGeom prst="rect">
            <a:avLst/>
          </a:prstGeom>
          <a:noFill/>
          <a:ln>
            <a:noFill/>
          </a:ln>
        </p:spPr>
      </p:pic>
      <p:sp>
        <p:nvSpPr>
          <p:cNvPr id="323" name="Google Shape;323;p42"/>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43"/>
          <p:cNvSpPr txBox="1">
            <a:spLocks noGrp="1"/>
          </p:cNvSpPr>
          <p:nvPr>
            <p:ph type="title"/>
          </p:nvPr>
        </p:nvSpPr>
        <p:spPr>
          <a:xfrm>
            <a:off x="571500" y="278129"/>
            <a:ext cx="10867500" cy="15744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Kommunikationswege:  </a:t>
            </a:r>
            <a:br>
              <a:rPr lang="de-DE" dirty="0">
                <a:latin typeface="Aptos Serif" panose="02020604070405020304" pitchFamily="18" charset="0"/>
                <a:ea typeface="Arial"/>
                <a:cs typeface="Aptos Serif" panose="02020604070405020304" pitchFamily="18" charset="0"/>
                <a:sym typeface="Arial"/>
              </a:rPr>
            </a:br>
            <a:r>
              <a:rPr lang="de-DE" dirty="0">
                <a:latin typeface="Aptos Serif" panose="02020604070405020304" pitchFamily="18" charset="0"/>
                <a:ea typeface="Arial"/>
                <a:cs typeface="Aptos Serif" panose="02020604070405020304" pitchFamily="18" charset="0"/>
                <a:sym typeface="Arial"/>
              </a:rPr>
              <a:t>Einbindung weiterer Interessengruppen</a:t>
            </a:r>
            <a:endParaRPr dirty="0">
              <a:latin typeface="Aptos Serif" panose="02020604070405020304" pitchFamily="18" charset="0"/>
              <a:ea typeface="Arial"/>
              <a:cs typeface="Aptos Serif" panose="02020604070405020304" pitchFamily="18" charset="0"/>
              <a:sym typeface="Arial"/>
            </a:endParaRPr>
          </a:p>
        </p:txBody>
      </p:sp>
      <p:sp>
        <p:nvSpPr>
          <p:cNvPr id="329" name="Google Shape;329;p43"/>
          <p:cNvSpPr txBox="1">
            <a:spLocks noGrp="1"/>
          </p:cNvSpPr>
          <p:nvPr>
            <p:ph type="body" idx="1"/>
          </p:nvPr>
        </p:nvSpPr>
        <p:spPr>
          <a:xfrm>
            <a:off x="571500" y="2792475"/>
            <a:ext cx="6858000" cy="2931600"/>
          </a:xfrm>
          <a:prstGeom prst="rect">
            <a:avLst/>
          </a:prstGeom>
          <a:noFill/>
          <a:ln>
            <a:noFill/>
          </a:ln>
        </p:spPr>
        <p:txBody>
          <a:bodyPr spcFirstLastPara="1" wrap="square" lIns="0" tIns="45700" rIns="91425" bIns="45700" anchor="t" anchorCtr="0">
            <a:normAutofit/>
          </a:bodyPr>
          <a:lstStyle/>
          <a:p>
            <a:pPr marL="571500" lvl="0" indent="-368300" algn="l" rtl="0">
              <a:lnSpc>
                <a:spcPct val="90000"/>
              </a:lnSpc>
              <a:spcBef>
                <a:spcPts val="1800"/>
              </a:spcBef>
              <a:spcAft>
                <a:spcPts val="0"/>
              </a:spcAft>
              <a:buSzPts val="2400"/>
              <a:buFont typeface="Arial"/>
              <a:buChar char="•"/>
            </a:pPr>
            <a:r>
              <a:rPr lang="de-DE" sz="2400" dirty="0">
                <a:latin typeface="Aptos" panose="020B0004020202020204" pitchFamily="34" charset="0"/>
                <a:sym typeface="Arial"/>
              </a:rPr>
              <a:t>Lokale Unternehmen</a:t>
            </a:r>
            <a:endParaRPr sz="2400" dirty="0">
              <a:latin typeface="Aptos" panose="020B0004020202020204" pitchFamily="34" charset="0"/>
            </a:endParaRPr>
          </a:p>
          <a:p>
            <a:pPr marL="571500" lvl="0" indent="-368300" algn="l" rtl="0">
              <a:lnSpc>
                <a:spcPct val="90000"/>
              </a:lnSpc>
              <a:spcBef>
                <a:spcPts val="1800"/>
              </a:spcBef>
              <a:spcAft>
                <a:spcPts val="0"/>
              </a:spcAft>
              <a:buSzPts val="2400"/>
              <a:buFont typeface="Arial"/>
              <a:buChar char="•"/>
            </a:pPr>
            <a:r>
              <a:rPr lang="de-DE" sz="2400" dirty="0">
                <a:latin typeface="Aptos" panose="020B0004020202020204" pitchFamily="34" charset="0"/>
                <a:sym typeface="Arial"/>
              </a:rPr>
              <a:t>Lieferanten-Workshop</a:t>
            </a:r>
            <a:endParaRPr sz="2400" dirty="0">
              <a:latin typeface="Aptos" panose="020B0004020202020204" pitchFamily="34" charset="0"/>
            </a:endParaRPr>
          </a:p>
          <a:p>
            <a:pPr marL="571500" lvl="0" indent="-368300" algn="l" rtl="0">
              <a:lnSpc>
                <a:spcPct val="90000"/>
              </a:lnSpc>
              <a:spcBef>
                <a:spcPts val="1800"/>
              </a:spcBef>
              <a:spcAft>
                <a:spcPts val="0"/>
              </a:spcAft>
              <a:buSzPts val="2400"/>
              <a:buFont typeface="Arial"/>
              <a:buChar char="•"/>
            </a:pPr>
            <a:r>
              <a:rPr lang="de-DE" sz="2400" dirty="0">
                <a:latin typeface="Aptos" panose="020B0004020202020204" pitchFamily="34" charset="0"/>
                <a:sym typeface="Arial"/>
              </a:rPr>
              <a:t>Leicht verständliche Leitlinien für Lieferanten</a:t>
            </a:r>
            <a:endParaRPr sz="2400" dirty="0">
              <a:latin typeface="Aptos" panose="020B0004020202020204" pitchFamily="34" charset="0"/>
            </a:endParaRPr>
          </a:p>
          <a:p>
            <a:pPr marL="571500" lvl="0" indent="-368300" algn="l" rtl="0">
              <a:lnSpc>
                <a:spcPct val="90000"/>
              </a:lnSpc>
              <a:spcBef>
                <a:spcPts val="1800"/>
              </a:spcBef>
              <a:spcAft>
                <a:spcPts val="0"/>
              </a:spcAft>
              <a:buSzPts val="2400"/>
              <a:buFont typeface="Arial"/>
              <a:buChar char="•"/>
            </a:pPr>
            <a:r>
              <a:rPr lang="de-DE" sz="2400" dirty="0">
                <a:latin typeface="Aptos" panose="020B0004020202020204" pitchFamily="34" charset="0"/>
                <a:sym typeface="Arial"/>
              </a:rPr>
              <a:t>Öffentliche Informationskampagnen</a:t>
            </a:r>
            <a:endParaRPr sz="2400" dirty="0">
              <a:latin typeface="Aptos" panose="020B0004020202020204" pitchFamily="34" charset="0"/>
            </a:endParaRPr>
          </a:p>
          <a:p>
            <a:pPr marL="571500" lvl="0" indent="-368300" algn="l" rtl="0">
              <a:lnSpc>
                <a:spcPct val="90000"/>
              </a:lnSpc>
              <a:spcBef>
                <a:spcPts val="1800"/>
              </a:spcBef>
              <a:spcAft>
                <a:spcPts val="0"/>
              </a:spcAft>
              <a:buSzPts val="2400"/>
              <a:buFont typeface="Arial"/>
              <a:buChar char="•"/>
            </a:pPr>
            <a:r>
              <a:rPr lang="de-DE" sz="2400" dirty="0">
                <a:latin typeface="Aptos" panose="020B0004020202020204" pitchFamily="34" charset="0"/>
                <a:sym typeface="Arial"/>
              </a:rPr>
              <a:t>Andere lokale Behörden und Netzwerke</a:t>
            </a:r>
            <a:endParaRPr sz="2400" dirty="0">
              <a:latin typeface="Aptos" panose="020B0004020202020204" pitchFamily="34" charset="0"/>
              <a:sym typeface="Arial"/>
            </a:endParaRPr>
          </a:p>
        </p:txBody>
      </p:sp>
      <p:sp>
        <p:nvSpPr>
          <p:cNvPr id="331" name="Google Shape;331;p4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21</a:t>
            </a:fld>
            <a:endParaRPr/>
          </a:p>
        </p:txBody>
      </p:sp>
      <p:pic>
        <p:nvPicPr>
          <p:cNvPr id="2" name="Google Shape;322;p42" descr="Ein Bild, das Zeichnung, Clipart, Grafiken, Grafikdesign enthält.&#10;&#10;KI-generierte Inhalte können fehlerhaft sein.">
            <a:extLst>
              <a:ext uri="{FF2B5EF4-FFF2-40B4-BE49-F238E27FC236}">
                <a16:creationId xmlns:a16="http://schemas.microsoft.com/office/drawing/2014/main" id="{9BB08688-DDB7-87F9-01A5-50131E61DD53}"/>
              </a:ext>
            </a:extLst>
          </p:cNvPr>
          <p:cNvPicPr preferRelativeResize="0"/>
          <p:nvPr/>
        </p:nvPicPr>
        <p:blipFill rotWithShape="1">
          <a:blip r:embed="rId3">
            <a:alphaModFix/>
          </a:blip>
          <a:srcRect/>
          <a:stretch/>
        </p:blipFill>
        <p:spPr>
          <a:xfrm>
            <a:off x="8625016" y="2657495"/>
            <a:ext cx="3948797" cy="392237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g3cc2b412058_0_0"/>
          <p:cNvSpPr txBox="1">
            <a:spLocks noGrp="1"/>
          </p:cNvSpPr>
          <p:nvPr>
            <p:ph type="ctrTitle"/>
          </p:nvPr>
        </p:nvSpPr>
        <p:spPr>
          <a:xfrm>
            <a:off x="6299835" y="430529"/>
            <a:ext cx="5486400" cy="3291900"/>
          </a:xfrm>
        </p:spPr>
        <p:txBody>
          <a:bodyPr spcFirstLastPara="1" wrap="square" lIns="0" tIns="0" rIns="0" bIns="0" anchor="b" anchorCtr="0">
            <a:normAutofit/>
          </a:bodyPr>
          <a:lstStyle/>
          <a:p>
            <a:pPr marL="0" lvl="0" indent="0" rtl="0">
              <a:spcBef>
                <a:spcPts val="0"/>
              </a:spcBef>
              <a:spcAft>
                <a:spcPts val="0"/>
              </a:spcAft>
              <a:buClr>
                <a:srgbClr val="3F3F3F"/>
              </a:buClr>
              <a:buSzPts val="6000"/>
              <a:buFont typeface="Play"/>
              <a:buNone/>
            </a:pPr>
            <a:r>
              <a:rPr lang="de-DE" dirty="0">
                <a:latin typeface="Aptos Serif" panose="02020604070405020304" pitchFamily="18" charset="0"/>
                <a:cs typeface="Aptos Serif" panose="02020604070405020304" pitchFamily="18" charset="0"/>
              </a:rPr>
              <a:t>2. Tools und Vorlagen </a:t>
            </a:r>
          </a:p>
        </p:txBody>
      </p:sp>
      <p:sp>
        <p:nvSpPr>
          <p:cNvPr id="336" name="Google Shape;336;g3cc2b412058_0_0"/>
          <p:cNvSpPr txBox="1">
            <a:spLocks noGrp="1"/>
          </p:cNvSpPr>
          <p:nvPr>
            <p:ph type="body" idx="1"/>
          </p:nvPr>
        </p:nvSpPr>
        <p:spPr>
          <a:xfrm>
            <a:off x="6299835" y="4147688"/>
            <a:ext cx="5486400" cy="1645800"/>
          </a:xfrm>
        </p:spPr>
        <p:txBody>
          <a:bodyPr spcFirstLastPara="1" wrap="square" lIns="0" tIns="0" rIns="0" bIns="0" anchor="t" anchorCtr="0">
            <a:normAutofit/>
          </a:bodyPr>
          <a:lstStyle/>
          <a:p>
            <a:pPr marL="230399" lvl="0" indent="0" rtl="0">
              <a:spcBef>
                <a:spcPts val="1000"/>
              </a:spcBef>
              <a:spcAft>
                <a:spcPts val="0"/>
              </a:spcAft>
              <a:buSzPts val="2400"/>
              <a:buNone/>
            </a:pPr>
            <a:r>
              <a:rPr lang="de-DE" dirty="0">
                <a:solidFill>
                  <a:srgbClr val="3F3F3F"/>
                </a:solidFill>
                <a:latin typeface="Aptos" panose="020B0004020202020204" pitchFamily="34" charset="0"/>
              </a:rPr>
              <a:t>Quellen für Kriterien und Musterausschreibungsklauseln</a:t>
            </a:r>
          </a:p>
        </p:txBody>
      </p:sp>
      <p:pic>
        <p:nvPicPr>
          <p:cNvPr id="2054" name="Picture 6">
            <a:extLst>
              <a:ext uri="{FF2B5EF4-FFF2-40B4-BE49-F238E27FC236}">
                <a16:creationId xmlns:a16="http://schemas.microsoft.com/office/drawing/2014/main" id="{8F04154E-AEF5-C156-C631-B28D5BF830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4965" r="20256" b="-2"/>
          <a:stretch>
            <a:fillRect/>
          </a:stretch>
        </p:blipFill>
        <p:spPr bwMode="auto">
          <a:xfrm>
            <a:off x="20" y="-11113"/>
            <a:ext cx="5627980" cy="6858000"/>
          </a:xfrm>
          <a:prstGeom prst="flowChartDelay">
            <a:avLst/>
          </a:prstGeom>
          <a:solidFill>
            <a:srgbClr val="FFFFFF"/>
          </a:solidFill>
          <a:ln>
            <a:noFill/>
          </a:ln>
          <a:extLst>
            <a:ext uri="{909E8E84-426E-40DD-AFC4-6F175D3DCCD1}">
              <a14:hiddenFill xmlns:a14="http://schemas.microsoft.com/office/drawing/2010/main">
                <a:solidFill>
                  <a:srgbClr val="FFFFFF"/>
                </a:solidFill>
              </a14:hiddenFill>
            </a:ext>
          </a:extLst>
        </p:spPr>
      </p:pic>
      <p:sp>
        <p:nvSpPr>
          <p:cNvPr id="4" name="Textfeld 3">
            <a:extLst>
              <a:ext uri="{FF2B5EF4-FFF2-40B4-BE49-F238E27FC236}">
                <a16:creationId xmlns:a16="http://schemas.microsoft.com/office/drawing/2014/main" id="{1F5527F6-F058-E9AD-E2EF-CDB143D230FB}"/>
              </a:ext>
            </a:extLst>
          </p:cNvPr>
          <p:cNvSpPr txBox="1"/>
          <p:nvPr/>
        </p:nvSpPr>
        <p:spPr>
          <a:xfrm>
            <a:off x="112446" y="6627168"/>
            <a:ext cx="1998482" cy="230832"/>
          </a:xfrm>
          <a:prstGeom prst="rect">
            <a:avLst/>
          </a:prstGeom>
          <a:noFill/>
        </p:spPr>
        <p:txBody>
          <a:bodyPr wrap="square" rtlCol="0">
            <a:spAutoFit/>
          </a:bodyPr>
          <a:lstStyle/>
          <a:p>
            <a:r>
              <a:rPr lang="de-DE" sz="900" dirty="0">
                <a:solidFill>
                  <a:schemeClr val="bg1"/>
                </a:solidFill>
                <a:latin typeface="Aptos" panose="020B0004020202020204" pitchFamily="34" charset="0"/>
              </a:rPr>
              <a:t>Bildquelle: </a:t>
            </a:r>
            <a:r>
              <a:rPr lang="de-DE" sz="900" dirty="0" err="1">
                <a:solidFill>
                  <a:schemeClr val="bg1"/>
                </a:solidFill>
                <a:latin typeface="Aptos" panose="020B0004020202020204" pitchFamily="34" charset="0"/>
              </a:rPr>
              <a:t>Pexels</a:t>
            </a:r>
            <a:endParaRPr lang="de-DE" sz="900" dirty="0">
              <a:solidFill>
                <a:schemeClr val="bg1"/>
              </a:solidFill>
              <a:latin typeface="Aptos" panose="020B00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g3cc2b412058_0_6"/>
          <p:cNvSpPr txBox="1">
            <a:spLocks noGrp="1"/>
          </p:cNvSpPr>
          <p:nvPr>
            <p:ph type="title"/>
          </p:nvPr>
        </p:nvSpPr>
        <p:spPr>
          <a:xfrm>
            <a:off x="594360" y="810397"/>
            <a:ext cx="11003400" cy="915000"/>
          </a:xfrm>
          <a:prstGeom prst="rect">
            <a:avLst/>
          </a:prstGeom>
          <a:noFill/>
          <a:ln>
            <a:noFill/>
          </a:ln>
        </p:spPr>
        <p:txBody>
          <a:bodyPr spcFirstLastPara="1" wrap="square" lIns="0" tIns="0" rIns="0" bIns="0" anchor="ctr" anchorCtr="0">
            <a:normAutofit/>
          </a:bodyPr>
          <a:lstStyle/>
          <a:p>
            <a:pPr marL="0" lvl="0" indent="0" algn="l" rtl="0">
              <a:lnSpc>
                <a:spcPct val="80000"/>
              </a:lnSpc>
              <a:spcBef>
                <a:spcPts val="0"/>
              </a:spcBef>
              <a:spcAft>
                <a:spcPts val="0"/>
              </a:spcAft>
              <a:buClr>
                <a:srgbClr val="3F3F3F"/>
              </a:buClr>
              <a:buSzPts val="4400"/>
              <a:buFont typeface="Play"/>
              <a:buNone/>
            </a:pPr>
            <a:r>
              <a:rPr lang="de-DE" sz="3600" dirty="0">
                <a:latin typeface="Aptos Serif" panose="02020604070405020304" pitchFamily="18" charset="0"/>
                <a:ea typeface="Arial"/>
                <a:cs typeface="Aptos Serif" panose="02020604070405020304" pitchFamily="18" charset="0"/>
                <a:sym typeface="Arial"/>
              </a:rPr>
              <a:t>Quellen für Kriterien und </a:t>
            </a:r>
            <a:r>
              <a:rPr lang="de-DE" sz="3600" b="1" dirty="0">
                <a:latin typeface="Aptos Serif" panose="02020604070405020304" pitchFamily="18" charset="0"/>
                <a:ea typeface="Arial"/>
                <a:cs typeface="Aptos Serif" panose="02020604070405020304" pitchFamily="18" charset="0"/>
                <a:sym typeface="Arial"/>
              </a:rPr>
              <a:t>Musterausschreibungsklauseln </a:t>
            </a:r>
            <a:endParaRPr sz="3600" dirty="0">
              <a:latin typeface="Aptos Serif" panose="02020604070405020304" pitchFamily="18" charset="0"/>
              <a:ea typeface="Arial"/>
              <a:cs typeface="Aptos Serif" panose="02020604070405020304" pitchFamily="18" charset="0"/>
              <a:sym typeface="Arial"/>
            </a:endParaRPr>
          </a:p>
        </p:txBody>
      </p:sp>
      <p:grpSp>
        <p:nvGrpSpPr>
          <p:cNvPr id="345" name="Google Shape;345;g3cc2b412058_0_6"/>
          <p:cNvGrpSpPr/>
          <p:nvPr/>
        </p:nvGrpSpPr>
        <p:grpSpPr>
          <a:xfrm>
            <a:off x="2176437" y="695175"/>
            <a:ext cx="9860617" cy="6162932"/>
            <a:chOff x="629469" y="0"/>
            <a:chExt cx="9860617" cy="6162932"/>
          </a:xfrm>
        </p:grpSpPr>
        <p:sp>
          <p:nvSpPr>
            <p:cNvPr id="346" name="Google Shape;346;g3cc2b412058_0_6"/>
            <p:cNvSpPr/>
            <p:nvPr/>
          </p:nvSpPr>
          <p:spPr>
            <a:xfrm>
              <a:off x="629469" y="0"/>
              <a:ext cx="9860400" cy="6162900"/>
            </a:xfrm>
            <a:custGeom>
              <a:avLst/>
              <a:gdLst/>
              <a:ahLst/>
              <a:cxnLst/>
              <a:rect l="l" t="t" r="r" b="b"/>
              <a:pathLst>
                <a:path w="120000" h="120000" extrusionOk="0">
                  <a:moveTo>
                    <a:pt x="0" y="120000"/>
                  </a:moveTo>
                  <a:quadBezTo>
                    <a:pt x="20000" y="40000"/>
                    <a:pt x="101250" y="15000"/>
                  </a:quadBezTo>
                  <a:lnTo>
                    <a:pt x="100194" y="0"/>
                  </a:lnTo>
                  <a:lnTo>
                    <a:pt x="120000" y="24000"/>
                  </a:lnTo>
                  <a:lnTo>
                    <a:pt x="104419" y="60000"/>
                  </a:lnTo>
                  <a:lnTo>
                    <a:pt x="103363" y="45000"/>
                  </a:lnTo>
                  <a:quadBezTo>
                    <a:pt x="30000" y="55000"/>
                    <a:pt x="0" y="120000"/>
                  </a:quadBezTo>
                  <a:close/>
                </a:path>
              </a:pathLst>
            </a:custGeom>
            <a:solidFill>
              <a:srgbClr val="FBB50A">
                <a:alpha val="6000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7" name="Google Shape;347;g3cc2b412058_0_6"/>
            <p:cNvSpPr/>
            <p:nvPr/>
          </p:nvSpPr>
          <p:spPr>
            <a:xfrm>
              <a:off x="1600731" y="4582676"/>
              <a:ext cx="226800" cy="226800"/>
            </a:xfrm>
            <a:prstGeom prst="ellipse">
              <a:avLst/>
            </a:prstGeom>
            <a:solidFill>
              <a:srgbClr val="FAB50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8" name="Google Shape;348;g3cc2b412058_0_6"/>
            <p:cNvSpPr/>
            <p:nvPr/>
          </p:nvSpPr>
          <p:spPr>
            <a:xfrm>
              <a:off x="1714127" y="4696072"/>
              <a:ext cx="1291800" cy="14667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9" name="Google Shape;349;g3cc2b412058_0_6"/>
            <p:cNvSpPr txBox="1"/>
            <p:nvPr/>
          </p:nvSpPr>
          <p:spPr>
            <a:xfrm>
              <a:off x="1714127" y="4696072"/>
              <a:ext cx="1291800" cy="1466700"/>
            </a:xfrm>
            <a:prstGeom prst="rect">
              <a:avLst/>
            </a:prstGeom>
            <a:noFill/>
            <a:ln>
              <a:noFill/>
            </a:ln>
          </p:spPr>
          <p:txBody>
            <a:bodyPr spcFirstLastPara="1" wrap="square" lIns="120150" tIns="0" rIns="0" bIns="0" anchor="t" anchorCtr="0">
              <a:noAutofit/>
            </a:bodyPr>
            <a:lstStyle/>
            <a:p>
              <a:pPr marL="0" marR="0" lvl="0" indent="0" algn="l" rtl="0">
                <a:lnSpc>
                  <a:spcPct val="90000"/>
                </a:lnSpc>
                <a:spcBef>
                  <a:spcPts val="0"/>
                </a:spcBef>
                <a:spcAft>
                  <a:spcPts val="0"/>
                </a:spcAft>
                <a:buClr>
                  <a:srgbClr val="000000"/>
                </a:buClr>
                <a:buSzPts val="1800"/>
                <a:buFont typeface="Arial"/>
                <a:buNone/>
              </a:pPr>
              <a:r>
                <a:rPr lang="de-DE" sz="1800" b="1" i="0" u="none" strike="noStrike" cap="none" dirty="0">
                  <a:solidFill>
                    <a:srgbClr val="3F3F3F"/>
                  </a:solidFill>
                  <a:latin typeface="Aptos" panose="020B0004020202020204" pitchFamily="34" charset="0"/>
                  <a:sym typeface="Arial"/>
                </a:rPr>
                <a:t>EU GPP Kriterien</a:t>
              </a:r>
              <a:endParaRPr sz="1400" b="0" i="0" u="none" strike="noStrike" cap="none" dirty="0">
                <a:solidFill>
                  <a:srgbClr val="3F3F3F"/>
                </a:solidFill>
                <a:latin typeface="Aptos" panose="020B0004020202020204" pitchFamily="34" charset="0"/>
                <a:sym typeface="Arial"/>
              </a:endParaRPr>
            </a:p>
          </p:txBody>
        </p:sp>
        <p:sp>
          <p:nvSpPr>
            <p:cNvPr id="350" name="Google Shape;350;g3cc2b412058_0_6"/>
            <p:cNvSpPr/>
            <p:nvPr/>
          </p:nvSpPr>
          <p:spPr>
            <a:xfrm>
              <a:off x="2828365" y="3403111"/>
              <a:ext cx="354900" cy="354900"/>
            </a:xfrm>
            <a:prstGeom prst="ellipse">
              <a:avLst/>
            </a:prstGeom>
            <a:solidFill>
              <a:srgbClr val="4295A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1" name="Google Shape;351;g3cc2b412058_0_6"/>
            <p:cNvSpPr/>
            <p:nvPr/>
          </p:nvSpPr>
          <p:spPr>
            <a:xfrm>
              <a:off x="3005855" y="3580601"/>
              <a:ext cx="1636800" cy="2582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2" name="Google Shape;352;g3cc2b412058_0_6"/>
            <p:cNvSpPr txBox="1"/>
            <p:nvPr/>
          </p:nvSpPr>
          <p:spPr>
            <a:xfrm>
              <a:off x="3005855" y="3580601"/>
              <a:ext cx="1636800" cy="2582100"/>
            </a:xfrm>
            <a:prstGeom prst="rect">
              <a:avLst/>
            </a:prstGeom>
            <a:noFill/>
            <a:ln>
              <a:noFill/>
            </a:ln>
          </p:spPr>
          <p:txBody>
            <a:bodyPr spcFirstLastPara="1" wrap="square" lIns="188075" tIns="0" rIns="0" bIns="0" anchor="t" anchorCtr="0">
              <a:noAutofit/>
            </a:bodyPr>
            <a:lstStyle/>
            <a:p>
              <a:pPr marL="0" marR="0" lvl="0" indent="0" algn="l" rtl="0">
                <a:lnSpc>
                  <a:spcPct val="90000"/>
                </a:lnSpc>
                <a:spcBef>
                  <a:spcPts val="0"/>
                </a:spcBef>
                <a:spcAft>
                  <a:spcPts val="0"/>
                </a:spcAft>
                <a:buClr>
                  <a:srgbClr val="000000"/>
                </a:buClr>
                <a:buSzPts val="1800"/>
                <a:buFont typeface="Arial"/>
                <a:buNone/>
              </a:pPr>
              <a:r>
                <a:rPr lang="de-DE" sz="1800" b="1" i="0" u="none" strike="noStrike" cap="none">
                  <a:solidFill>
                    <a:srgbClr val="3F3F3F"/>
                  </a:solidFill>
                  <a:latin typeface="Aptos" panose="020B0004020202020204" pitchFamily="34" charset="0"/>
                  <a:sym typeface="Arial"/>
                </a:rPr>
                <a:t>EU Ecolabel und weitere </a:t>
              </a:r>
              <a:r>
                <a:rPr lang="de-DE" sz="1800" b="1">
                  <a:solidFill>
                    <a:srgbClr val="3F3F3F"/>
                  </a:solidFill>
                  <a:latin typeface="Aptos" panose="020B0004020202020204" pitchFamily="34" charset="0"/>
                </a:rPr>
                <a:t>Gütezeichen in der EU</a:t>
              </a:r>
              <a:endParaRPr sz="1400" b="0" i="0" u="none" strike="noStrike" cap="none">
                <a:solidFill>
                  <a:srgbClr val="3F3F3F"/>
                </a:solidFill>
                <a:latin typeface="Aptos" panose="020B0004020202020204" pitchFamily="34" charset="0"/>
                <a:sym typeface="Arial"/>
              </a:endParaRPr>
            </a:p>
          </p:txBody>
        </p:sp>
        <p:sp>
          <p:nvSpPr>
            <p:cNvPr id="353" name="Google Shape;353;g3cc2b412058_0_6"/>
            <p:cNvSpPr/>
            <p:nvPr/>
          </p:nvSpPr>
          <p:spPr>
            <a:xfrm>
              <a:off x="4406049" y="2462664"/>
              <a:ext cx="473400" cy="473400"/>
            </a:xfrm>
            <a:prstGeom prst="ellipse">
              <a:avLst/>
            </a:prstGeom>
            <a:solidFill>
              <a:srgbClr val="00585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4" name="Google Shape;354;g3cc2b412058_0_6"/>
            <p:cNvSpPr/>
            <p:nvPr/>
          </p:nvSpPr>
          <p:spPr>
            <a:xfrm>
              <a:off x="4642701" y="2699317"/>
              <a:ext cx="1903200" cy="3463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5" name="Google Shape;355;g3cc2b412058_0_6"/>
            <p:cNvSpPr txBox="1"/>
            <p:nvPr/>
          </p:nvSpPr>
          <p:spPr>
            <a:xfrm>
              <a:off x="4642701" y="2699317"/>
              <a:ext cx="1903200" cy="3463500"/>
            </a:xfrm>
            <a:prstGeom prst="rect">
              <a:avLst/>
            </a:prstGeom>
            <a:noFill/>
            <a:ln>
              <a:noFill/>
            </a:ln>
          </p:spPr>
          <p:txBody>
            <a:bodyPr spcFirstLastPara="1" wrap="square" lIns="250775" tIns="0" rIns="0" bIns="0" anchor="t" anchorCtr="0">
              <a:noAutofit/>
            </a:bodyPr>
            <a:lstStyle/>
            <a:p>
              <a:pPr marL="0" marR="0" lvl="0" indent="0" algn="l" rtl="0">
                <a:lnSpc>
                  <a:spcPct val="90000"/>
                </a:lnSpc>
                <a:spcBef>
                  <a:spcPts val="0"/>
                </a:spcBef>
                <a:spcAft>
                  <a:spcPts val="0"/>
                </a:spcAft>
                <a:buNone/>
              </a:pPr>
              <a:r>
                <a:rPr lang="de-DE" sz="1800" b="1">
                  <a:solidFill>
                    <a:srgbClr val="3F3F3F"/>
                  </a:solidFill>
                  <a:latin typeface="Aptos" panose="020B0004020202020204" pitchFamily="34" charset="0"/>
                </a:rPr>
                <a:t>Gütezeichen für Produkte </a:t>
              </a:r>
              <a:r>
                <a:rPr lang="de-DE" sz="1800" b="1" i="0" u="none" strike="noStrike" cap="none">
                  <a:solidFill>
                    <a:srgbClr val="3F3F3F"/>
                  </a:solidFill>
                  <a:latin typeface="Aptos" panose="020B0004020202020204" pitchFamily="34" charset="0"/>
                  <a:sym typeface="Arial"/>
                </a:rPr>
                <a:t> </a:t>
              </a:r>
              <a:endParaRPr sz="1800" b="1" i="0" u="none" strike="noStrike" cap="none">
                <a:solidFill>
                  <a:srgbClr val="3F3F3F"/>
                </a:solidFill>
                <a:latin typeface="Aptos" panose="020B0004020202020204" pitchFamily="34" charset="0"/>
                <a:sym typeface="Arial"/>
              </a:endParaRPr>
            </a:p>
          </p:txBody>
        </p:sp>
        <p:sp>
          <p:nvSpPr>
            <p:cNvPr id="356" name="Google Shape;356;g3cc2b412058_0_6"/>
            <p:cNvSpPr/>
            <p:nvPr/>
          </p:nvSpPr>
          <p:spPr>
            <a:xfrm>
              <a:off x="6240105" y="1728056"/>
              <a:ext cx="611400" cy="611400"/>
            </a:xfrm>
            <a:prstGeom prst="ellipse">
              <a:avLst/>
            </a:prstGeom>
            <a:solidFill>
              <a:srgbClr val="CBDA83"/>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7" name="Google Shape;357;g3cc2b412058_0_6"/>
            <p:cNvSpPr/>
            <p:nvPr/>
          </p:nvSpPr>
          <p:spPr>
            <a:xfrm>
              <a:off x="6545782" y="2033732"/>
              <a:ext cx="1972200" cy="41292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8" name="Google Shape;358;g3cc2b412058_0_6"/>
            <p:cNvSpPr txBox="1"/>
            <p:nvPr/>
          </p:nvSpPr>
          <p:spPr>
            <a:xfrm>
              <a:off x="6545782" y="2033725"/>
              <a:ext cx="2361600" cy="4129200"/>
            </a:xfrm>
            <a:prstGeom prst="rect">
              <a:avLst/>
            </a:prstGeom>
            <a:noFill/>
            <a:ln>
              <a:noFill/>
            </a:ln>
          </p:spPr>
          <p:txBody>
            <a:bodyPr spcFirstLastPara="1" wrap="square" lIns="323925" tIns="0" rIns="0" bIns="0" anchor="t" anchorCtr="0">
              <a:noAutofit/>
            </a:bodyPr>
            <a:lstStyle/>
            <a:p>
              <a:pPr marL="0" marR="0" lvl="0" indent="0" algn="l" rtl="0">
                <a:lnSpc>
                  <a:spcPct val="90000"/>
                </a:lnSpc>
                <a:spcBef>
                  <a:spcPts val="0"/>
                </a:spcBef>
                <a:spcAft>
                  <a:spcPts val="0"/>
                </a:spcAft>
                <a:buNone/>
              </a:pPr>
              <a:r>
                <a:rPr lang="de-DE" sz="1800" b="1">
                  <a:solidFill>
                    <a:srgbClr val="3F3F3F"/>
                  </a:solidFill>
                  <a:latin typeface="Aptos" panose="020B0004020202020204" pitchFamily="34" charset="0"/>
                </a:rPr>
                <a:t>(Umwelt-)Managementsysteme</a:t>
              </a:r>
              <a:endParaRPr sz="1800" b="1" i="0" u="none" strike="noStrike" cap="none">
                <a:solidFill>
                  <a:srgbClr val="3F3F3F"/>
                </a:solidFill>
                <a:latin typeface="Aptos" panose="020B0004020202020204" pitchFamily="34" charset="0"/>
                <a:sym typeface="Arial"/>
              </a:endParaRPr>
            </a:p>
          </p:txBody>
        </p:sp>
        <p:sp>
          <p:nvSpPr>
            <p:cNvPr id="359" name="Google Shape;359;g3cc2b412058_0_6"/>
            <p:cNvSpPr/>
            <p:nvPr/>
          </p:nvSpPr>
          <p:spPr>
            <a:xfrm>
              <a:off x="8128395" y="1237495"/>
              <a:ext cx="779100" cy="779100"/>
            </a:xfrm>
            <a:prstGeom prst="ellipse">
              <a:avLst/>
            </a:prstGeom>
            <a:solidFill>
              <a:srgbClr val="A2C32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0" name="Google Shape;360;g3cc2b412058_0_6"/>
            <p:cNvSpPr/>
            <p:nvPr/>
          </p:nvSpPr>
          <p:spPr>
            <a:xfrm>
              <a:off x="8517886" y="1626985"/>
              <a:ext cx="1972200" cy="45357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1" name="Google Shape;361;g3cc2b412058_0_6"/>
            <p:cNvSpPr txBox="1"/>
            <p:nvPr/>
          </p:nvSpPr>
          <p:spPr>
            <a:xfrm>
              <a:off x="8517886" y="1626985"/>
              <a:ext cx="1972200" cy="4535700"/>
            </a:xfrm>
            <a:prstGeom prst="rect">
              <a:avLst/>
            </a:prstGeom>
            <a:noFill/>
            <a:ln>
              <a:noFill/>
            </a:ln>
          </p:spPr>
          <p:txBody>
            <a:bodyPr spcFirstLastPara="1" wrap="square" lIns="412750" tIns="0" rIns="0" bIns="0" anchor="t" anchorCtr="0">
              <a:noAutofit/>
            </a:bodyPr>
            <a:lstStyle/>
            <a:p>
              <a:pPr marL="0" marR="0" lvl="0" indent="0" algn="l" rtl="0">
                <a:lnSpc>
                  <a:spcPct val="90000"/>
                </a:lnSpc>
                <a:spcBef>
                  <a:spcPts val="0"/>
                </a:spcBef>
                <a:spcAft>
                  <a:spcPts val="0"/>
                </a:spcAft>
                <a:buNone/>
              </a:pPr>
              <a:r>
                <a:rPr lang="de-DE" sz="1800" b="1" i="0" u="none" strike="noStrike" cap="none">
                  <a:solidFill>
                    <a:srgbClr val="3F3F3F"/>
                  </a:solidFill>
                  <a:latin typeface="Aptos" panose="020B0004020202020204" pitchFamily="34" charset="0"/>
                  <a:sym typeface="Arial"/>
                </a:rPr>
                <a:t>Nationale Kriterien</a:t>
              </a:r>
              <a:endParaRPr sz="1400" b="0" i="0" u="none" strike="noStrike" cap="none">
                <a:solidFill>
                  <a:srgbClr val="3F3F3F"/>
                </a:solidFill>
                <a:latin typeface="Aptos" panose="020B0004020202020204" pitchFamily="34" charset="0"/>
                <a:sym typeface="Arial"/>
              </a:endParaRPr>
            </a:p>
          </p:txBody>
        </p:sp>
      </p:grpSp>
      <p:pic>
        <p:nvPicPr>
          <p:cNvPr id="362" name="Google Shape;362;g3cc2b412058_0_6" descr="Sustainable procurement: from words to deeds | Inverto"/>
          <p:cNvPicPr preferRelativeResize="0"/>
          <p:nvPr/>
        </p:nvPicPr>
        <p:blipFill rotWithShape="1">
          <a:blip r:embed="rId3">
            <a:alphaModFix/>
          </a:blip>
          <a:srcRect/>
          <a:stretch/>
        </p:blipFill>
        <p:spPr>
          <a:xfrm>
            <a:off x="241107" y="2407523"/>
            <a:ext cx="3000375" cy="30003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g3cc2b412058_0_29"/>
          <p:cNvSpPr txBox="1">
            <a:spLocks noGrp="1"/>
          </p:cNvSpPr>
          <p:nvPr>
            <p:ph type="ctrTitle"/>
          </p:nvPr>
        </p:nvSpPr>
        <p:spPr>
          <a:xfrm>
            <a:off x="517035" y="2599062"/>
            <a:ext cx="6389100" cy="11223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dirty="0">
                <a:latin typeface="Aptos Serif" panose="02020604070405020304" pitchFamily="18" charset="0"/>
                <a:ea typeface="Arial"/>
                <a:cs typeface="Aptos Serif" panose="02020604070405020304" pitchFamily="18" charset="0"/>
                <a:sym typeface="Arial"/>
              </a:rPr>
              <a:t>EU GPP Kriterien</a:t>
            </a:r>
            <a:endParaRPr dirty="0">
              <a:latin typeface="Aptos Serif" panose="02020604070405020304" pitchFamily="18" charset="0"/>
              <a:ea typeface="Arial"/>
              <a:cs typeface="Aptos Serif" panose="02020604070405020304" pitchFamily="18" charset="0"/>
              <a:sym typeface="Arial"/>
            </a:endParaRPr>
          </a:p>
        </p:txBody>
      </p:sp>
      <p:sp>
        <p:nvSpPr>
          <p:cNvPr id="368" name="Google Shape;368;g3cc2b412058_0_29"/>
          <p:cNvSpPr txBox="1">
            <a:spLocks noGrp="1"/>
          </p:cNvSpPr>
          <p:nvPr>
            <p:ph type="body" idx="1"/>
          </p:nvPr>
        </p:nvSpPr>
        <p:spPr>
          <a:xfrm>
            <a:off x="396654" y="4115731"/>
            <a:ext cx="10248900" cy="2893800"/>
          </a:xfrm>
          <a:prstGeom prst="rect">
            <a:avLst/>
          </a:prstGeom>
          <a:noFill/>
          <a:ln>
            <a:noFill/>
          </a:ln>
        </p:spPr>
        <p:txBody>
          <a:bodyPr spcFirstLastPara="1" wrap="square" lIns="0" tIns="0" rIns="0" bIns="0" anchor="t" anchorCtr="0">
            <a:noAutofit/>
          </a:bodyPr>
          <a:lstStyle/>
          <a:p>
            <a:pPr marL="230399" lvl="0" indent="0" algn="l" rtl="0">
              <a:lnSpc>
                <a:spcPct val="90000"/>
              </a:lnSpc>
              <a:spcBef>
                <a:spcPts val="1000"/>
              </a:spcBef>
              <a:spcAft>
                <a:spcPts val="0"/>
              </a:spcAft>
              <a:buSzPts val="2400"/>
              <a:buNone/>
            </a:pPr>
            <a:r>
              <a:rPr lang="de-DE" b="0" dirty="0">
                <a:solidFill>
                  <a:srgbClr val="3F3F3F"/>
                </a:solidFill>
                <a:latin typeface="Aptos" panose="020B0004020202020204" pitchFamily="34" charset="0"/>
                <a:sym typeface="Arial"/>
              </a:rPr>
              <a:t>Die EU-GPP-Kriterien sind Kriterien, die in ein öffentliches Beschaffungsverfahren für Waren, Dienstleistungen oder Bauleistungen aufgenommen werden können. Ziel </a:t>
            </a:r>
            <a:r>
              <a:rPr lang="de-DE" b="0" dirty="0">
                <a:solidFill>
                  <a:srgbClr val="3F3F3F"/>
                </a:solidFill>
                <a:latin typeface="Aptos" panose="020B0004020202020204" pitchFamily="34" charset="0"/>
              </a:rPr>
              <a:t>der Kriterien ist es, dass Produkte oder Leistungen mit geringen Umweltwirkungen beschafft werden.</a:t>
            </a:r>
            <a:endParaRPr dirty="0">
              <a:solidFill>
                <a:srgbClr val="3F3F3F"/>
              </a:solidFill>
              <a:latin typeface="Aptos" panose="020B0004020202020204" pitchFamily="34" charset="0"/>
            </a:endParaRPr>
          </a:p>
          <a:p>
            <a:pPr marL="230399" lvl="0" indent="0" algn="l" rtl="0">
              <a:lnSpc>
                <a:spcPct val="90000"/>
              </a:lnSpc>
              <a:spcBef>
                <a:spcPts val="1000"/>
              </a:spcBef>
              <a:spcAft>
                <a:spcPts val="0"/>
              </a:spcAft>
              <a:buSzPts val="2400"/>
              <a:buNone/>
            </a:pPr>
            <a:r>
              <a:rPr lang="de-DE" b="0" dirty="0">
                <a:solidFill>
                  <a:srgbClr val="3F3F3F"/>
                </a:solidFill>
                <a:latin typeface="Aptos" panose="020B0004020202020204" pitchFamily="34" charset="0"/>
              </a:rPr>
              <a:t>Aktuelle EU-</a:t>
            </a:r>
            <a:r>
              <a:rPr lang="de-DE" b="0" dirty="0">
                <a:solidFill>
                  <a:srgbClr val="3F3F3F"/>
                </a:solidFill>
                <a:latin typeface="Aptos" panose="020B0004020202020204" pitchFamily="34" charset="0"/>
                <a:sym typeface="Arial"/>
              </a:rPr>
              <a:t>GPP-Kriterien sind für 14 Produktgruppen verfügbar.</a:t>
            </a:r>
            <a:endParaRPr dirty="0">
              <a:solidFill>
                <a:srgbClr val="3F3F3F"/>
              </a:solidFill>
              <a:latin typeface="Aptos" panose="020B0004020202020204" pitchFamily="34" charset="0"/>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g3cc2b412058_0_34"/>
          <p:cNvSpPr txBox="1">
            <a:spLocks noGrp="1"/>
          </p:cNvSpPr>
          <p:nvPr>
            <p:ph type="title"/>
          </p:nvPr>
        </p:nvSpPr>
        <p:spPr>
          <a:xfrm>
            <a:off x="594360" y="189572"/>
            <a:ext cx="6787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EU-</a:t>
            </a:r>
            <a:r>
              <a:rPr lang="de-DE" dirty="0" err="1">
                <a:latin typeface="Aptos Serif" panose="02020604070405020304" pitchFamily="18" charset="0"/>
                <a:ea typeface="Arial"/>
                <a:cs typeface="Aptos Serif" panose="02020604070405020304" pitchFamily="18" charset="0"/>
                <a:sym typeface="Arial"/>
              </a:rPr>
              <a:t>Ecolabel</a:t>
            </a:r>
            <a:r>
              <a:rPr lang="de-DE" dirty="0">
                <a:latin typeface="Aptos Serif" panose="02020604070405020304" pitchFamily="18" charset="0"/>
                <a:ea typeface="Arial"/>
                <a:cs typeface="Aptos Serif" panose="02020604070405020304" pitchFamily="18" charset="0"/>
                <a:sym typeface="Arial"/>
              </a:rPr>
              <a:t> </a:t>
            </a:r>
            <a:endParaRPr dirty="0">
              <a:latin typeface="Aptos Serif" panose="02020604070405020304" pitchFamily="18" charset="0"/>
              <a:ea typeface="Arial"/>
              <a:cs typeface="Aptos Serif" panose="02020604070405020304" pitchFamily="18" charset="0"/>
              <a:sym typeface="Arial"/>
            </a:endParaRPr>
          </a:p>
        </p:txBody>
      </p:sp>
      <p:sp>
        <p:nvSpPr>
          <p:cNvPr id="374" name="Google Shape;374;g3cc2b412058_0_34"/>
          <p:cNvSpPr txBox="1">
            <a:spLocks noGrp="1"/>
          </p:cNvSpPr>
          <p:nvPr>
            <p:ph type="body" idx="1"/>
          </p:nvPr>
        </p:nvSpPr>
        <p:spPr>
          <a:xfrm>
            <a:off x="334858" y="2032573"/>
            <a:ext cx="7862700" cy="2393400"/>
          </a:xfrm>
          <a:prstGeom prst="rect">
            <a:avLst/>
          </a:prstGeom>
          <a:noFill/>
          <a:ln>
            <a:noFill/>
          </a:ln>
        </p:spPr>
        <p:txBody>
          <a:bodyPr spcFirstLastPara="1" wrap="square" lIns="0" tIns="228600" rIns="0" bIns="0" anchor="t" anchorCtr="0">
            <a:normAutofit/>
          </a:bodyPr>
          <a:lstStyle/>
          <a:p>
            <a:pPr marL="230399" lvl="0" indent="0" algn="l" rtl="0">
              <a:lnSpc>
                <a:spcPct val="100000"/>
              </a:lnSpc>
              <a:spcBef>
                <a:spcPts val="600"/>
              </a:spcBef>
              <a:spcAft>
                <a:spcPts val="0"/>
              </a:spcAft>
              <a:buSzPts val="2400"/>
              <a:buNone/>
            </a:pPr>
            <a:r>
              <a:rPr lang="de-DE" sz="2300" b="0" dirty="0">
                <a:solidFill>
                  <a:srgbClr val="3F3F3F"/>
                </a:solidFill>
                <a:latin typeface="Aptos" panose="020B0004020202020204" pitchFamily="34" charset="0"/>
                <a:sym typeface="Arial"/>
              </a:rPr>
              <a:t>Das EU-</a:t>
            </a:r>
            <a:r>
              <a:rPr lang="de-DE" sz="2300" b="0" dirty="0" err="1">
                <a:solidFill>
                  <a:srgbClr val="3F3F3F"/>
                </a:solidFill>
                <a:latin typeface="Aptos" panose="020B0004020202020204" pitchFamily="34" charset="0"/>
                <a:sym typeface="Arial"/>
              </a:rPr>
              <a:t>Ecolabel</a:t>
            </a:r>
            <a:r>
              <a:rPr lang="de-DE" sz="2300" b="0" dirty="0">
                <a:solidFill>
                  <a:srgbClr val="3F3F3F"/>
                </a:solidFill>
                <a:latin typeface="Aptos" panose="020B0004020202020204" pitchFamily="34" charset="0"/>
                <a:sym typeface="Arial"/>
              </a:rPr>
              <a:t> </a:t>
            </a:r>
            <a:r>
              <a:rPr lang="de-DE" sz="2300" b="0" dirty="0">
                <a:solidFill>
                  <a:srgbClr val="3F3F3F"/>
                </a:solidFill>
                <a:latin typeface="Aptos" panose="020B0004020202020204" pitchFamily="34" charset="0"/>
              </a:rPr>
              <a:t>kennzeichnet</a:t>
            </a:r>
            <a:r>
              <a:rPr lang="de-DE" sz="2300" b="0" dirty="0">
                <a:solidFill>
                  <a:srgbClr val="3F3F3F"/>
                </a:solidFill>
                <a:latin typeface="Aptos" panose="020B0004020202020204" pitchFamily="34" charset="0"/>
                <a:sym typeface="Arial"/>
              </a:rPr>
              <a:t> </a:t>
            </a:r>
            <a:r>
              <a:rPr lang="de-DE" sz="2300" b="0" dirty="0">
                <a:solidFill>
                  <a:srgbClr val="3F3F3F"/>
                </a:solidFill>
                <a:latin typeface="Aptos" panose="020B0004020202020204" pitchFamily="34" charset="0"/>
              </a:rPr>
              <a:t>Produkte</a:t>
            </a:r>
            <a:r>
              <a:rPr lang="de-DE" sz="2300" b="0" dirty="0">
                <a:solidFill>
                  <a:srgbClr val="3F3F3F"/>
                </a:solidFill>
                <a:latin typeface="Aptos" panose="020B0004020202020204" pitchFamily="34" charset="0"/>
                <a:sym typeface="Arial"/>
              </a:rPr>
              <a:t> und Dienstleistungen, </a:t>
            </a:r>
            <a:r>
              <a:rPr lang="de-DE" sz="2300" b="0" dirty="0">
                <a:solidFill>
                  <a:srgbClr val="3F3F3F"/>
                </a:solidFill>
                <a:latin typeface="Aptos" panose="020B0004020202020204" pitchFamily="34" charset="0"/>
              </a:rPr>
              <a:t>die bestimmte Umweltkriterien erfüllen</a:t>
            </a:r>
            <a:r>
              <a:rPr lang="de-DE" sz="2300" b="0" dirty="0">
                <a:solidFill>
                  <a:srgbClr val="3F3F3F"/>
                </a:solidFill>
                <a:latin typeface="Aptos" panose="020B0004020202020204" pitchFamily="34" charset="0"/>
                <a:sym typeface="Arial"/>
              </a:rPr>
              <a:t>. Es hilft Verbrauchern, Einzelhändlern, Unternehmen und Beschaffungsverantwortlichen, umweltfreundliche Produkte und Dienstleistungen zu </a:t>
            </a:r>
            <a:r>
              <a:rPr lang="de-DE" sz="2300" b="0" dirty="0">
                <a:solidFill>
                  <a:srgbClr val="3F3F3F"/>
                </a:solidFill>
                <a:latin typeface="Aptos" panose="020B0004020202020204" pitchFamily="34" charset="0"/>
              </a:rPr>
              <a:t>identifizieren. </a:t>
            </a:r>
            <a:endParaRPr sz="2300" dirty="0">
              <a:solidFill>
                <a:srgbClr val="3F3F3F"/>
              </a:solidFill>
              <a:latin typeface="Aptos" panose="020B0004020202020204" pitchFamily="34" charset="0"/>
              <a:sym typeface="Arial"/>
            </a:endParaRPr>
          </a:p>
        </p:txBody>
      </p:sp>
      <p:sp>
        <p:nvSpPr>
          <p:cNvPr id="375" name="Google Shape;375;g3cc2b412058_0_34"/>
          <p:cNvSpPr/>
          <p:nvPr/>
        </p:nvSpPr>
        <p:spPr>
          <a:xfrm>
            <a:off x="8457050" y="2282050"/>
            <a:ext cx="2827500" cy="2393400"/>
          </a:xfrm>
          <a:prstGeom prst="hexagon">
            <a:avLst>
              <a:gd name="adj" fmla="val 25000"/>
              <a:gd name="vf" fmla="val 115470"/>
            </a:avLst>
          </a:prstGeom>
          <a:solidFill>
            <a:srgbClr val="65B1BE"/>
          </a:solidFill>
          <a:ln>
            <a:solidFill>
              <a:srgbClr val="3F3F3F"/>
            </a:solidFill>
            <a:headEnd type="none" w="sm" len="sm"/>
            <a:tailEnd type="none" w="sm" len="sm"/>
          </a:ln>
        </p:spPr>
        <p:style>
          <a:lnRef idx="2">
            <a:schemeClr val="accent1"/>
          </a:lnRef>
          <a:fillRef idx="1">
            <a:schemeClr val="lt1"/>
          </a:fillRef>
          <a:effectRef idx="0">
            <a:schemeClr val="accent1"/>
          </a:effectRef>
          <a:fontRef idx="minor">
            <a:schemeClr val="dk1"/>
          </a:fontRef>
        </p:style>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800" b="1" i="0" u="none" strike="noStrike" cap="none" dirty="0">
                <a:solidFill>
                  <a:schemeClr val="bg1"/>
                </a:solidFill>
                <a:latin typeface="Aptos" panose="020B0004020202020204" pitchFamily="34" charset="0"/>
                <a:sym typeface="Arial"/>
              </a:rPr>
              <a:t>Warum ist das E</a:t>
            </a:r>
            <a:r>
              <a:rPr lang="de-DE" sz="1800" b="1" dirty="0">
                <a:solidFill>
                  <a:schemeClr val="bg1"/>
                </a:solidFill>
                <a:latin typeface="Aptos" panose="020B0004020202020204" pitchFamily="34" charset="0"/>
              </a:rPr>
              <a:t>U-</a:t>
            </a:r>
            <a:r>
              <a:rPr lang="de-DE" sz="1800" b="1" dirty="0" err="1">
                <a:solidFill>
                  <a:schemeClr val="bg1"/>
                </a:solidFill>
                <a:latin typeface="Aptos" panose="020B0004020202020204" pitchFamily="34" charset="0"/>
              </a:rPr>
              <a:t>Ecolabel</a:t>
            </a:r>
            <a:r>
              <a:rPr lang="de-DE" sz="1800" b="1" dirty="0">
                <a:solidFill>
                  <a:schemeClr val="bg1"/>
                </a:solidFill>
                <a:latin typeface="Aptos" panose="020B0004020202020204" pitchFamily="34" charset="0"/>
              </a:rPr>
              <a:t> </a:t>
            </a:r>
            <a:r>
              <a:rPr lang="de-DE" sz="1800" b="1" i="0" u="none" strike="noStrike" cap="none" dirty="0">
                <a:solidFill>
                  <a:schemeClr val="bg1"/>
                </a:solidFill>
                <a:latin typeface="Aptos" panose="020B0004020202020204" pitchFamily="34" charset="0"/>
                <a:sym typeface="Arial"/>
              </a:rPr>
              <a:t>eine Quelle für Kriterien für </a:t>
            </a:r>
            <a:r>
              <a:rPr lang="de-DE" sz="1800" b="1" dirty="0">
                <a:solidFill>
                  <a:schemeClr val="bg1"/>
                </a:solidFill>
                <a:latin typeface="Aptos" panose="020B0004020202020204" pitchFamily="34" charset="0"/>
              </a:rPr>
              <a:t>die Beschaffung</a:t>
            </a:r>
            <a:r>
              <a:rPr lang="de-DE" sz="1800" b="1" i="0" u="none" strike="noStrike" cap="none" dirty="0">
                <a:solidFill>
                  <a:schemeClr val="bg1"/>
                </a:solidFill>
                <a:latin typeface="Aptos" panose="020B0004020202020204" pitchFamily="34" charset="0"/>
                <a:sym typeface="Arial"/>
              </a:rPr>
              <a:t>? </a:t>
            </a:r>
            <a:endParaRPr sz="1200" b="0" i="0" u="none" strike="noStrike" cap="none" dirty="0">
              <a:solidFill>
                <a:schemeClr val="bg1"/>
              </a:solidFill>
              <a:latin typeface="Aptos" panose="020B0004020202020204" pitchFamily="34" charset="0"/>
              <a:sym typeface="Arial"/>
            </a:endParaRPr>
          </a:p>
        </p:txBody>
      </p:sp>
      <p:sp>
        <p:nvSpPr>
          <p:cNvPr id="376" name="Google Shape;376;g3cc2b412058_0_34"/>
          <p:cNvSpPr/>
          <p:nvPr/>
        </p:nvSpPr>
        <p:spPr>
          <a:xfrm>
            <a:off x="1299200" y="4675375"/>
            <a:ext cx="6294300" cy="2085300"/>
          </a:xfrm>
          <a:prstGeom prst="ellipse">
            <a:avLst/>
          </a:prstGeom>
          <a:solidFill>
            <a:srgbClr val="65B1BE"/>
          </a:solidFill>
          <a:ln>
            <a:solidFill>
              <a:srgbClr val="3F3F3F"/>
            </a:solidFill>
            <a:headEnd type="none" w="sm" len="sm"/>
            <a:tailEnd type="none" w="sm" len="sm"/>
          </a:ln>
        </p:spPr>
        <p:style>
          <a:lnRef idx="2">
            <a:schemeClr val="accent1"/>
          </a:lnRef>
          <a:fillRef idx="1">
            <a:schemeClr val="lt1"/>
          </a:fillRef>
          <a:effectRef idx="0">
            <a:schemeClr val="accent1"/>
          </a:effectRef>
          <a:fontRef idx="minor">
            <a:schemeClr val="dk1"/>
          </a:fontRef>
        </p:style>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000" dirty="0">
                <a:solidFill>
                  <a:schemeClr val="bg1"/>
                </a:solidFill>
                <a:latin typeface="Aptos" panose="020B0004020202020204" pitchFamily="34" charset="0"/>
              </a:rPr>
              <a:t>Die Kriterien des EU-</a:t>
            </a:r>
            <a:r>
              <a:rPr lang="de-DE" sz="2000" dirty="0" err="1">
                <a:solidFill>
                  <a:schemeClr val="bg1"/>
                </a:solidFill>
                <a:latin typeface="Aptos" panose="020B0004020202020204" pitchFamily="34" charset="0"/>
              </a:rPr>
              <a:t>Ecolabels</a:t>
            </a:r>
            <a:r>
              <a:rPr lang="de-DE" sz="2000" dirty="0">
                <a:solidFill>
                  <a:schemeClr val="bg1"/>
                </a:solidFill>
                <a:latin typeface="Aptos" panose="020B0004020202020204" pitchFamily="34" charset="0"/>
              </a:rPr>
              <a:t> können </a:t>
            </a:r>
            <a:r>
              <a:rPr lang="de-DE" sz="2000" b="0" i="0" u="none" strike="noStrike" cap="none" dirty="0">
                <a:solidFill>
                  <a:schemeClr val="bg1"/>
                </a:solidFill>
                <a:latin typeface="Aptos" panose="020B0004020202020204" pitchFamily="34" charset="0"/>
                <a:sym typeface="Arial"/>
              </a:rPr>
              <a:t>zur Festlegung technischer Spezifikationen, </a:t>
            </a:r>
            <a:r>
              <a:rPr lang="de-DE" sz="2000" dirty="0">
                <a:solidFill>
                  <a:schemeClr val="bg1"/>
                </a:solidFill>
                <a:latin typeface="Aptos" panose="020B0004020202020204" pitchFamily="34" charset="0"/>
              </a:rPr>
              <a:t>Zuschlags</a:t>
            </a:r>
            <a:r>
              <a:rPr lang="de-DE" sz="2000" b="0" i="0" u="none" strike="noStrike" cap="none" dirty="0">
                <a:solidFill>
                  <a:schemeClr val="bg1"/>
                </a:solidFill>
                <a:latin typeface="Aptos" panose="020B0004020202020204" pitchFamily="34" charset="0"/>
                <a:sym typeface="Arial"/>
              </a:rPr>
              <a:t>kriterien oder </a:t>
            </a:r>
            <a:r>
              <a:rPr lang="de-DE" sz="2000" dirty="0">
                <a:solidFill>
                  <a:schemeClr val="bg1"/>
                </a:solidFill>
                <a:latin typeface="Aptos" panose="020B0004020202020204" pitchFamily="34" charset="0"/>
              </a:rPr>
              <a:t>Vertragsbedingungen</a:t>
            </a:r>
            <a:r>
              <a:rPr lang="de-DE" sz="2000" b="0" i="0" u="none" strike="noStrike" cap="none" dirty="0">
                <a:solidFill>
                  <a:schemeClr val="bg1"/>
                </a:solidFill>
                <a:latin typeface="Aptos" panose="020B0004020202020204" pitchFamily="34" charset="0"/>
                <a:sym typeface="Arial"/>
              </a:rPr>
              <a:t> verwendet werden!</a:t>
            </a:r>
            <a:endParaRPr sz="2000" b="1" i="0" u="none" strike="noStrike" cap="none" dirty="0">
              <a:solidFill>
                <a:schemeClr val="bg1"/>
              </a:solidFill>
              <a:latin typeface="Aptos" panose="020B0004020202020204" pitchFamily="34" charset="0"/>
              <a:sym typeface="Arial"/>
            </a:endParaRPr>
          </a:p>
        </p:txBody>
      </p:sp>
      <p:sp>
        <p:nvSpPr>
          <p:cNvPr id="377" name="Google Shape;377;g3cc2b412058_0_34"/>
          <p:cNvSpPr/>
          <p:nvPr/>
        </p:nvSpPr>
        <p:spPr>
          <a:xfrm rot="3330448">
            <a:off x="8446546" y="4719124"/>
            <a:ext cx="1051565" cy="2623544"/>
          </a:xfrm>
          <a:prstGeom prst="curvedLeftArrow">
            <a:avLst>
              <a:gd name="adj1" fmla="val 25000"/>
              <a:gd name="adj2" fmla="val 50000"/>
              <a:gd name="adj3" fmla="val 25000"/>
            </a:avLst>
          </a:prstGeom>
          <a:solidFill>
            <a:srgbClr val="FBB50A"/>
          </a:solidFill>
          <a:ln>
            <a:solidFill>
              <a:srgbClr val="3F3F3F"/>
            </a:solidFill>
            <a:headEnd type="none" w="sm" len="sm"/>
            <a:tailEnd type="none" w="sm" len="sm"/>
          </a:ln>
        </p:spPr>
        <p:style>
          <a:lnRef idx="2">
            <a:schemeClr val="accent2">
              <a:shade val="15000"/>
            </a:schemeClr>
          </a:lnRef>
          <a:fillRef idx="1">
            <a:schemeClr val="accent2"/>
          </a:fillRef>
          <a:effectRef idx="0">
            <a:schemeClr val="accent2"/>
          </a:effectRef>
          <a:fontRef idx="minor">
            <a:schemeClr val="lt1"/>
          </a:fontRef>
        </p:style>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g3cc2b412058_0_42"/>
          <p:cNvSpPr txBox="1">
            <a:spLocks noGrp="1"/>
          </p:cNvSpPr>
          <p:nvPr>
            <p:ph type="title"/>
          </p:nvPr>
        </p:nvSpPr>
        <p:spPr>
          <a:xfrm>
            <a:off x="487555" y="941401"/>
            <a:ext cx="7393500" cy="9750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Gütezeichen </a:t>
            </a:r>
            <a:endParaRPr dirty="0">
              <a:latin typeface="Aptos Serif" panose="02020604070405020304" pitchFamily="18" charset="0"/>
              <a:ea typeface="Arial"/>
              <a:cs typeface="Aptos Serif" panose="02020604070405020304" pitchFamily="18" charset="0"/>
              <a:sym typeface="Arial"/>
            </a:endParaRPr>
          </a:p>
        </p:txBody>
      </p:sp>
      <p:pic>
        <p:nvPicPr>
          <p:cNvPr id="383" name="Google Shape;383;g3cc2b412058_0_42" descr="Europäisches Umweltzeichen – Wikipedia"/>
          <p:cNvPicPr preferRelativeResize="0"/>
          <p:nvPr/>
        </p:nvPicPr>
        <p:blipFill rotWithShape="1">
          <a:blip r:embed="rId3">
            <a:alphaModFix/>
          </a:blip>
          <a:srcRect/>
          <a:stretch/>
        </p:blipFill>
        <p:spPr>
          <a:xfrm>
            <a:off x="3690890" y="2107890"/>
            <a:ext cx="974873" cy="974873"/>
          </a:xfrm>
          <a:prstGeom prst="rect">
            <a:avLst/>
          </a:prstGeom>
          <a:noFill/>
          <a:ln>
            <a:noFill/>
          </a:ln>
        </p:spPr>
      </p:pic>
      <p:pic>
        <p:nvPicPr>
          <p:cNvPr id="384" name="Google Shape;384;g3cc2b412058_0_42" descr="Österreichisches Umweltzeichen"/>
          <p:cNvPicPr preferRelativeResize="0"/>
          <p:nvPr/>
        </p:nvPicPr>
        <p:blipFill rotWithShape="1">
          <a:blip r:embed="rId4">
            <a:alphaModFix/>
          </a:blip>
          <a:srcRect/>
          <a:stretch/>
        </p:blipFill>
        <p:spPr>
          <a:xfrm>
            <a:off x="594360" y="3461795"/>
            <a:ext cx="974872" cy="974872"/>
          </a:xfrm>
          <a:prstGeom prst="rect">
            <a:avLst/>
          </a:prstGeom>
          <a:noFill/>
          <a:ln>
            <a:noFill/>
          </a:ln>
        </p:spPr>
      </p:pic>
      <p:pic>
        <p:nvPicPr>
          <p:cNvPr id="385" name="Google Shape;385;g3cc2b412058_0_42" descr="Blauer Engel | Das deutsche Umweltzeichen"/>
          <p:cNvPicPr preferRelativeResize="0"/>
          <p:nvPr/>
        </p:nvPicPr>
        <p:blipFill rotWithShape="1">
          <a:blip r:embed="rId5">
            <a:alphaModFix/>
          </a:blip>
          <a:srcRect/>
          <a:stretch/>
        </p:blipFill>
        <p:spPr>
          <a:xfrm>
            <a:off x="1590261" y="2630831"/>
            <a:ext cx="2007084" cy="1129509"/>
          </a:xfrm>
          <a:prstGeom prst="rect">
            <a:avLst/>
          </a:prstGeom>
          <a:noFill/>
          <a:ln>
            <a:noFill/>
          </a:ln>
        </p:spPr>
      </p:pic>
      <p:pic>
        <p:nvPicPr>
          <p:cNvPr id="386" name="Google Shape;386;g3cc2b412058_0_42" descr="NF environnement - papier | écoconso"/>
          <p:cNvPicPr preferRelativeResize="0"/>
          <p:nvPr/>
        </p:nvPicPr>
        <p:blipFill rotWithShape="1">
          <a:blip r:embed="rId6">
            <a:alphaModFix/>
          </a:blip>
          <a:srcRect/>
          <a:stretch/>
        </p:blipFill>
        <p:spPr>
          <a:xfrm>
            <a:off x="3506158" y="3339674"/>
            <a:ext cx="1332324" cy="974871"/>
          </a:xfrm>
          <a:prstGeom prst="rect">
            <a:avLst/>
          </a:prstGeom>
          <a:noFill/>
          <a:ln>
            <a:noFill/>
          </a:ln>
        </p:spPr>
      </p:pic>
      <p:pic>
        <p:nvPicPr>
          <p:cNvPr id="387" name="Google Shape;387;g3cc2b412058_0_42" descr="Cradle to Cradle Certified Tyman International products"/>
          <p:cNvPicPr preferRelativeResize="0"/>
          <p:nvPr/>
        </p:nvPicPr>
        <p:blipFill rotWithShape="1">
          <a:blip r:embed="rId7">
            <a:alphaModFix/>
          </a:blip>
          <a:srcRect/>
          <a:stretch/>
        </p:blipFill>
        <p:spPr>
          <a:xfrm>
            <a:off x="4939931" y="2291465"/>
            <a:ext cx="885825" cy="885825"/>
          </a:xfrm>
          <a:prstGeom prst="rect">
            <a:avLst/>
          </a:prstGeom>
          <a:noFill/>
          <a:ln>
            <a:noFill/>
          </a:ln>
        </p:spPr>
      </p:pic>
      <p:pic>
        <p:nvPicPr>
          <p:cNvPr id="388" name="Google Shape;388;g3cc2b412058_0_42" descr="Die globale Nachhaltigkeitszertifizierung für IT-Produkte"/>
          <p:cNvPicPr preferRelativeResize="0"/>
          <p:nvPr/>
        </p:nvPicPr>
        <p:blipFill rotWithShape="1">
          <a:blip r:embed="rId8">
            <a:alphaModFix/>
          </a:blip>
          <a:srcRect/>
          <a:stretch/>
        </p:blipFill>
        <p:spPr>
          <a:xfrm>
            <a:off x="487555" y="5208218"/>
            <a:ext cx="1438275" cy="895350"/>
          </a:xfrm>
          <a:prstGeom prst="rect">
            <a:avLst/>
          </a:prstGeom>
          <a:noFill/>
          <a:ln>
            <a:noFill/>
          </a:ln>
        </p:spPr>
      </p:pic>
      <p:pic>
        <p:nvPicPr>
          <p:cNvPr id="389" name="Google Shape;389;g3cc2b412058_0_42" descr="OEKO-TEX® STANDARD 100"/>
          <p:cNvPicPr preferRelativeResize="0"/>
          <p:nvPr/>
        </p:nvPicPr>
        <p:blipFill rotWithShape="1">
          <a:blip r:embed="rId9">
            <a:alphaModFix/>
          </a:blip>
          <a:srcRect/>
          <a:stretch/>
        </p:blipFill>
        <p:spPr>
          <a:xfrm>
            <a:off x="2458391" y="4862573"/>
            <a:ext cx="1066800" cy="1009650"/>
          </a:xfrm>
          <a:prstGeom prst="rect">
            <a:avLst/>
          </a:prstGeom>
          <a:noFill/>
          <a:ln>
            <a:noFill/>
          </a:ln>
        </p:spPr>
      </p:pic>
      <p:pic>
        <p:nvPicPr>
          <p:cNvPr id="390" name="Google Shape;390;g3cc2b412058_0_42" descr="Global Organic Textile Standard Logo"/>
          <p:cNvPicPr preferRelativeResize="0"/>
          <p:nvPr/>
        </p:nvPicPr>
        <p:blipFill rotWithShape="1">
          <a:blip r:embed="rId10">
            <a:alphaModFix/>
          </a:blip>
          <a:srcRect/>
          <a:stretch/>
        </p:blipFill>
        <p:spPr>
          <a:xfrm>
            <a:off x="4433669" y="4941727"/>
            <a:ext cx="809625" cy="809625"/>
          </a:xfrm>
          <a:prstGeom prst="rect">
            <a:avLst/>
          </a:prstGeom>
          <a:noFill/>
          <a:ln>
            <a:noFill/>
          </a:ln>
        </p:spPr>
      </p:pic>
      <p:pic>
        <p:nvPicPr>
          <p:cNvPr id="391" name="Google Shape;391;g3cc2b412058_0_42"/>
          <p:cNvPicPr preferRelativeResize="0"/>
          <p:nvPr/>
        </p:nvPicPr>
        <p:blipFill rotWithShape="1">
          <a:blip r:embed="rId11">
            <a:alphaModFix/>
          </a:blip>
          <a:srcRect/>
          <a:stretch/>
        </p:blipFill>
        <p:spPr>
          <a:xfrm>
            <a:off x="5906222" y="5870433"/>
            <a:ext cx="1019175" cy="447675"/>
          </a:xfrm>
          <a:prstGeom prst="rect">
            <a:avLst/>
          </a:prstGeom>
          <a:noFill/>
          <a:ln>
            <a:noFill/>
          </a:ln>
        </p:spPr>
      </p:pic>
      <p:pic>
        <p:nvPicPr>
          <p:cNvPr id="392" name="Google Shape;392;g3cc2b412058_0_42" descr="ASC | Labelinfo"/>
          <p:cNvPicPr preferRelativeResize="0"/>
          <p:nvPr/>
        </p:nvPicPr>
        <p:blipFill rotWithShape="1">
          <a:blip r:embed="rId12">
            <a:alphaModFix/>
          </a:blip>
          <a:srcRect/>
          <a:stretch/>
        </p:blipFill>
        <p:spPr>
          <a:xfrm>
            <a:off x="5756189" y="3274379"/>
            <a:ext cx="1597331" cy="1597331"/>
          </a:xfrm>
          <a:prstGeom prst="rect">
            <a:avLst/>
          </a:prstGeom>
          <a:noFill/>
          <a:ln>
            <a:noFill/>
          </a:ln>
        </p:spPr>
      </p:pic>
      <p:pic>
        <p:nvPicPr>
          <p:cNvPr id="393" name="Google Shape;393;g3cc2b412058_0_42" descr="Bio-Logo - Europäische Kommission"/>
          <p:cNvPicPr preferRelativeResize="0"/>
          <p:nvPr/>
        </p:nvPicPr>
        <p:blipFill rotWithShape="1">
          <a:blip r:embed="rId13">
            <a:alphaModFix/>
          </a:blip>
          <a:srcRect/>
          <a:stretch/>
        </p:blipFill>
        <p:spPr>
          <a:xfrm>
            <a:off x="6753041" y="2291465"/>
            <a:ext cx="1419225" cy="942975"/>
          </a:xfrm>
          <a:prstGeom prst="rect">
            <a:avLst/>
          </a:prstGeom>
          <a:noFill/>
          <a:ln>
            <a:noFill/>
          </a:ln>
        </p:spPr>
      </p:pic>
      <p:pic>
        <p:nvPicPr>
          <p:cNvPr id="394" name="Google Shape;394;g3cc2b412058_0_42" descr="Kühl- und Gefriergeräte | Umweltbundesamt"/>
          <p:cNvPicPr preferRelativeResize="0"/>
          <p:nvPr/>
        </p:nvPicPr>
        <p:blipFill rotWithShape="1">
          <a:blip r:embed="rId14">
            <a:alphaModFix/>
          </a:blip>
          <a:srcRect l="37292" r="37837"/>
          <a:stretch/>
        </p:blipFill>
        <p:spPr>
          <a:xfrm>
            <a:off x="9025439" y="1464245"/>
            <a:ext cx="1031357" cy="2087083"/>
          </a:xfrm>
          <a:prstGeom prst="rect">
            <a:avLst/>
          </a:prstGeom>
          <a:noFill/>
          <a:ln>
            <a:noFill/>
          </a:ln>
        </p:spPr>
      </p:pic>
      <p:sp>
        <p:nvSpPr>
          <p:cNvPr id="395" name="Google Shape;395;g3cc2b412058_0_42"/>
          <p:cNvSpPr txBox="1">
            <a:spLocks noGrp="1"/>
          </p:cNvSpPr>
          <p:nvPr>
            <p:ph type="sldNum" idx="12"/>
          </p:nvPr>
        </p:nvSpPr>
        <p:spPr>
          <a:xfrm>
            <a:off x="594360" y="6332220"/>
            <a:ext cx="523200" cy="247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de-DE"/>
              <a:t>26</a:t>
            </a:fld>
            <a:endParaRPr/>
          </a:p>
        </p:txBody>
      </p:sp>
      <p:pic>
        <p:nvPicPr>
          <p:cNvPr id="396" name="Google Shape;396;g3cc2b412058_0_42"/>
          <p:cNvPicPr preferRelativeResize="0"/>
          <p:nvPr/>
        </p:nvPicPr>
        <p:blipFill rotWithShape="1">
          <a:blip r:embed="rId15">
            <a:alphaModFix/>
          </a:blip>
          <a:srcRect/>
          <a:stretch/>
        </p:blipFill>
        <p:spPr>
          <a:xfrm>
            <a:off x="7230327" y="4841853"/>
            <a:ext cx="861310" cy="863415"/>
          </a:xfrm>
          <a:prstGeom prst="rect">
            <a:avLst/>
          </a:prstGeom>
          <a:noFill/>
          <a:ln>
            <a:noFill/>
          </a:ln>
        </p:spPr>
      </p:pic>
      <p:pic>
        <p:nvPicPr>
          <p:cNvPr id="397" name="Google Shape;397;g3cc2b412058_0_42"/>
          <p:cNvPicPr preferRelativeResize="0"/>
          <p:nvPr/>
        </p:nvPicPr>
        <p:blipFill rotWithShape="1">
          <a:blip r:embed="rId16">
            <a:alphaModFix/>
          </a:blip>
          <a:srcRect/>
          <a:stretch/>
        </p:blipFill>
        <p:spPr>
          <a:xfrm>
            <a:off x="8948430" y="5705268"/>
            <a:ext cx="861310" cy="881777"/>
          </a:xfrm>
          <a:prstGeom prst="rect">
            <a:avLst/>
          </a:prstGeom>
          <a:noFill/>
          <a:ln>
            <a:noFill/>
          </a:ln>
        </p:spPr>
      </p:pic>
      <p:pic>
        <p:nvPicPr>
          <p:cNvPr id="398" name="Google Shape;398;g3cc2b412058_0_42"/>
          <p:cNvPicPr preferRelativeResize="0"/>
          <p:nvPr/>
        </p:nvPicPr>
        <p:blipFill rotWithShape="1">
          <a:blip r:embed="rId17">
            <a:alphaModFix/>
          </a:blip>
          <a:srcRect/>
          <a:stretch/>
        </p:blipFill>
        <p:spPr>
          <a:xfrm>
            <a:off x="8688553" y="3986688"/>
            <a:ext cx="1390117" cy="1286872"/>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g3cc2b412058_0_62"/>
          <p:cNvSpPr txBox="1">
            <a:spLocks noGrp="1"/>
          </p:cNvSpPr>
          <p:nvPr>
            <p:ph type="title"/>
          </p:nvPr>
        </p:nvSpPr>
        <p:spPr>
          <a:xfrm>
            <a:off x="594349" y="867575"/>
            <a:ext cx="10955700" cy="8988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Welche Arten von Gütezeichen gibt es?</a:t>
            </a:r>
            <a:endParaRPr dirty="0">
              <a:latin typeface="Aptos Serif" panose="02020604070405020304" pitchFamily="18" charset="0"/>
              <a:ea typeface="Arial"/>
              <a:cs typeface="Aptos Serif" panose="02020604070405020304" pitchFamily="18" charset="0"/>
              <a:sym typeface="Arial"/>
            </a:endParaRPr>
          </a:p>
        </p:txBody>
      </p:sp>
      <p:sp>
        <p:nvSpPr>
          <p:cNvPr id="404" name="Google Shape;404;g3cc2b412058_0_62"/>
          <p:cNvSpPr txBox="1">
            <a:spLocks noGrp="1"/>
          </p:cNvSpPr>
          <p:nvPr>
            <p:ph type="body" idx="1"/>
          </p:nvPr>
        </p:nvSpPr>
        <p:spPr>
          <a:xfrm>
            <a:off x="594346" y="2281925"/>
            <a:ext cx="9985200" cy="3708600"/>
          </a:xfrm>
          <a:prstGeom prst="rect">
            <a:avLst/>
          </a:prstGeom>
          <a:noFill/>
          <a:ln>
            <a:noFill/>
          </a:ln>
        </p:spPr>
        <p:txBody>
          <a:bodyPr spcFirstLastPara="1" wrap="square" lIns="0" tIns="228600" rIns="0" bIns="0" anchor="t" anchorCtr="0">
            <a:normAutofit/>
          </a:bodyPr>
          <a:lstStyle/>
          <a:p>
            <a:pPr marL="571500" lvl="0" indent="-355256" algn="l" rtl="0">
              <a:lnSpc>
                <a:spcPct val="80000"/>
              </a:lnSpc>
              <a:spcBef>
                <a:spcPts val="2200"/>
              </a:spcBef>
              <a:spcAft>
                <a:spcPts val="0"/>
              </a:spcAft>
              <a:buSzPts val="2595"/>
              <a:buFont typeface="Arial"/>
              <a:buChar char="•"/>
            </a:pPr>
            <a:r>
              <a:rPr lang="de-DE" dirty="0">
                <a:solidFill>
                  <a:srgbClr val="3F3F3F"/>
                </a:solidFill>
                <a:latin typeface="Aptos" panose="020B0004020202020204" pitchFamily="34" charset="0"/>
                <a:sym typeface="Arial"/>
              </a:rPr>
              <a:t>Gesetzlich vorgeschriebene Kennzeichnungen</a:t>
            </a:r>
            <a:endParaRPr dirty="0">
              <a:solidFill>
                <a:srgbClr val="3F3F3F"/>
              </a:solidFill>
              <a:latin typeface="Aptos" panose="020B0004020202020204" pitchFamily="34" charset="0"/>
            </a:endParaRPr>
          </a:p>
          <a:p>
            <a:pPr marL="571500" lvl="0" indent="-355256" algn="l" rtl="0">
              <a:lnSpc>
                <a:spcPct val="80000"/>
              </a:lnSpc>
              <a:spcBef>
                <a:spcPts val="2200"/>
              </a:spcBef>
              <a:spcAft>
                <a:spcPts val="0"/>
              </a:spcAft>
              <a:buSzPts val="2595"/>
              <a:buFont typeface="Arial"/>
              <a:buChar char="•"/>
            </a:pPr>
            <a:r>
              <a:rPr lang="de-DE" dirty="0">
                <a:solidFill>
                  <a:srgbClr val="3F3F3F"/>
                </a:solidFill>
                <a:latin typeface="Aptos" panose="020B0004020202020204" pitchFamily="34" charset="0"/>
                <a:sym typeface="Arial"/>
              </a:rPr>
              <a:t>Umweltkennzeichnungen</a:t>
            </a:r>
            <a:r>
              <a:rPr lang="de-DE" dirty="0">
                <a:solidFill>
                  <a:srgbClr val="3F3F3F"/>
                </a:solidFill>
                <a:latin typeface="Aptos" panose="020B0004020202020204" pitchFamily="34" charset="0"/>
              </a:rPr>
              <a:t> </a:t>
            </a:r>
            <a:r>
              <a:rPr lang="de-DE" dirty="0">
                <a:solidFill>
                  <a:srgbClr val="3F3F3F"/>
                </a:solidFill>
                <a:latin typeface="Aptos" panose="020B0004020202020204" pitchFamily="34" charset="0"/>
                <a:sym typeface="Arial"/>
              </a:rPr>
              <a:t>Typ I</a:t>
            </a:r>
            <a:endParaRPr dirty="0">
              <a:solidFill>
                <a:srgbClr val="3F3F3F"/>
              </a:solidFill>
              <a:latin typeface="Aptos" panose="020B0004020202020204" pitchFamily="34" charset="0"/>
            </a:endParaRPr>
          </a:p>
          <a:p>
            <a:pPr marL="571500" lvl="0" indent="-355256" algn="l" rtl="0">
              <a:lnSpc>
                <a:spcPct val="80000"/>
              </a:lnSpc>
              <a:spcBef>
                <a:spcPts val="2200"/>
              </a:spcBef>
              <a:spcAft>
                <a:spcPts val="0"/>
              </a:spcAft>
              <a:buSzPts val="2595"/>
              <a:buFont typeface="Arial"/>
              <a:buChar char="•"/>
            </a:pPr>
            <a:r>
              <a:rPr lang="de-DE" dirty="0">
                <a:solidFill>
                  <a:srgbClr val="3F3F3F"/>
                </a:solidFill>
                <a:latin typeface="Aptos" panose="020B0004020202020204" pitchFamily="34" charset="0"/>
                <a:sym typeface="Arial"/>
              </a:rPr>
              <a:t>Sozial</a:t>
            </a:r>
            <a:r>
              <a:rPr lang="de-DE" dirty="0">
                <a:solidFill>
                  <a:srgbClr val="3F3F3F"/>
                </a:solidFill>
                <a:latin typeface="Aptos" panose="020B0004020202020204" pitchFamily="34" charset="0"/>
              </a:rPr>
              <a:t>label</a:t>
            </a:r>
            <a:r>
              <a:rPr lang="de-DE" dirty="0">
                <a:solidFill>
                  <a:srgbClr val="3F3F3F"/>
                </a:solidFill>
                <a:latin typeface="Aptos" panose="020B0004020202020204" pitchFamily="34" charset="0"/>
                <a:sym typeface="Arial"/>
              </a:rPr>
              <a:t> (die den Umweltzeichen Typ I ähnlich sind)</a:t>
            </a:r>
            <a:endParaRPr dirty="0">
              <a:solidFill>
                <a:srgbClr val="3F3F3F"/>
              </a:solidFill>
              <a:latin typeface="Aptos" panose="020B0004020202020204" pitchFamily="34" charset="0"/>
            </a:endParaRPr>
          </a:p>
          <a:p>
            <a:pPr marL="571500" lvl="0" indent="-355256" algn="l" rtl="0">
              <a:lnSpc>
                <a:spcPct val="80000"/>
              </a:lnSpc>
              <a:spcBef>
                <a:spcPts val="2200"/>
              </a:spcBef>
              <a:spcAft>
                <a:spcPts val="0"/>
              </a:spcAft>
              <a:buSzPts val="2595"/>
              <a:buFont typeface="Arial"/>
              <a:buChar char="•"/>
            </a:pPr>
            <a:r>
              <a:rPr lang="de-DE" dirty="0">
                <a:solidFill>
                  <a:srgbClr val="3F3F3F"/>
                </a:solidFill>
                <a:latin typeface="Aptos" panose="020B0004020202020204" pitchFamily="34" charset="0"/>
              </a:rPr>
              <a:t>Umweltkennzeichnungen Typ II: </a:t>
            </a:r>
            <a:r>
              <a:rPr lang="de-DE" dirty="0">
                <a:solidFill>
                  <a:srgbClr val="3F3F3F"/>
                </a:solidFill>
                <a:latin typeface="Aptos" panose="020B0004020202020204" pitchFamily="34" charset="0"/>
                <a:sym typeface="Arial"/>
              </a:rPr>
              <a:t>Private Kennzeichnungen</a:t>
            </a:r>
            <a:endParaRPr dirty="0">
              <a:solidFill>
                <a:srgbClr val="3F3F3F"/>
              </a:solidFill>
              <a:latin typeface="Aptos" panose="020B0004020202020204" pitchFamily="34" charset="0"/>
            </a:endParaRPr>
          </a:p>
          <a:p>
            <a:pPr marL="571500" lvl="0" indent="-355256" algn="l" rtl="0">
              <a:lnSpc>
                <a:spcPct val="80000"/>
              </a:lnSpc>
              <a:spcBef>
                <a:spcPts val="2200"/>
              </a:spcBef>
              <a:spcAft>
                <a:spcPts val="0"/>
              </a:spcAft>
              <a:buSzPts val="2595"/>
              <a:buFont typeface="Arial"/>
              <a:buChar char="•"/>
            </a:pPr>
            <a:r>
              <a:rPr lang="de-DE" dirty="0">
                <a:solidFill>
                  <a:srgbClr val="3F3F3F"/>
                </a:solidFill>
                <a:latin typeface="Aptos" panose="020B0004020202020204" pitchFamily="34" charset="0"/>
                <a:sym typeface="Arial"/>
              </a:rPr>
              <a:t>Regionale Marken</a:t>
            </a:r>
            <a:endParaRPr dirty="0">
              <a:solidFill>
                <a:srgbClr val="3F3F3F"/>
              </a:solidFill>
              <a:latin typeface="Aptos" panose="020B0004020202020204" pitchFamily="34" charset="0"/>
            </a:endParaRPr>
          </a:p>
          <a:p>
            <a:pPr marL="571500" lvl="0" indent="-355256" algn="l" rtl="0">
              <a:lnSpc>
                <a:spcPct val="80000"/>
              </a:lnSpc>
              <a:spcBef>
                <a:spcPts val="2200"/>
              </a:spcBef>
              <a:spcAft>
                <a:spcPts val="0"/>
              </a:spcAft>
              <a:buSzPts val="2595"/>
              <a:buFont typeface="Arial"/>
              <a:buChar char="•"/>
            </a:pPr>
            <a:r>
              <a:rPr lang="de-DE" dirty="0">
                <a:solidFill>
                  <a:srgbClr val="3F3F3F"/>
                </a:solidFill>
                <a:latin typeface="Aptos" panose="020B0004020202020204" pitchFamily="34" charset="0"/>
                <a:sym typeface="Arial"/>
              </a:rPr>
              <a:t>Unternehmenszertifizierungen / Managementsysteme</a:t>
            </a:r>
            <a:endParaRPr dirty="0">
              <a:solidFill>
                <a:srgbClr val="3F3F3F"/>
              </a:solidFill>
              <a:latin typeface="Aptos" panose="020B00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g3cc2b412058_0_67"/>
          <p:cNvSpPr txBox="1">
            <a:spLocks noGrp="1"/>
          </p:cNvSpPr>
          <p:nvPr>
            <p:ph type="title"/>
          </p:nvPr>
        </p:nvSpPr>
        <p:spPr>
          <a:xfrm>
            <a:off x="594360" y="189572"/>
            <a:ext cx="6787800" cy="19095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Gesetzlich vorgeschriebene Kennzeichnungen </a:t>
            </a:r>
            <a:endParaRPr dirty="0">
              <a:latin typeface="Aptos Serif" panose="02020604070405020304" pitchFamily="18" charset="0"/>
              <a:ea typeface="Arial"/>
              <a:cs typeface="Aptos Serif" panose="02020604070405020304" pitchFamily="18" charset="0"/>
              <a:sym typeface="Arial"/>
            </a:endParaRPr>
          </a:p>
        </p:txBody>
      </p:sp>
      <p:sp>
        <p:nvSpPr>
          <p:cNvPr id="410" name="Google Shape;410;g3cc2b412058_0_67"/>
          <p:cNvSpPr txBox="1"/>
          <p:nvPr/>
        </p:nvSpPr>
        <p:spPr>
          <a:xfrm>
            <a:off x="476250" y="2364118"/>
            <a:ext cx="7561800" cy="4247276"/>
          </a:xfrm>
          <a:prstGeom prst="rect">
            <a:avLst/>
          </a:prstGeom>
          <a:noFill/>
          <a:ln>
            <a:noFill/>
          </a:ln>
        </p:spPr>
        <p:txBody>
          <a:bodyPr spcFirstLastPara="1" wrap="square" lIns="91425" tIns="45700" rIns="91425" bIns="45700" anchor="t" anchorCtr="0">
            <a:spAutoFit/>
          </a:bodyPr>
          <a:lstStyle/>
          <a:p>
            <a:pPr marL="25400" marR="0" lvl="0" indent="0" algn="l" rtl="0">
              <a:lnSpc>
                <a:spcPct val="100000"/>
              </a:lnSpc>
              <a:spcBef>
                <a:spcPts val="0"/>
              </a:spcBef>
              <a:spcAft>
                <a:spcPts val="0"/>
              </a:spcAft>
              <a:buNone/>
            </a:pPr>
            <a:r>
              <a:rPr lang="de-DE" sz="1800" b="1" i="0" u="none" strike="noStrike" cap="none" dirty="0">
                <a:solidFill>
                  <a:srgbClr val="035854"/>
                </a:solidFill>
                <a:latin typeface="Aptos" panose="020B0004020202020204" pitchFamily="34" charset="0"/>
                <a:sym typeface="Arial"/>
              </a:rPr>
              <a:t>EU-Energieeffizienzlabel und EU-Energieverbrauchskennzeichnung für verschiedene Produkte:</a:t>
            </a:r>
            <a:endParaRPr dirty="0">
              <a:latin typeface="Aptos" panose="020B0004020202020204" pitchFamily="34" charset="0"/>
            </a:endParaRPr>
          </a:p>
          <a:p>
            <a:pPr marL="152400" marR="0" lvl="2" indent="-127000" algn="l" rtl="0">
              <a:lnSpc>
                <a:spcPct val="100000"/>
              </a:lnSpc>
              <a:spcBef>
                <a:spcPts val="0"/>
              </a:spcBef>
              <a:spcAft>
                <a:spcPts val="0"/>
              </a:spcAft>
              <a:buClr>
                <a:srgbClr val="000000"/>
              </a:buClr>
              <a:buSzPts val="2000"/>
              <a:buFont typeface="Arial"/>
              <a:buChar char="•"/>
            </a:pPr>
            <a:r>
              <a:rPr lang="de-DE" sz="1800" b="0" i="0" u="none" strike="noStrike" cap="none" dirty="0">
                <a:solidFill>
                  <a:schemeClr val="dk1"/>
                </a:solidFill>
                <a:latin typeface="Aptos" panose="020B0004020202020204" pitchFamily="34" charset="0"/>
                <a:sym typeface="Arial"/>
              </a:rPr>
              <a:t>Haushaltsgeräte, Lampen, Warmwasserbereiter…</a:t>
            </a:r>
            <a:endParaRPr dirty="0">
              <a:latin typeface="Aptos" panose="020B0004020202020204" pitchFamily="34" charset="0"/>
            </a:endParaRPr>
          </a:p>
          <a:p>
            <a:pPr marL="25400" marR="0" lvl="0" indent="0" algn="l" rtl="0">
              <a:lnSpc>
                <a:spcPct val="100000"/>
              </a:lnSpc>
              <a:spcBef>
                <a:spcPts val="0"/>
              </a:spcBef>
              <a:spcAft>
                <a:spcPts val="0"/>
              </a:spcAft>
              <a:buNone/>
            </a:pPr>
            <a:endParaRPr sz="1800" b="1" i="0" u="none" strike="noStrike" cap="none" dirty="0">
              <a:solidFill>
                <a:srgbClr val="035854"/>
              </a:solidFill>
              <a:latin typeface="Aptos" panose="020B0004020202020204" pitchFamily="34" charset="0"/>
              <a:sym typeface="Arial"/>
            </a:endParaRPr>
          </a:p>
          <a:p>
            <a:pPr marL="25400" marR="0" lvl="0" indent="0" algn="l" rtl="0">
              <a:lnSpc>
                <a:spcPct val="100000"/>
              </a:lnSpc>
              <a:spcBef>
                <a:spcPts val="0"/>
              </a:spcBef>
              <a:spcAft>
                <a:spcPts val="0"/>
              </a:spcAft>
              <a:buNone/>
            </a:pPr>
            <a:r>
              <a:rPr lang="de-DE" sz="1800" b="1" i="0" u="none" strike="noStrike" cap="none" dirty="0">
                <a:solidFill>
                  <a:srgbClr val="035854"/>
                </a:solidFill>
                <a:latin typeface="Aptos" panose="020B0004020202020204" pitchFamily="34" charset="0"/>
                <a:sym typeface="Arial"/>
              </a:rPr>
              <a:t>Geräte werden nach ihren Energieverbrauchswerten klassifiziert.</a:t>
            </a:r>
            <a:endParaRPr dirty="0">
              <a:latin typeface="Aptos" panose="020B0004020202020204" pitchFamily="34" charset="0"/>
            </a:endParaRPr>
          </a:p>
          <a:p>
            <a:pPr marL="25400" marR="0" lvl="0" indent="0" algn="l" rtl="0">
              <a:lnSpc>
                <a:spcPct val="100000"/>
              </a:lnSpc>
              <a:spcBef>
                <a:spcPts val="0"/>
              </a:spcBef>
              <a:spcAft>
                <a:spcPts val="0"/>
              </a:spcAft>
              <a:buNone/>
            </a:pPr>
            <a:endParaRPr sz="1800" b="1" i="0" u="none" strike="noStrike" cap="none" dirty="0">
              <a:solidFill>
                <a:srgbClr val="035854"/>
              </a:solidFill>
              <a:latin typeface="Aptos" panose="020B0004020202020204" pitchFamily="34" charset="0"/>
              <a:sym typeface="Arial"/>
            </a:endParaRPr>
          </a:p>
          <a:p>
            <a:pPr marL="25400" marR="0" lvl="0" indent="0" algn="l" rtl="0">
              <a:lnSpc>
                <a:spcPct val="100000"/>
              </a:lnSpc>
              <a:spcBef>
                <a:spcPts val="0"/>
              </a:spcBef>
              <a:spcAft>
                <a:spcPts val="0"/>
              </a:spcAft>
              <a:buNone/>
            </a:pPr>
            <a:r>
              <a:rPr lang="de-DE" sz="1800" b="1" i="0" u="none" strike="noStrike" cap="none" dirty="0">
                <a:solidFill>
                  <a:srgbClr val="035854"/>
                </a:solidFill>
                <a:latin typeface="Aptos" panose="020B0004020202020204" pitchFamily="34" charset="0"/>
                <a:sym typeface="Arial"/>
              </a:rPr>
              <a:t>Neue Kennzeichnung seit 2021 – Energieklassen A-G zunächst für:</a:t>
            </a:r>
            <a:endParaRPr dirty="0">
              <a:latin typeface="Aptos" panose="020B0004020202020204" pitchFamily="34" charset="0"/>
            </a:endParaRPr>
          </a:p>
          <a:p>
            <a:pPr marL="152400" marR="0" lvl="0" indent="-127000" algn="l" rtl="0">
              <a:lnSpc>
                <a:spcPct val="100000"/>
              </a:lnSpc>
              <a:spcBef>
                <a:spcPts val="0"/>
              </a:spcBef>
              <a:spcAft>
                <a:spcPts val="0"/>
              </a:spcAft>
              <a:buClr>
                <a:srgbClr val="000000"/>
              </a:buClr>
              <a:buSzPts val="2000"/>
              <a:buFont typeface="Arial"/>
              <a:buChar char="•"/>
            </a:pPr>
            <a:r>
              <a:rPr lang="de-DE" sz="1800" b="0" i="0" u="none" strike="noStrike" cap="none" dirty="0">
                <a:solidFill>
                  <a:schemeClr val="dk1"/>
                </a:solidFill>
                <a:latin typeface="Aptos" panose="020B0004020202020204" pitchFamily="34" charset="0"/>
                <a:sym typeface="Arial"/>
              </a:rPr>
              <a:t>Kühl- und Gefriergeräte, einschließlich Weinkühlschränke</a:t>
            </a:r>
            <a:endParaRPr dirty="0">
              <a:latin typeface="Aptos" panose="020B0004020202020204" pitchFamily="34" charset="0"/>
            </a:endParaRPr>
          </a:p>
          <a:p>
            <a:pPr marL="152400" marR="0" lvl="0" indent="-127000" algn="l" rtl="0">
              <a:lnSpc>
                <a:spcPct val="100000"/>
              </a:lnSpc>
              <a:spcBef>
                <a:spcPts val="0"/>
              </a:spcBef>
              <a:spcAft>
                <a:spcPts val="0"/>
              </a:spcAft>
              <a:buClr>
                <a:srgbClr val="000000"/>
              </a:buClr>
              <a:buSzPts val="2000"/>
              <a:buFont typeface="Arial"/>
              <a:buChar char="•"/>
            </a:pPr>
            <a:r>
              <a:rPr lang="de-DE" sz="1800" b="0" i="0" u="none" strike="noStrike" cap="none" dirty="0">
                <a:solidFill>
                  <a:schemeClr val="dk1"/>
                </a:solidFill>
                <a:latin typeface="Aptos" panose="020B0004020202020204" pitchFamily="34" charset="0"/>
                <a:sym typeface="Arial"/>
              </a:rPr>
              <a:t>Geschirrspüler Waschmaschinen, einschließlich Waschtrockner</a:t>
            </a:r>
            <a:endParaRPr dirty="0">
              <a:latin typeface="Aptos" panose="020B0004020202020204" pitchFamily="34" charset="0"/>
            </a:endParaRPr>
          </a:p>
          <a:p>
            <a:pPr marL="152400" marR="0" lvl="0" indent="-127000" algn="l" rtl="0">
              <a:lnSpc>
                <a:spcPct val="100000"/>
              </a:lnSpc>
              <a:spcBef>
                <a:spcPts val="0"/>
              </a:spcBef>
              <a:spcAft>
                <a:spcPts val="0"/>
              </a:spcAft>
              <a:buClr>
                <a:srgbClr val="000000"/>
              </a:buClr>
              <a:buSzPts val="2000"/>
              <a:buFont typeface="Arial"/>
              <a:buChar char="•"/>
            </a:pPr>
            <a:r>
              <a:rPr lang="de-DE" sz="1800" b="0" i="0" u="none" strike="noStrike" cap="none" dirty="0">
                <a:solidFill>
                  <a:schemeClr val="dk1"/>
                </a:solidFill>
                <a:latin typeface="Aptos" panose="020B0004020202020204" pitchFamily="34" charset="0"/>
                <a:sym typeface="Arial"/>
              </a:rPr>
              <a:t>Elektronische Bildschirme, einschließlich Fernseher </a:t>
            </a:r>
            <a:endParaRPr dirty="0">
              <a:latin typeface="Aptos" panose="020B0004020202020204" pitchFamily="34" charset="0"/>
            </a:endParaRPr>
          </a:p>
          <a:p>
            <a:pPr marL="152400" marR="0" lvl="0" indent="-127000" algn="l" rtl="0">
              <a:lnSpc>
                <a:spcPct val="100000"/>
              </a:lnSpc>
              <a:spcBef>
                <a:spcPts val="0"/>
              </a:spcBef>
              <a:spcAft>
                <a:spcPts val="0"/>
              </a:spcAft>
              <a:buClr>
                <a:srgbClr val="000000"/>
              </a:buClr>
              <a:buSzPts val="2000"/>
              <a:buFont typeface="Arial"/>
              <a:buChar char="•"/>
            </a:pPr>
            <a:r>
              <a:rPr lang="de-DE" sz="1800" b="0" i="0" u="none" strike="noStrike" cap="none" dirty="0">
                <a:solidFill>
                  <a:schemeClr val="dk1"/>
                </a:solidFill>
                <a:latin typeface="Aptos" panose="020B0004020202020204" pitchFamily="34" charset="0"/>
                <a:sym typeface="Arial"/>
              </a:rPr>
              <a:t>Lampen und Leuchten</a:t>
            </a:r>
            <a:endParaRPr dirty="0">
              <a:latin typeface="Aptos" panose="020B0004020202020204" pitchFamily="34" charset="0"/>
            </a:endParaRPr>
          </a:p>
          <a:p>
            <a:pPr marL="25400" marR="0" lvl="0" indent="0" algn="l" rtl="0">
              <a:lnSpc>
                <a:spcPct val="100000"/>
              </a:lnSpc>
              <a:spcBef>
                <a:spcPts val="0"/>
              </a:spcBef>
              <a:spcAft>
                <a:spcPts val="0"/>
              </a:spcAft>
              <a:buNone/>
            </a:pPr>
            <a:endParaRPr lang="de-DE" sz="1800" b="1" i="0" u="none" strike="noStrike" cap="none" dirty="0">
              <a:solidFill>
                <a:srgbClr val="035854"/>
              </a:solidFill>
              <a:latin typeface="Aptos" panose="020B0004020202020204" pitchFamily="34" charset="0"/>
              <a:sym typeface="Arial"/>
            </a:endParaRPr>
          </a:p>
          <a:p>
            <a:pPr marL="25400" marR="0" lvl="0" indent="0" algn="l" rtl="0">
              <a:lnSpc>
                <a:spcPct val="100000"/>
              </a:lnSpc>
              <a:spcBef>
                <a:spcPts val="0"/>
              </a:spcBef>
              <a:spcAft>
                <a:spcPts val="0"/>
              </a:spcAft>
              <a:buNone/>
            </a:pPr>
            <a:endParaRPr sz="1800" b="1" i="0" u="none" strike="noStrike" cap="none" dirty="0">
              <a:solidFill>
                <a:srgbClr val="035854"/>
              </a:solidFill>
              <a:latin typeface="Aptos" panose="020B0004020202020204" pitchFamily="34" charset="0"/>
              <a:sym typeface="Arial"/>
            </a:endParaRPr>
          </a:p>
          <a:p>
            <a:pPr marL="25400" marR="0" lvl="0" indent="0" algn="l" rtl="0">
              <a:lnSpc>
                <a:spcPct val="100000"/>
              </a:lnSpc>
              <a:spcBef>
                <a:spcPts val="0"/>
              </a:spcBef>
              <a:spcAft>
                <a:spcPts val="0"/>
              </a:spcAft>
              <a:buNone/>
            </a:pPr>
            <a:r>
              <a:rPr lang="de-DE" sz="1800" b="1" i="0" u="none" strike="noStrike" cap="none" dirty="0">
                <a:solidFill>
                  <a:srgbClr val="035854"/>
                </a:solidFill>
                <a:latin typeface="Aptos" panose="020B0004020202020204" pitchFamily="34" charset="0"/>
                <a:sym typeface="Arial"/>
              </a:rPr>
              <a:t>EU-Bio-Logo für landwirtschaftliche Erzeugnisse, die als Bio-Produkte vermarktet werden</a:t>
            </a:r>
            <a:endParaRPr sz="1800" b="0" i="0" u="none" strike="noStrike" cap="none" dirty="0">
              <a:solidFill>
                <a:srgbClr val="3F3F3F"/>
              </a:solidFill>
              <a:latin typeface="Aptos" panose="020B0004020202020204" pitchFamily="34" charset="0"/>
              <a:sym typeface="Arial"/>
            </a:endParaRPr>
          </a:p>
        </p:txBody>
      </p:sp>
      <p:pic>
        <p:nvPicPr>
          <p:cNvPr id="2" name="Google Shape;393;g3cc2b412058_0_42" descr="Bio-Logo - Europäische Kommission">
            <a:extLst>
              <a:ext uri="{FF2B5EF4-FFF2-40B4-BE49-F238E27FC236}">
                <a16:creationId xmlns:a16="http://schemas.microsoft.com/office/drawing/2014/main" id="{226E1DFD-CDB0-3743-E29E-D94BBCA82658}"/>
              </a:ext>
            </a:extLst>
          </p:cNvPr>
          <p:cNvPicPr preferRelativeResize="0"/>
          <p:nvPr/>
        </p:nvPicPr>
        <p:blipFill rotWithShape="1">
          <a:blip r:embed="rId3">
            <a:alphaModFix/>
          </a:blip>
          <a:srcRect/>
          <a:stretch/>
        </p:blipFill>
        <p:spPr>
          <a:xfrm>
            <a:off x="10296525" y="4738103"/>
            <a:ext cx="1419225" cy="942975"/>
          </a:xfrm>
          <a:prstGeom prst="rect">
            <a:avLst/>
          </a:prstGeom>
          <a:noFill/>
          <a:ln>
            <a:noFill/>
          </a:ln>
        </p:spPr>
      </p:pic>
      <p:pic>
        <p:nvPicPr>
          <p:cNvPr id="3" name="Google Shape;394;g3cc2b412058_0_42" descr="Kühl- und Gefriergeräte | Umweltbundesamt">
            <a:extLst>
              <a:ext uri="{FF2B5EF4-FFF2-40B4-BE49-F238E27FC236}">
                <a16:creationId xmlns:a16="http://schemas.microsoft.com/office/drawing/2014/main" id="{4444232B-26CF-8F7A-9F01-3BDC46CB6950}"/>
              </a:ext>
            </a:extLst>
          </p:cNvPr>
          <p:cNvPicPr preferRelativeResize="0"/>
          <p:nvPr/>
        </p:nvPicPr>
        <p:blipFill rotWithShape="1">
          <a:blip r:embed="rId4">
            <a:alphaModFix/>
          </a:blip>
          <a:srcRect l="37292" r="37837"/>
          <a:stretch/>
        </p:blipFill>
        <p:spPr>
          <a:xfrm>
            <a:off x="10490458" y="2368226"/>
            <a:ext cx="1031357" cy="2087083"/>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g3cc2b412058_0_74"/>
          <p:cNvSpPr txBox="1">
            <a:spLocks noGrp="1"/>
          </p:cNvSpPr>
          <p:nvPr>
            <p:ph type="title"/>
          </p:nvPr>
        </p:nvSpPr>
        <p:spPr>
          <a:xfrm>
            <a:off x="594347" y="189575"/>
            <a:ext cx="87993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sz="4000" dirty="0">
                <a:latin typeface="Aptos Serif" panose="02020604070405020304" pitchFamily="18" charset="0"/>
                <a:ea typeface="Arial"/>
                <a:cs typeface="Aptos Serif" panose="02020604070405020304" pitchFamily="18" charset="0"/>
                <a:sym typeface="Arial"/>
              </a:rPr>
              <a:t>Umweltkennzeichnungen Typ I</a:t>
            </a:r>
            <a:endParaRPr sz="4000" dirty="0">
              <a:latin typeface="Aptos Serif" panose="02020604070405020304" pitchFamily="18" charset="0"/>
              <a:ea typeface="Arial"/>
              <a:cs typeface="Aptos Serif" panose="02020604070405020304" pitchFamily="18" charset="0"/>
              <a:sym typeface="Arial"/>
            </a:endParaRPr>
          </a:p>
        </p:txBody>
      </p:sp>
      <p:sp>
        <p:nvSpPr>
          <p:cNvPr id="418" name="Google Shape;418;g3cc2b412058_0_74"/>
          <p:cNvSpPr txBox="1">
            <a:spLocks noGrp="1"/>
          </p:cNvSpPr>
          <p:nvPr>
            <p:ph type="body" idx="1"/>
          </p:nvPr>
        </p:nvSpPr>
        <p:spPr>
          <a:xfrm>
            <a:off x="465539" y="1950826"/>
            <a:ext cx="8283045" cy="4043738"/>
          </a:xfrm>
          <a:prstGeom prst="rect">
            <a:avLst/>
          </a:prstGeom>
          <a:noFill/>
          <a:ln>
            <a:noFill/>
          </a:ln>
        </p:spPr>
        <p:txBody>
          <a:bodyPr spcFirstLastPara="1" wrap="square" lIns="0" tIns="228600" rIns="0" bIns="0" anchor="t" anchorCtr="0">
            <a:noAutofit/>
          </a:bodyPr>
          <a:lstStyle/>
          <a:p>
            <a:pPr marL="457200" lvl="0" indent="-228600" algn="l" rtl="0">
              <a:lnSpc>
                <a:spcPct val="100000"/>
              </a:lnSpc>
              <a:spcBef>
                <a:spcPts val="2200"/>
              </a:spcBef>
              <a:spcAft>
                <a:spcPts val="0"/>
              </a:spcAft>
              <a:buSzPct val="99982"/>
              <a:buNone/>
            </a:pPr>
            <a:r>
              <a:rPr lang="de-DE" sz="2000" dirty="0">
                <a:latin typeface="Aptos" panose="020B0004020202020204" pitchFamily="34" charset="0"/>
                <a:sym typeface="Arial"/>
              </a:rPr>
              <a:t>Zertifizierung von Produkten durch unabhängige Dritte</a:t>
            </a:r>
            <a:endParaRPr sz="2000" dirty="0">
              <a:latin typeface="Aptos" panose="020B0004020202020204" pitchFamily="34" charset="0"/>
            </a:endParaRPr>
          </a:p>
          <a:p>
            <a:pPr marL="457200" lvl="0" indent="-228600" algn="l" rtl="0">
              <a:lnSpc>
                <a:spcPct val="100000"/>
              </a:lnSpc>
              <a:spcBef>
                <a:spcPts val="2200"/>
              </a:spcBef>
              <a:spcAft>
                <a:spcPts val="0"/>
              </a:spcAft>
              <a:buSzPct val="99982"/>
              <a:buNone/>
            </a:pPr>
            <a:r>
              <a:rPr lang="de-DE" sz="2000" dirty="0">
                <a:latin typeface="Aptos" panose="020B0004020202020204" pitchFamily="34" charset="0"/>
              </a:rPr>
              <a:t>Kriterien für bestimmte </a:t>
            </a:r>
            <a:r>
              <a:rPr lang="de-DE" sz="2000" dirty="0">
                <a:latin typeface="Aptos" panose="020B0004020202020204" pitchFamily="34" charset="0"/>
                <a:sym typeface="Arial"/>
              </a:rPr>
              <a:t>Umwelteigenschaften</a:t>
            </a:r>
            <a:endParaRPr sz="2000" dirty="0">
              <a:latin typeface="Aptos" panose="020B0004020202020204" pitchFamily="34" charset="0"/>
            </a:endParaRPr>
          </a:p>
          <a:p>
            <a:pPr marL="914400" lvl="1" indent="-369411" algn="l" rtl="0">
              <a:lnSpc>
                <a:spcPct val="120000"/>
              </a:lnSpc>
              <a:spcBef>
                <a:spcPts val="600"/>
              </a:spcBef>
              <a:spcAft>
                <a:spcPts val="0"/>
              </a:spcAft>
              <a:buSzPct val="99996"/>
              <a:buChar char="•"/>
            </a:pPr>
            <a:r>
              <a:rPr lang="de-DE" sz="1800" dirty="0">
                <a:latin typeface="Aptos" panose="020B0004020202020204" pitchFamily="34" charset="0"/>
                <a:sym typeface="Arial"/>
              </a:rPr>
              <a:t>Einhaltung von Grenzwerten für Schadstoffe</a:t>
            </a:r>
            <a:endParaRPr sz="1800" dirty="0">
              <a:latin typeface="Aptos" panose="020B0004020202020204" pitchFamily="34" charset="0"/>
            </a:endParaRPr>
          </a:p>
          <a:p>
            <a:pPr marL="914400" lvl="1" indent="-369411" algn="l" rtl="0">
              <a:lnSpc>
                <a:spcPct val="120000"/>
              </a:lnSpc>
              <a:spcBef>
                <a:spcPts val="600"/>
              </a:spcBef>
              <a:spcAft>
                <a:spcPts val="0"/>
              </a:spcAft>
              <a:buSzPct val="99996"/>
              <a:buChar char="•"/>
            </a:pPr>
            <a:r>
              <a:rPr lang="de-DE" sz="1800" dirty="0">
                <a:latin typeface="Aptos" panose="020B0004020202020204" pitchFamily="34" charset="0"/>
                <a:sym typeface="Arial"/>
              </a:rPr>
              <a:t>Einhaltung festgelegter Energieverbrauchswerte</a:t>
            </a:r>
            <a:endParaRPr sz="1800" dirty="0">
              <a:latin typeface="Aptos" panose="020B0004020202020204" pitchFamily="34" charset="0"/>
            </a:endParaRPr>
          </a:p>
          <a:p>
            <a:pPr marL="914400" lvl="1" indent="-369411" algn="l" rtl="0">
              <a:lnSpc>
                <a:spcPct val="120000"/>
              </a:lnSpc>
              <a:spcBef>
                <a:spcPts val="600"/>
              </a:spcBef>
              <a:spcAft>
                <a:spcPts val="0"/>
              </a:spcAft>
              <a:buSzPct val="99996"/>
              <a:buChar char="•"/>
            </a:pPr>
            <a:r>
              <a:rPr lang="de-DE" sz="1800" dirty="0">
                <a:latin typeface="Aptos" panose="020B0004020202020204" pitchFamily="34" charset="0"/>
                <a:sym typeface="Arial"/>
              </a:rPr>
              <a:t>Reduzierung von Emissionen während der Produktion</a:t>
            </a:r>
            <a:endParaRPr lang="de-DE" sz="1800" dirty="0">
              <a:latin typeface="Aptos" panose="020B0004020202020204" pitchFamily="34" charset="0"/>
            </a:endParaRPr>
          </a:p>
          <a:p>
            <a:pPr lvl="1" indent="-369411">
              <a:lnSpc>
                <a:spcPct val="120000"/>
              </a:lnSpc>
              <a:buSzPct val="99996"/>
            </a:pPr>
            <a:r>
              <a:rPr lang="de-DE" dirty="0">
                <a:latin typeface="Aptos" panose="020B0004020202020204" pitchFamily="34" charset="0"/>
                <a:sym typeface="Arial"/>
              </a:rPr>
              <a:t>Recyclingfähigkeit eines Produkts</a:t>
            </a:r>
          </a:p>
          <a:p>
            <a:pPr marL="87789" indent="0">
              <a:lnSpc>
                <a:spcPct val="120000"/>
              </a:lnSpc>
              <a:buSzPct val="99996"/>
            </a:pPr>
            <a:r>
              <a:rPr lang="de-DE" sz="2000" b="1" dirty="0">
                <a:solidFill>
                  <a:schemeClr val="accent4"/>
                </a:solidFill>
                <a:latin typeface="Aptos" panose="020B0004020202020204" pitchFamily="34" charset="0"/>
                <a:sym typeface="Arial"/>
              </a:rPr>
              <a:t>Grundlage für die Auftragsvergabe</a:t>
            </a:r>
            <a:endParaRPr sz="2000" dirty="0">
              <a:latin typeface="Aptos" panose="020B0004020202020204" pitchFamily="34" charset="0"/>
            </a:endParaRPr>
          </a:p>
          <a:p>
            <a:pPr marL="914400" lvl="1" indent="-369411" algn="l" rtl="0">
              <a:lnSpc>
                <a:spcPct val="120000"/>
              </a:lnSpc>
              <a:spcBef>
                <a:spcPts val="600"/>
              </a:spcBef>
              <a:spcAft>
                <a:spcPts val="0"/>
              </a:spcAft>
              <a:buSzPct val="99996"/>
              <a:buChar char="•"/>
            </a:pPr>
            <a:r>
              <a:rPr lang="de-DE" sz="1800" dirty="0">
                <a:latin typeface="Aptos" panose="020B0004020202020204" pitchFamily="34" charset="0"/>
                <a:sym typeface="Arial"/>
              </a:rPr>
              <a:t>Entwicklung der Kriterien unter Einbeziehung relevanter Interessengruppen</a:t>
            </a:r>
            <a:endParaRPr sz="1800" dirty="0">
              <a:latin typeface="Aptos" panose="020B0004020202020204" pitchFamily="34" charset="0"/>
            </a:endParaRPr>
          </a:p>
          <a:p>
            <a:pPr marL="914400" lvl="1" indent="-369411" algn="l" rtl="0">
              <a:lnSpc>
                <a:spcPct val="120000"/>
              </a:lnSpc>
              <a:spcBef>
                <a:spcPts val="600"/>
              </a:spcBef>
              <a:spcAft>
                <a:spcPts val="0"/>
              </a:spcAft>
              <a:buSzPct val="99996"/>
              <a:buChar char="•"/>
            </a:pPr>
            <a:r>
              <a:rPr lang="de-DE" sz="1800" dirty="0">
                <a:latin typeface="Aptos" panose="020B0004020202020204" pitchFamily="34" charset="0"/>
              </a:rPr>
              <a:t>Ö</a:t>
            </a:r>
            <a:r>
              <a:rPr lang="de-DE" sz="1800" dirty="0">
                <a:latin typeface="Aptos" panose="020B0004020202020204" pitchFamily="34" charset="0"/>
                <a:sym typeface="Arial"/>
              </a:rPr>
              <a:t>ffentliche Zugänglichkeit der Kriterien</a:t>
            </a:r>
            <a:endParaRPr sz="1800" dirty="0">
              <a:latin typeface="Aptos" panose="020B0004020202020204" pitchFamily="34" charset="0"/>
              <a:sym typeface="Arial"/>
            </a:endParaRPr>
          </a:p>
        </p:txBody>
      </p:sp>
      <p:pic>
        <p:nvPicPr>
          <p:cNvPr id="419" name="Google Shape;419;g3cc2b412058_0_74"/>
          <p:cNvPicPr preferRelativeResize="0"/>
          <p:nvPr/>
        </p:nvPicPr>
        <p:blipFill rotWithShape="1">
          <a:blip r:embed="rId3">
            <a:alphaModFix/>
          </a:blip>
          <a:srcRect/>
          <a:stretch/>
        </p:blipFill>
        <p:spPr>
          <a:xfrm>
            <a:off x="8707846" y="1783175"/>
            <a:ext cx="1371601" cy="1645921"/>
          </a:xfrm>
          <a:prstGeom prst="rect">
            <a:avLst/>
          </a:prstGeom>
          <a:noFill/>
          <a:ln>
            <a:noFill/>
          </a:ln>
        </p:spPr>
      </p:pic>
      <p:pic>
        <p:nvPicPr>
          <p:cNvPr id="420" name="Google Shape;420;g3cc2b412058_0_74"/>
          <p:cNvPicPr preferRelativeResize="0"/>
          <p:nvPr/>
        </p:nvPicPr>
        <p:blipFill rotWithShape="1">
          <a:blip r:embed="rId4">
            <a:alphaModFix/>
          </a:blip>
          <a:srcRect/>
          <a:stretch/>
        </p:blipFill>
        <p:spPr>
          <a:xfrm>
            <a:off x="8671319" y="3638514"/>
            <a:ext cx="1444653" cy="1303861"/>
          </a:xfrm>
          <a:prstGeom prst="rect">
            <a:avLst/>
          </a:prstGeom>
          <a:noFill/>
          <a:ln>
            <a:noFill/>
          </a:ln>
        </p:spPr>
      </p:pic>
      <p:pic>
        <p:nvPicPr>
          <p:cNvPr id="421" name="Google Shape;421;g3cc2b412058_0_74"/>
          <p:cNvPicPr preferRelativeResize="0"/>
          <p:nvPr/>
        </p:nvPicPr>
        <p:blipFill rotWithShape="1">
          <a:blip r:embed="rId5">
            <a:alphaModFix/>
          </a:blip>
          <a:srcRect/>
          <a:stretch/>
        </p:blipFill>
        <p:spPr>
          <a:xfrm>
            <a:off x="10489144" y="3551829"/>
            <a:ext cx="1508263" cy="1477229"/>
          </a:xfrm>
          <a:prstGeom prst="rect">
            <a:avLst/>
          </a:prstGeom>
          <a:noFill/>
          <a:ln>
            <a:noFill/>
          </a:ln>
        </p:spPr>
      </p:pic>
      <p:pic>
        <p:nvPicPr>
          <p:cNvPr id="422" name="Google Shape;422;g3cc2b412058_0_74"/>
          <p:cNvPicPr preferRelativeResize="0"/>
          <p:nvPr/>
        </p:nvPicPr>
        <p:blipFill rotWithShape="1">
          <a:blip r:embed="rId6">
            <a:alphaModFix/>
          </a:blip>
          <a:srcRect/>
          <a:stretch/>
        </p:blipFill>
        <p:spPr>
          <a:xfrm>
            <a:off x="10512957" y="1885510"/>
            <a:ext cx="1460638" cy="144124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8"/>
          <p:cNvSpPr txBox="1">
            <a:spLocks noGrp="1"/>
          </p:cNvSpPr>
          <p:nvPr>
            <p:ph type="ctrTitle"/>
          </p:nvPr>
        </p:nvSpPr>
        <p:spPr>
          <a:xfrm>
            <a:off x="2041071" y="411479"/>
            <a:ext cx="9755233"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6000"/>
              <a:buFont typeface="Play"/>
              <a:buNone/>
            </a:pPr>
            <a:r>
              <a:rPr lang="de-DE" dirty="0">
                <a:latin typeface="Aptos Serif" panose="02020604070405020304" pitchFamily="18" charset="0"/>
                <a:ea typeface="Arial"/>
                <a:cs typeface="Aptos Serif" panose="02020604070405020304" pitchFamily="18" charset="0"/>
                <a:sym typeface="Arial"/>
              </a:rPr>
              <a:t>Schritte zur Umsetzung</a:t>
            </a:r>
            <a:endParaRPr dirty="0">
              <a:latin typeface="Aptos Serif" panose="02020604070405020304" pitchFamily="18" charset="0"/>
              <a:ea typeface="Arial"/>
              <a:cs typeface="Aptos Serif" panose="02020604070405020304" pitchFamily="18" charset="0"/>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g3cc2b412058_0_83"/>
          <p:cNvSpPr txBox="1">
            <a:spLocks noGrp="1"/>
          </p:cNvSpPr>
          <p:nvPr>
            <p:ph type="title"/>
          </p:nvPr>
        </p:nvSpPr>
        <p:spPr>
          <a:xfrm>
            <a:off x="594350" y="189575"/>
            <a:ext cx="107541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Soziallabel (die Umweltkenn- </a:t>
            </a:r>
            <a:r>
              <a:rPr lang="de-DE" dirty="0" err="1">
                <a:latin typeface="Aptos Serif" panose="02020604070405020304" pitchFamily="18" charset="0"/>
                <a:ea typeface="Arial"/>
                <a:cs typeface="Aptos Serif" panose="02020604070405020304" pitchFamily="18" charset="0"/>
                <a:sym typeface="Arial"/>
              </a:rPr>
              <a:t>zeichnungen</a:t>
            </a:r>
            <a:r>
              <a:rPr lang="de-DE" dirty="0">
                <a:latin typeface="Aptos Serif" panose="02020604070405020304" pitchFamily="18" charset="0"/>
                <a:ea typeface="Arial"/>
                <a:cs typeface="Aptos Serif" panose="02020604070405020304" pitchFamily="18" charset="0"/>
                <a:sym typeface="Arial"/>
              </a:rPr>
              <a:t> Typ I ähnlich sind)</a:t>
            </a:r>
            <a:endParaRPr dirty="0">
              <a:latin typeface="Aptos Serif" panose="02020604070405020304" pitchFamily="18" charset="0"/>
              <a:ea typeface="Arial"/>
              <a:cs typeface="Aptos Serif" panose="02020604070405020304" pitchFamily="18" charset="0"/>
              <a:sym typeface="Arial"/>
            </a:endParaRPr>
          </a:p>
        </p:txBody>
      </p:sp>
      <p:sp>
        <p:nvSpPr>
          <p:cNvPr id="429" name="Google Shape;429;g3cc2b412058_0_83"/>
          <p:cNvSpPr txBox="1">
            <a:spLocks noGrp="1"/>
          </p:cNvSpPr>
          <p:nvPr>
            <p:ph type="body" idx="1"/>
          </p:nvPr>
        </p:nvSpPr>
        <p:spPr>
          <a:xfrm>
            <a:off x="396640" y="1783175"/>
            <a:ext cx="9550549" cy="4266000"/>
          </a:xfrm>
          <a:prstGeom prst="rect">
            <a:avLst/>
          </a:prstGeom>
          <a:noFill/>
          <a:ln>
            <a:noFill/>
          </a:ln>
        </p:spPr>
        <p:txBody>
          <a:bodyPr spcFirstLastPara="1" wrap="square" lIns="0" tIns="228600" rIns="0" bIns="0" anchor="t" anchorCtr="0">
            <a:noAutofit/>
          </a:bodyPr>
          <a:lstStyle/>
          <a:p>
            <a:pPr marL="228600" lvl="0" indent="0" algn="l" rtl="0">
              <a:lnSpc>
                <a:spcPct val="100000"/>
              </a:lnSpc>
              <a:spcBef>
                <a:spcPts val="2200"/>
              </a:spcBef>
              <a:spcAft>
                <a:spcPts val="0"/>
              </a:spcAft>
              <a:buSzPct val="181817"/>
              <a:buNone/>
            </a:pPr>
            <a:r>
              <a:rPr lang="de-DE" sz="1800" dirty="0">
                <a:latin typeface="Aptos" panose="020B0004020202020204" pitchFamily="34" charset="0"/>
                <a:sym typeface="Arial"/>
              </a:rPr>
              <a:t>Unabhängige Zertifizierung durch Dritte und Entwicklung von Kriterien in einem transparenten Prozess</a:t>
            </a:r>
            <a:endParaRPr sz="1800" dirty="0">
              <a:latin typeface="Aptos" panose="020B0004020202020204" pitchFamily="34" charset="0"/>
            </a:endParaRPr>
          </a:p>
          <a:p>
            <a:pPr marL="228600" lvl="0" indent="0" algn="l" rtl="0">
              <a:lnSpc>
                <a:spcPct val="100000"/>
              </a:lnSpc>
              <a:spcBef>
                <a:spcPts val="2200"/>
              </a:spcBef>
              <a:spcAft>
                <a:spcPts val="0"/>
              </a:spcAft>
              <a:buSzPct val="181817"/>
              <a:buNone/>
            </a:pPr>
            <a:r>
              <a:rPr lang="de-DE" sz="1800" dirty="0">
                <a:latin typeface="Aptos" panose="020B0004020202020204" pitchFamily="34" charset="0"/>
                <a:sym typeface="Arial"/>
              </a:rPr>
              <a:t>Kriterien, die </a:t>
            </a:r>
            <a:r>
              <a:rPr lang="de-DE" sz="1800" dirty="0">
                <a:latin typeface="Aptos" panose="020B0004020202020204" pitchFamily="34" charset="0"/>
              </a:rPr>
              <a:t>sich i. d. R. auf die </a:t>
            </a:r>
            <a:r>
              <a:rPr lang="de-DE" sz="1800" dirty="0">
                <a:latin typeface="Aptos" panose="020B0004020202020204" pitchFamily="34" charset="0"/>
                <a:sym typeface="Arial"/>
              </a:rPr>
              <a:t>Kernarbeitsnormen der ILO beziehen:</a:t>
            </a:r>
            <a:endParaRPr sz="1800" dirty="0">
              <a:latin typeface="Aptos" panose="020B0004020202020204" pitchFamily="34" charset="0"/>
              <a:sym typeface="Arial"/>
            </a:endParaRPr>
          </a:p>
          <a:p>
            <a:pPr marL="971551" lvl="1" indent="-285750">
              <a:lnSpc>
                <a:spcPct val="100000"/>
              </a:lnSpc>
              <a:spcBef>
                <a:spcPts val="300"/>
              </a:spcBef>
              <a:buSzPct val="100000"/>
              <a:buFont typeface="Arial" panose="020B0604020202020204" pitchFamily="34" charset="0"/>
              <a:buChar char="•"/>
            </a:pPr>
            <a:r>
              <a:rPr lang="de-DE" sz="1600" dirty="0">
                <a:latin typeface="Aptos" panose="020B0004020202020204" pitchFamily="34" charset="0"/>
                <a:sym typeface="Arial"/>
              </a:rPr>
              <a:t>keine Zwangsarbeit</a:t>
            </a:r>
            <a:endParaRPr lang="de-DE" sz="1600" dirty="0">
              <a:latin typeface="Aptos" panose="020B0004020202020204" pitchFamily="34" charset="0"/>
            </a:endParaRPr>
          </a:p>
          <a:p>
            <a:pPr marL="971551" lvl="1" indent="-285750">
              <a:lnSpc>
                <a:spcPct val="100000"/>
              </a:lnSpc>
              <a:spcBef>
                <a:spcPts val="300"/>
              </a:spcBef>
              <a:buSzPct val="100000"/>
              <a:buFont typeface="Arial" panose="020B0604020202020204" pitchFamily="34" charset="0"/>
              <a:buChar char="•"/>
            </a:pPr>
            <a:r>
              <a:rPr lang="de-DE" sz="1600" dirty="0">
                <a:latin typeface="Aptos" panose="020B0004020202020204" pitchFamily="34" charset="0"/>
                <a:sym typeface="Arial"/>
              </a:rPr>
              <a:t>Gewerkschaftsfreiheit</a:t>
            </a:r>
            <a:endParaRPr sz="1600" dirty="0">
              <a:latin typeface="Aptos" panose="020B0004020202020204" pitchFamily="34" charset="0"/>
            </a:endParaRPr>
          </a:p>
          <a:p>
            <a:pPr marL="1028700" lvl="1" indent="-342899" algn="l" rtl="0">
              <a:lnSpc>
                <a:spcPct val="100000"/>
              </a:lnSpc>
              <a:spcBef>
                <a:spcPts val="300"/>
              </a:spcBef>
              <a:spcAft>
                <a:spcPts val="0"/>
              </a:spcAft>
              <a:buSzPct val="100000"/>
              <a:buFont typeface="Arial"/>
              <a:buChar char="•"/>
            </a:pPr>
            <a:r>
              <a:rPr lang="de-DE" sz="1600" dirty="0">
                <a:latin typeface="Aptos" panose="020B0004020202020204" pitchFamily="34" charset="0"/>
                <a:sym typeface="Arial"/>
              </a:rPr>
              <a:t>keine Diskriminierung aufgrund von Rasse, Geschlecht oder Hautfarbe</a:t>
            </a:r>
            <a:endParaRPr sz="1600" dirty="0">
              <a:latin typeface="Aptos" panose="020B0004020202020204" pitchFamily="34" charset="0"/>
            </a:endParaRPr>
          </a:p>
          <a:p>
            <a:pPr marL="1028700" lvl="1" indent="-342899" algn="l" rtl="0">
              <a:lnSpc>
                <a:spcPct val="100000"/>
              </a:lnSpc>
              <a:spcBef>
                <a:spcPts val="300"/>
              </a:spcBef>
              <a:spcAft>
                <a:spcPts val="0"/>
              </a:spcAft>
              <a:buSzPct val="100000"/>
              <a:buFont typeface="Arial"/>
              <a:buChar char="•"/>
            </a:pPr>
            <a:r>
              <a:rPr lang="de-DE" sz="1600" dirty="0">
                <a:latin typeface="Aptos" panose="020B0004020202020204" pitchFamily="34" charset="0"/>
                <a:sym typeface="Arial"/>
              </a:rPr>
              <a:t>gleicher Lohn für gleiche Arbeit</a:t>
            </a:r>
            <a:endParaRPr sz="1600" dirty="0">
              <a:latin typeface="Aptos" panose="020B0004020202020204" pitchFamily="34" charset="0"/>
            </a:endParaRPr>
          </a:p>
          <a:p>
            <a:pPr marL="1028700" lvl="1" indent="-342899" algn="l" rtl="0">
              <a:lnSpc>
                <a:spcPct val="100000"/>
              </a:lnSpc>
              <a:spcBef>
                <a:spcPts val="300"/>
              </a:spcBef>
              <a:spcAft>
                <a:spcPts val="0"/>
              </a:spcAft>
              <a:buSzPct val="100000"/>
              <a:buFont typeface="Arial"/>
              <a:buChar char="•"/>
            </a:pPr>
            <a:r>
              <a:rPr lang="de-DE" sz="1600" dirty="0">
                <a:latin typeface="Aptos" panose="020B0004020202020204" pitchFamily="34" charset="0"/>
                <a:sym typeface="Arial"/>
              </a:rPr>
              <a:t>Verbot ausbeuterischer Kinderarbeit</a:t>
            </a:r>
            <a:endParaRPr sz="1800" b="1" dirty="0">
              <a:solidFill>
                <a:schemeClr val="accent4"/>
              </a:solidFill>
              <a:latin typeface="Aptos" panose="020B0004020202020204" pitchFamily="34" charset="0"/>
              <a:sym typeface="Arial"/>
            </a:endParaRPr>
          </a:p>
          <a:p>
            <a:pPr marL="228600" indent="0">
              <a:lnSpc>
                <a:spcPct val="100000"/>
              </a:lnSpc>
              <a:spcBef>
                <a:spcPts val="600"/>
              </a:spcBef>
              <a:buSzPct val="181818"/>
            </a:pPr>
            <a:r>
              <a:rPr lang="de-DE" sz="1800" b="1" dirty="0">
                <a:solidFill>
                  <a:schemeClr val="accent4"/>
                </a:solidFill>
                <a:latin typeface="Aptos" panose="020B0004020202020204" pitchFamily="34" charset="0"/>
                <a:sym typeface="Arial"/>
              </a:rPr>
              <a:t>Fair Trade (zusätzlich zu ILO)</a:t>
            </a:r>
            <a:endParaRPr sz="1800" b="1" dirty="0">
              <a:solidFill>
                <a:schemeClr val="accent4"/>
              </a:solidFill>
              <a:latin typeface="Aptos" panose="020B0004020202020204" pitchFamily="34" charset="0"/>
              <a:sym typeface="Arial"/>
            </a:endParaRPr>
          </a:p>
          <a:p>
            <a:pPr marL="1028700" lvl="1" indent="-342899" algn="l" rtl="0">
              <a:lnSpc>
                <a:spcPct val="90000"/>
              </a:lnSpc>
              <a:spcBef>
                <a:spcPts val="600"/>
              </a:spcBef>
              <a:spcAft>
                <a:spcPts val="0"/>
              </a:spcAft>
              <a:buSzPct val="100000"/>
              <a:buFont typeface="Arial"/>
              <a:buChar char="•"/>
            </a:pPr>
            <a:r>
              <a:rPr lang="de-DE" sz="1600" dirty="0">
                <a:latin typeface="Aptos" panose="020B0004020202020204" pitchFamily="34" charset="0"/>
                <a:sym typeface="Arial"/>
              </a:rPr>
              <a:t>Mindestpreis und faire Vergütung (existenzsichernde Löhne)</a:t>
            </a:r>
            <a:endParaRPr sz="1600" dirty="0">
              <a:latin typeface="Aptos" panose="020B0004020202020204" pitchFamily="34" charset="0"/>
            </a:endParaRPr>
          </a:p>
          <a:p>
            <a:pPr marL="1028700" lvl="1" indent="-342899" algn="l" rtl="0">
              <a:lnSpc>
                <a:spcPct val="90000"/>
              </a:lnSpc>
              <a:spcBef>
                <a:spcPts val="600"/>
              </a:spcBef>
              <a:spcAft>
                <a:spcPts val="0"/>
              </a:spcAft>
              <a:buSzPct val="100000"/>
              <a:buFont typeface="Arial"/>
              <a:buChar char="•"/>
            </a:pPr>
            <a:r>
              <a:rPr lang="de-DE" sz="1600" dirty="0">
                <a:latin typeface="Aptos" panose="020B0004020202020204" pitchFamily="34" charset="0"/>
                <a:sym typeface="Arial"/>
              </a:rPr>
              <a:t>langfristige Lieferverträge</a:t>
            </a:r>
            <a:endParaRPr sz="1600" dirty="0">
              <a:latin typeface="Aptos" panose="020B0004020202020204" pitchFamily="34" charset="0"/>
            </a:endParaRPr>
          </a:p>
          <a:p>
            <a:pPr marL="1028700" lvl="1" indent="-342899" algn="l" rtl="0">
              <a:lnSpc>
                <a:spcPct val="90000"/>
              </a:lnSpc>
              <a:spcBef>
                <a:spcPts val="600"/>
              </a:spcBef>
              <a:spcAft>
                <a:spcPts val="0"/>
              </a:spcAft>
              <a:buSzPct val="100000"/>
              <a:buFont typeface="Arial"/>
              <a:buChar char="•"/>
            </a:pPr>
            <a:r>
              <a:rPr lang="de-DE" sz="1600" dirty="0">
                <a:latin typeface="Aptos" panose="020B0004020202020204" pitchFamily="34" charset="0"/>
                <a:sym typeface="Arial"/>
              </a:rPr>
              <a:t>Vorfinanzierung</a:t>
            </a:r>
            <a:endParaRPr sz="1600" dirty="0">
              <a:latin typeface="Aptos" panose="020B0004020202020204" pitchFamily="34" charset="0"/>
            </a:endParaRPr>
          </a:p>
          <a:p>
            <a:pPr marL="1028700" lvl="1" indent="-342899" algn="l" rtl="0">
              <a:lnSpc>
                <a:spcPct val="90000"/>
              </a:lnSpc>
              <a:spcBef>
                <a:spcPts val="600"/>
              </a:spcBef>
              <a:spcAft>
                <a:spcPts val="0"/>
              </a:spcAft>
              <a:buSzPct val="100000"/>
              <a:buFont typeface="Arial"/>
              <a:buChar char="•"/>
            </a:pPr>
            <a:r>
              <a:rPr lang="de-DE" sz="1600" dirty="0">
                <a:latin typeface="Aptos" panose="020B0004020202020204" pitchFamily="34" charset="0"/>
                <a:sym typeface="Arial"/>
              </a:rPr>
              <a:t>Fairtrade-Prämie zur Unterstützung sozialer Projekte in der Gemeinde oder zur Zahlung von Schulgebühren usw. </a:t>
            </a:r>
            <a:endParaRPr sz="1600" dirty="0">
              <a:latin typeface="Aptos" panose="020B0004020202020204" pitchFamily="34" charset="0"/>
              <a:sym typeface="Arial"/>
            </a:endParaRPr>
          </a:p>
        </p:txBody>
      </p:sp>
      <p:pic>
        <p:nvPicPr>
          <p:cNvPr id="430" name="Google Shape;430;g3cc2b412058_0_83"/>
          <p:cNvPicPr preferRelativeResize="0"/>
          <p:nvPr/>
        </p:nvPicPr>
        <p:blipFill rotWithShape="1">
          <a:blip r:embed="rId3">
            <a:alphaModFix/>
          </a:blip>
          <a:srcRect/>
          <a:stretch/>
        </p:blipFill>
        <p:spPr>
          <a:xfrm>
            <a:off x="10564487" y="2216157"/>
            <a:ext cx="1033163" cy="1212843"/>
          </a:xfrm>
          <a:prstGeom prst="rect">
            <a:avLst/>
          </a:prstGeom>
          <a:noFill/>
          <a:ln>
            <a:noFill/>
          </a:ln>
        </p:spPr>
      </p:pic>
      <p:pic>
        <p:nvPicPr>
          <p:cNvPr id="431" name="Google Shape;431;g3cc2b412058_0_83"/>
          <p:cNvPicPr preferRelativeResize="0"/>
          <p:nvPr/>
        </p:nvPicPr>
        <p:blipFill rotWithShape="1">
          <a:blip r:embed="rId4">
            <a:alphaModFix/>
          </a:blip>
          <a:srcRect/>
          <a:stretch/>
        </p:blipFill>
        <p:spPr>
          <a:xfrm>
            <a:off x="10499620" y="3797719"/>
            <a:ext cx="1162896" cy="1152128"/>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g3cc2b412058_0_92"/>
          <p:cNvSpPr txBox="1">
            <a:spLocks noGrp="1"/>
          </p:cNvSpPr>
          <p:nvPr>
            <p:ph type="title"/>
          </p:nvPr>
        </p:nvSpPr>
        <p:spPr>
          <a:xfrm>
            <a:off x="594346" y="189575"/>
            <a:ext cx="97581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Gütezeichen mit ökologischen und sozialen Anforderungen</a:t>
            </a:r>
            <a:endParaRPr dirty="0">
              <a:latin typeface="Aptos Serif" panose="02020604070405020304" pitchFamily="18" charset="0"/>
              <a:ea typeface="Arial"/>
              <a:cs typeface="Aptos Serif" panose="02020604070405020304" pitchFamily="18" charset="0"/>
              <a:sym typeface="Arial"/>
            </a:endParaRPr>
          </a:p>
        </p:txBody>
      </p:sp>
      <p:sp>
        <p:nvSpPr>
          <p:cNvPr id="439" name="Google Shape;439;g3cc2b412058_0_92"/>
          <p:cNvSpPr txBox="1">
            <a:spLocks noGrp="1"/>
          </p:cNvSpPr>
          <p:nvPr>
            <p:ph type="body" idx="1"/>
          </p:nvPr>
        </p:nvSpPr>
        <p:spPr>
          <a:xfrm>
            <a:off x="594359" y="2281918"/>
            <a:ext cx="9571200" cy="3708600"/>
          </a:xfrm>
          <a:prstGeom prst="rect">
            <a:avLst/>
          </a:prstGeom>
          <a:noFill/>
          <a:ln>
            <a:noFill/>
          </a:ln>
        </p:spPr>
        <p:txBody>
          <a:bodyPr spcFirstLastPara="1" wrap="square" lIns="0" tIns="228600" rIns="0" bIns="0" anchor="t" anchorCtr="0">
            <a:normAutofit/>
          </a:bodyPr>
          <a:lstStyle/>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sym typeface="Arial"/>
              </a:rPr>
              <a:t>Einige </a:t>
            </a:r>
            <a:r>
              <a:rPr lang="de-DE" b="0" dirty="0">
                <a:solidFill>
                  <a:srgbClr val="3F3F3F"/>
                </a:solidFill>
                <a:latin typeface="Aptos" panose="020B0004020202020204" pitchFamily="34" charset="0"/>
              </a:rPr>
              <a:t>Gütezeichen</a:t>
            </a:r>
            <a:r>
              <a:rPr lang="de-DE" b="0" dirty="0">
                <a:solidFill>
                  <a:srgbClr val="3F3F3F"/>
                </a:solidFill>
                <a:latin typeface="Aptos" panose="020B0004020202020204" pitchFamily="34" charset="0"/>
                <a:sym typeface="Arial"/>
              </a:rPr>
              <a:t> kombinieren ökologische und soziale Kriterien.</a:t>
            </a:r>
            <a:endParaRPr b="0" dirty="0">
              <a:solidFill>
                <a:srgbClr val="3F3F3F"/>
              </a:solidFill>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sym typeface="Arial"/>
              </a:rPr>
              <a:t>Oft stand ursprünglich ein Aspekt im Vordergrund, der zweite </a:t>
            </a:r>
            <a:r>
              <a:rPr lang="de-DE" b="0" dirty="0">
                <a:solidFill>
                  <a:srgbClr val="3F3F3F"/>
                </a:solidFill>
                <a:latin typeface="Aptos" panose="020B0004020202020204" pitchFamily="34" charset="0"/>
              </a:rPr>
              <a:t>wurde</a:t>
            </a:r>
            <a:r>
              <a:rPr lang="de-DE" b="0" dirty="0">
                <a:solidFill>
                  <a:srgbClr val="3F3F3F"/>
                </a:solidFill>
                <a:latin typeface="Aptos" panose="020B0004020202020204" pitchFamily="34" charset="0"/>
                <a:sym typeface="Arial"/>
              </a:rPr>
              <a:t> zusätzlich berücksichtigt.</a:t>
            </a:r>
            <a:endParaRPr b="0" dirty="0">
              <a:solidFill>
                <a:srgbClr val="3F3F3F"/>
              </a:solidFill>
              <a:latin typeface="Aptos" panose="020B0004020202020204" pitchFamily="34" charset="0"/>
              <a:sym typeface="Arial"/>
            </a:endParaRPr>
          </a:p>
        </p:txBody>
      </p:sp>
      <p:pic>
        <p:nvPicPr>
          <p:cNvPr id="440" name="Google Shape;440;g3cc2b412058_0_92" descr="naturland fair"/>
          <p:cNvPicPr preferRelativeResize="0"/>
          <p:nvPr/>
        </p:nvPicPr>
        <p:blipFill rotWithShape="1">
          <a:blip r:embed="rId3">
            <a:alphaModFix/>
          </a:blip>
          <a:srcRect/>
          <a:stretch/>
        </p:blipFill>
        <p:spPr>
          <a:xfrm>
            <a:off x="742671" y="4443947"/>
            <a:ext cx="752496" cy="1546571"/>
          </a:xfrm>
          <a:prstGeom prst="rect">
            <a:avLst/>
          </a:prstGeom>
          <a:noFill/>
          <a:ln>
            <a:noFill/>
          </a:ln>
        </p:spPr>
      </p:pic>
      <p:pic>
        <p:nvPicPr>
          <p:cNvPr id="441" name="Google Shape;441;g3cc2b412058_0_92"/>
          <p:cNvPicPr preferRelativeResize="0"/>
          <p:nvPr/>
        </p:nvPicPr>
        <p:blipFill rotWithShape="1">
          <a:blip r:embed="rId4">
            <a:alphaModFix/>
          </a:blip>
          <a:srcRect/>
          <a:stretch/>
        </p:blipFill>
        <p:spPr>
          <a:xfrm>
            <a:off x="1851816" y="4552374"/>
            <a:ext cx="1327502" cy="1252794"/>
          </a:xfrm>
          <a:prstGeom prst="rect">
            <a:avLst/>
          </a:prstGeom>
          <a:noFill/>
          <a:ln>
            <a:noFill/>
          </a:ln>
        </p:spPr>
      </p:pic>
      <p:pic>
        <p:nvPicPr>
          <p:cNvPr id="442" name="Google Shape;442;g3cc2b412058_0_92"/>
          <p:cNvPicPr preferRelativeResize="0"/>
          <p:nvPr/>
        </p:nvPicPr>
        <p:blipFill rotWithShape="1">
          <a:blip r:embed="rId5">
            <a:alphaModFix/>
          </a:blip>
          <a:srcRect/>
          <a:stretch/>
        </p:blipFill>
        <p:spPr>
          <a:xfrm>
            <a:off x="3634498" y="4591275"/>
            <a:ext cx="1891936" cy="1174992"/>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g3cc2b412058_0_101"/>
          <p:cNvSpPr txBox="1">
            <a:spLocks noGrp="1"/>
          </p:cNvSpPr>
          <p:nvPr>
            <p:ph type="title"/>
          </p:nvPr>
        </p:nvSpPr>
        <p:spPr>
          <a:xfrm>
            <a:off x="594345" y="189575"/>
            <a:ext cx="105399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Umweltkennzeichnungen Typ II</a:t>
            </a:r>
            <a:endParaRPr dirty="0">
              <a:latin typeface="Aptos Serif" panose="02020604070405020304" pitchFamily="18" charset="0"/>
              <a:ea typeface="Arial"/>
              <a:cs typeface="Aptos Serif" panose="02020604070405020304" pitchFamily="18" charset="0"/>
              <a:sym typeface="Arial"/>
            </a:endParaRPr>
          </a:p>
        </p:txBody>
      </p:sp>
      <p:sp>
        <p:nvSpPr>
          <p:cNvPr id="449" name="Google Shape;449;g3cc2b412058_0_101"/>
          <p:cNvSpPr txBox="1">
            <a:spLocks noGrp="1"/>
          </p:cNvSpPr>
          <p:nvPr>
            <p:ph type="body" idx="1"/>
          </p:nvPr>
        </p:nvSpPr>
        <p:spPr>
          <a:xfrm>
            <a:off x="594346" y="2281925"/>
            <a:ext cx="9859200" cy="3708600"/>
          </a:xfrm>
          <a:prstGeom prst="rect">
            <a:avLst/>
          </a:prstGeom>
          <a:noFill/>
          <a:ln>
            <a:noFill/>
          </a:ln>
        </p:spPr>
        <p:txBody>
          <a:bodyPr spcFirstLastPara="1" wrap="square" lIns="0" tIns="228600" rIns="0" bIns="0" anchor="t" anchorCtr="0">
            <a:normAutofit/>
          </a:bodyPr>
          <a:lstStyle/>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sym typeface="Arial"/>
              </a:rPr>
              <a:t>Produktlinien eines Handelsunternehmens, die eine bestimmte Qualität aufweisen</a:t>
            </a:r>
            <a:endParaRPr b="0" dirty="0">
              <a:solidFill>
                <a:srgbClr val="3F3F3F"/>
              </a:solidFill>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sym typeface="Arial"/>
              </a:rPr>
              <a:t>Verwendung ausschließlich innerhalb des Unternehmens oder einer Unternehmensgruppe</a:t>
            </a:r>
            <a:endParaRPr b="0" dirty="0">
              <a:solidFill>
                <a:srgbClr val="3F3F3F"/>
              </a:solidFill>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sym typeface="Arial"/>
              </a:rPr>
              <a:t>Keine unabhängige Zertifizierung</a:t>
            </a:r>
            <a:endParaRPr b="0" dirty="0">
              <a:solidFill>
                <a:srgbClr val="3F3F3F"/>
              </a:solidFill>
              <a:latin typeface="Aptos" panose="020B0004020202020204" pitchFamily="34" charset="0"/>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g3cc2b412058_0_107"/>
          <p:cNvSpPr txBox="1">
            <a:spLocks noGrp="1"/>
          </p:cNvSpPr>
          <p:nvPr>
            <p:ph type="title"/>
          </p:nvPr>
        </p:nvSpPr>
        <p:spPr>
          <a:xfrm>
            <a:off x="594345" y="189575"/>
            <a:ext cx="100356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Möglichkeiten für die Verwendung von Gütezeichen</a:t>
            </a:r>
            <a:endParaRPr dirty="0">
              <a:latin typeface="Aptos Serif" panose="02020604070405020304" pitchFamily="18" charset="0"/>
              <a:ea typeface="Arial"/>
              <a:cs typeface="Aptos Serif" panose="02020604070405020304" pitchFamily="18" charset="0"/>
              <a:sym typeface="Arial"/>
            </a:endParaRPr>
          </a:p>
        </p:txBody>
      </p:sp>
      <p:sp>
        <p:nvSpPr>
          <p:cNvPr id="455" name="Google Shape;455;g3cc2b412058_0_107"/>
          <p:cNvSpPr txBox="1">
            <a:spLocks noGrp="1"/>
          </p:cNvSpPr>
          <p:nvPr>
            <p:ph type="body" idx="1"/>
          </p:nvPr>
        </p:nvSpPr>
        <p:spPr>
          <a:xfrm>
            <a:off x="594345" y="2281925"/>
            <a:ext cx="10539900" cy="3708600"/>
          </a:xfrm>
          <a:prstGeom prst="rect">
            <a:avLst/>
          </a:prstGeom>
          <a:noFill/>
          <a:ln>
            <a:noFill/>
          </a:ln>
        </p:spPr>
        <p:txBody>
          <a:bodyPr spcFirstLastPara="1" wrap="square" lIns="0" tIns="228600" rIns="0" bIns="0" anchor="t" anchorCtr="0">
            <a:normAutofit/>
          </a:bodyPr>
          <a:lstStyle/>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sym typeface="Arial"/>
              </a:rPr>
              <a:t>Kriterien aus </a:t>
            </a:r>
            <a:r>
              <a:rPr lang="de-DE" b="0" dirty="0">
                <a:solidFill>
                  <a:srgbClr val="3F3F3F"/>
                </a:solidFill>
                <a:latin typeface="Aptos" panose="020B0004020202020204" pitchFamily="34" charset="0"/>
              </a:rPr>
              <a:t>Gütezeichen </a:t>
            </a:r>
            <a:r>
              <a:rPr lang="de-DE" b="0" dirty="0">
                <a:solidFill>
                  <a:srgbClr val="3F3F3F"/>
                </a:solidFill>
                <a:latin typeface="Aptos" panose="020B0004020202020204" pitchFamily="34" charset="0"/>
                <a:sym typeface="Arial"/>
              </a:rPr>
              <a:t>können in den Ausschreibungsunterlagen </a:t>
            </a:r>
            <a:r>
              <a:rPr lang="de-DE" b="0" dirty="0">
                <a:solidFill>
                  <a:srgbClr val="3F3F3F"/>
                </a:solidFill>
                <a:latin typeface="Aptos" panose="020B0004020202020204" pitchFamily="34" charset="0"/>
              </a:rPr>
              <a:t>berücksichtigt</a:t>
            </a:r>
            <a:r>
              <a:rPr lang="de-DE" b="0" dirty="0">
                <a:solidFill>
                  <a:srgbClr val="3F3F3F"/>
                </a:solidFill>
                <a:latin typeface="Aptos" panose="020B0004020202020204" pitchFamily="34" charset="0"/>
                <a:sym typeface="Arial"/>
              </a:rPr>
              <a:t> werden.</a:t>
            </a:r>
            <a:endParaRPr b="0" dirty="0">
              <a:solidFill>
                <a:srgbClr val="3F3F3F"/>
              </a:solidFill>
              <a:latin typeface="Aptos" panose="020B0004020202020204" pitchFamily="34" charset="0"/>
            </a:endParaRPr>
          </a:p>
          <a:p>
            <a:pPr marL="571500" lvl="0" indent="-342900" algn="l" rtl="0">
              <a:lnSpc>
                <a:spcPct val="80000"/>
              </a:lnSpc>
              <a:spcBef>
                <a:spcPts val="2200"/>
              </a:spcBef>
              <a:spcAft>
                <a:spcPts val="0"/>
              </a:spcAft>
              <a:buSzPts val="2400"/>
              <a:buFont typeface="Arial"/>
              <a:buChar char="•"/>
            </a:pPr>
            <a:r>
              <a:rPr lang="de-DE" b="0" dirty="0">
                <a:solidFill>
                  <a:srgbClr val="3F3F3F"/>
                </a:solidFill>
                <a:latin typeface="Aptos" panose="020B0004020202020204" pitchFamily="34" charset="0"/>
              </a:rPr>
              <a:t>Anbieter </a:t>
            </a:r>
            <a:r>
              <a:rPr lang="de-DE" b="0" dirty="0">
                <a:solidFill>
                  <a:srgbClr val="3F3F3F"/>
                </a:solidFill>
                <a:latin typeface="Aptos" panose="020B0004020202020204" pitchFamily="34" charset="0"/>
                <a:sym typeface="Arial"/>
              </a:rPr>
              <a:t>können aufgefordert werden,</a:t>
            </a:r>
            <a:r>
              <a:rPr lang="de-DE" b="0" dirty="0">
                <a:solidFill>
                  <a:srgbClr val="3F3F3F"/>
                </a:solidFill>
                <a:latin typeface="Aptos" panose="020B0004020202020204" pitchFamily="34" charset="0"/>
              </a:rPr>
              <a:t> </a:t>
            </a:r>
            <a:r>
              <a:rPr lang="de-DE" b="0" dirty="0">
                <a:solidFill>
                  <a:srgbClr val="3F3F3F"/>
                </a:solidFill>
                <a:latin typeface="Aptos" panose="020B0004020202020204" pitchFamily="34" charset="0"/>
                <a:sym typeface="Arial"/>
              </a:rPr>
              <a:t>eine Zertifizierung mit einem </a:t>
            </a:r>
            <a:r>
              <a:rPr lang="de-DE" b="0" dirty="0">
                <a:solidFill>
                  <a:srgbClr val="3F3F3F"/>
                </a:solidFill>
                <a:latin typeface="Aptos" panose="020B0004020202020204" pitchFamily="34" charset="0"/>
              </a:rPr>
              <a:t>bestimmten Gütezeichen</a:t>
            </a:r>
            <a:r>
              <a:rPr lang="de-DE" b="0" dirty="0">
                <a:solidFill>
                  <a:srgbClr val="3F3F3F"/>
                </a:solidFill>
                <a:latin typeface="Aptos" panose="020B0004020202020204" pitchFamily="34" charset="0"/>
                <a:sym typeface="Arial"/>
              </a:rPr>
              <a:t> als Nachweis für die Erfüllung der </a:t>
            </a:r>
            <a:r>
              <a:rPr lang="de-DE" b="0" dirty="0">
                <a:solidFill>
                  <a:srgbClr val="3F3F3F"/>
                </a:solidFill>
                <a:latin typeface="Aptos" panose="020B0004020202020204" pitchFamily="34" charset="0"/>
              </a:rPr>
              <a:t>geforderten Kriterien </a:t>
            </a:r>
            <a:r>
              <a:rPr lang="de-DE" b="0" dirty="0">
                <a:solidFill>
                  <a:srgbClr val="3F3F3F"/>
                </a:solidFill>
                <a:latin typeface="Aptos" panose="020B0004020202020204" pitchFamily="34" charset="0"/>
                <a:sym typeface="Arial"/>
              </a:rPr>
              <a:t>vorzulegen.</a:t>
            </a:r>
            <a:endParaRPr b="0" dirty="0">
              <a:solidFill>
                <a:srgbClr val="3F3F3F"/>
              </a:solidFill>
              <a:latin typeface="Aptos" panose="020B0004020202020204"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g3cc2b412058_0_112"/>
          <p:cNvSpPr txBox="1">
            <a:spLocks noGrp="1"/>
          </p:cNvSpPr>
          <p:nvPr>
            <p:ph type="title"/>
          </p:nvPr>
        </p:nvSpPr>
        <p:spPr>
          <a:xfrm>
            <a:off x="594360" y="189572"/>
            <a:ext cx="6787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Umwelt- und Managementsysteme</a:t>
            </a:r>
            <a:endParaRPr dirty="0">
              <a:latin typeface="Aptos Serif" panose="02020604070405020304" pitchFamily="18" charset="0"/>
              <a:ea typeface="Arial"/>
              <a:cs typeface="Aptos Serif" panose="02020604070405020304" pitchFamily="18" charset="0"/>
              <a:sym typeface="Arial"/>
            </a:endParaRPr>
          </a:p>
        </p:txBody>
      </p:sp>
      <p:sp>
        <p:nvSpPr>
          <p:cNvPr id="462" name="Google Shape;462;g3cc2b412058_0_112"/>
          <p:cNvSpPr txBox="1">
            <a:spLocks noGrp="1"/>
          </p:cNvSpPr>
          <p:nvPr>
            <p:ph type="body" idx="1"/>
          </p:nvPr>
        </p:nvSpPr>
        <p:spPr>
          <a:xfrm>
            <a:off x="594350" y="2281925"/>
            <a:ext cx="7905000" cy="4195200"/>
          </a:xfrm>
          <a:prstGeom prst="rect">
            <a:avLst/>
          </a:prstGeom>
          <a:noFill/>
          <a:ln>
            <a:noFill/>
          </a:ln>
        </p:spPr>
        <p:txBody>
          <a:bodyPr spcFirstLastPara="1" wrap="square" lIns="0" tIns="228600" rIns="0" bIns="0" anchor="t" anchorCtr="0">
            <a:normAutofit fontScale="92500" lnSpcReduction="10000"/>
          </a:bodyPr>
          <a:lstStyle/>
          <a:p>
            <a:pPr marL="571500" lvl="0" indent="-355256" algn="l" rtl="0">
              <a:lnSpc>
                <a:spcPct val="100000"/>
              </a:lnSpc>
              <a:spcBef>
                <a:spcPts val="2200"/>
              </a:spcBef>
              <a:spcAft>
                <a:spcPts val="0"/>
              </a:spcAft>
              <a:buSzPts val="2595"/>
              <a:buFont typeface="Arial"/>
              <a:buChar char="•"/>
            </a:pPr>
            <a:r>
              <a:rPr lang="de-DE" dirty="0">
                <a:latin typeface="Aptos" panose="020B0004020202020204" pitchFamily="34" charset="0"/>
              </a:rPr>
              <a:t>Zertifizierungen, die sich auf das </a:t>
            </a:r>
            <a:r>
              <a:rPr lang="de-DE" dirty="0">
                <a:latin typeface="Aptos" panose="020B0004020202020204" pitchFamily="34" charset="0"/>
                <a:sym typeface="Arial"/>
              </a:rPr>
              <a:t>Unternehmen bzw</a:t>
            </a:r>
            <a:r>
              <a:rPr lang="de-DE" dirty="0">
                <a:latin typeface="Aptos" panose="020B0004020202020204" pitchFamily="34" charset="0"/>
              </a:rPr>
              <a:t>. den Produktionsstandort beziehen</a:t>
            </a:r>
            <a:endParaRPr dirty="0">
              <a:latin typeface="Aptos" panose="020B0004020202020204" pitchFamily="34" charset="0"/>
            </a:endParaRPr>
          </a:p>
          <a:p>
            <a:pPr marL="571500" lvl="0" indent="-355256" algn="l" rtl="0">
              <a:lnSpc>
                <a:spcPct val="80000"/>
              </a:lnSpc>
              <a:spcBef>
                <a:spcPts val="2200"/>
              </a:spcBef>
              <a:spcAft>
                <a:spcPts val="0"/>
              </a:spcAft>
              <a:buSzPts val="2595"/>
              <a:buFont typeface="Arial"/>
              <a:buChar char="•"/>
            </a:pPr>
            <a:r>
              <a:rPr lang="de-DE" dirty="0">
                <a:latin typeface="Aptos" panose="020B0004020202020204" pitchFamily="34" charset="0"/>
                <a:sym typeface="Arial"/>
              </a:rPr>
              <a:t>Beispiele: </a:t>
            </a:r>
            <a:endParaRPr dirty="0">
              <a:latin typeface="Aptos" panose="020B0004020202020204" pitchFamily="34" charset="0"/>
              <a:sym typeface="Arial"/>
            </a:endParaRPr>
          </a:p>
          <a:p>
            <a:pPr marL="1028700" lvl="1" indent="-353197" algn="l" rtl="0">
              <a:lnSpc>
                <a:spcPct val="100000"/>
              </a:lnSpc>
              <a:spcBef>
                <a:spcPts val="600"/>
              </a:spcBef>
              <a:spcAft>
                <a:spcPts val="0"/>
              </a:spcAft>
              <a:buSzPts val="2162"/>
              <a:buFont typeface="Arial"/>
              <a:buChar char="•"/>
            </a:pPr>
            <a:r>
              <a:rPr lang="de-DE" dirty="0">
                <a:latin typeface="Aptos" panose="020B0004020202020204" pitchFamily="34" charset="0"/>
                <a:sym typeface="Arial"/>
              </a:rPr>
              <a:t>EMAS (Eco-Management and Audit Scheme – Gemeinschaftssystem für das Umweltmanagement und die Umweltbetriebsprüfung)  </a:t>
            </a:r>
            <a:endParaRPr dirty="0">
              <a:latin typeface="Aptos" panose="020B0004020202020204" pitchFamily="34" charset="0"/>
            </a:endParaRPr>
          </a:p>
          <a:p>
            <a:pPr marL="1028700" lvl="1" indent="-353197" algn="l" rtl="0">
              <a:lnSpc>
                <a:spcPct val="100000"/>
              </a:lnSpc>
              <a:spcBef>
                <a:spcPts val="600"/>
              </a:spcBef>
              <a:spcAft>
                <a:spcPts val="0"/>
              </a:spcAft>
              <a:buSzPts val="2162"/>
              <a:buFont typeface="Arial"/>
              <a:buChar char="•"/>
            </a:pPr>
            <a:r>
              <a:rPr lang="de-DE" dirty="0">
                <a:latin typeface="Aptos" panose="020B0004020202020204" pitchFamily="34" charset="0"/>
                <a:sym typeface="Arial"/>
              </a:rPr>
              <a:t>SA8000-Standard (ILO-Kernarbeitsnormen) </a:t>
            </a:r>
            <a:endParaRPr dirty="0">
              <a:latin typeface="Aptos" panose="020B0004020202020204" pitchFamily="34" charset="0"/>
            </a:endParaRPr>
          </a:p>
          <a:p>
            <a:pPr marL="1028700" lvl="1" indent="-353197" algn="l" rtl="0">
              <a:lnSpc>
                <a:spcPct val="100000"/>
              </a:lnSpc>
              <a:spcBef>
                <a:spcPts val="600"/>
              </a:spcBef>
              <a:spcAft>
                <a:spcPts val="0"/>
              </a:spcAft>
              <a:buSzPts val="2162"/>
              <a:buFont typeface="Arial"/>
              <a:buChar char="•"/>
            </a:pPr>
            <a:r>
              <a:rPr lang="de-DE" dirty="0">
                <a:latin typeface="Aptos" panose="020B0004020202020204" pitchFamily="34" charset="0"/>
                <a:sym typeface="Arial"/>
              </a:rPr>
              <a:t>Fair </a:t>
            </a:r>
            <a:r>
              <a:rPr lang="de-DE" dirty="0" err="1">
                <a:latin typeface="Aptos" panose="020B0004020202020204" pitchFamily="34" charset="0"/>
                <a:sym typeface="Arial"/>
              </a:rPr>
              <a:t>Wear</a:t>
            </a:r>
            <a:r>
              <a:rPr lang="de-DE" dirty="0">
                <a:latin typeface="Aptos" panose="020B0004020202020204" pitchFamily="34" charset="0"/>
                <a:sym typeface="Arial"/>
              </a:rPr>
              <a:t> </a:t>
            </a:r>
            <a:r>
              <a:rPr lang="de-DE" dirty="0" err="1">
                <a:latin typeface="Aptos" panose="020B0004020202020204" pitchFamily="34" charset="0"/>
                <a:sym typeface="Arial"/>
              </a:rPr>
              <a:t>Foundation</a:t>
            </a:r>
            <a:r>
              <a:rPr lang="de-DE" dirty="0">
                <a:latin typeface="Aptos" panose="020B0004020202020204" pitchFamily="34" charset="0"/>
                <a:sym typeface="Arial"/>
              </a:rPr>
              <a:t> (Arbeitsbedingungen in der Textilbranche – Textil-Lieferkette)</a:t>
            </a:r>
            <a:endParaRPr dirty="0">
              <a:latin typeface="Aptos" panose="020B0004020202020204" pitchFamily="34" charset="0"/>
            </a:endParaRPr>
          </a:p>
          <a:p>
            <a:pPr marL="1028700" lvl="1" indent="-353197" algn="l" rtl="0">
              <a:lnSpc>
                <a:spcPct val="100000"/>
              </a:lnSpc>
              <a:spcBef>
                <a:spcPts val="600"/>
              </a:spcBef>
              <a:spcAft>
                <a:spcPts val="0"/>
              </a:spcAft>
              <a:buSzPts val="2162"/>
              <a:buFont typeface="Arial"/>
              <a:buChar char="•"/>
            </a:pPr>
            <a:r>
              <a:rPr lang="de-DE" dirty="0">
                <a:latin typeface="Aptos" panose="020B0004020202020204" pitchFamily="34" charset="0"/>
                <a:sym typeface="Arial"/>
              </a:rPr>
              <a:t>ISO 14001 (Internationale Normen für Umweltmanagementsysteme)</a:t>
            </a:r>
            <a:endParaRPr dirty="0">
              <a:latin typeface="Aptos" panose="020B0004020202020204" pitchFamily="34" charset="0"/>
              <a:sym typeface="Arial"/>
            </a:endParaRPr>
          </a:p>
        </p:txBody>
      </p:sp>
      <p:pic>
        <p:nvPicPr>
          <p:cNvPr id="463" name="Google Shape;463;g3cc2b412058_0_112"/>
          <p:cNvPicPr preferRelativeResize="0"/>
          <p:nvPr/>
        </p:nvPicPr>
        <p:blipFill rotWithShape="1">
          <a:blip r:embed="rId3">
            <a:alphaModFix/>
          </a:blip>
          <a:srcRect/>
          <a:stretch/>
        </p:blipFill>
        <p:spPr>
          <a:xfrm>
            <a:off x="9052389" y="2467255"/>
            <a:ext cx="1675523" cy="880783"/>
          </a:xfrm>
          <a:prstGeom prst="rect">
            <a:avLst/>
          </a:prstGeom>
          <a:noFill/>
          <a:ln>
            <a:noFill/>
          </a:ln>
        </p:spPr>
      </p:pic>
      <p:pic>
        <p:nvPicPr>
          <p:cNvPr id="464" name="Google Shape;464;g3cc2b412058_0_112"/>
          <p:cNvPicPr preferRelativeResize="0"/>
          <p:nvPr/>
        </p:nvPicPr>
        <p:blipFill rotWithShape="1">
          <a:blip r:embed="rId4">
            <a:alphaModFix/>
          </a:blip>
          <a:srcRect/>
          <a:stretch/>
        </p:blipFill>
        <p:spPr>
          <a:xfrm>
            <a:off x="11015088" y="2336416"/>
            <a:ext cx="819135" cy="1251444"/>
          </a:xfrm>
          <a:prstGeom prst="rect">
            <a:avLst/>
          </a:prstGeom>
          <a:noFill/>
          <a:ln>
            <a:noFill/>
          </a:ln>
        </p:spPr>
      </p:pic>
      <p:pic>
        <p:nvPicPr>
          <p:cNvPr id="465" name="Google Shape;465;g3cc2b412058_0_112"/>
          <p:cNvPicPr preferRelativeResize="0"/>
          <p:nvPr/>
        </p:nvPicPr>
        <p:blipFill rotWithShape="1">
          <a:blip r:embed="rId5">
            <a:alphaModFix/>
          </a:blip>
          <a:srcRect/>
          <a:stretch/>
        </p:blipFill>
        <p:spPr>
          <a:xfrm>
            <a:off x="10400895" y="3827681"/>
            <a:ext cx="1675524" cy="880783"/>
          </a:xfrm>
          <a:prstGeom prst="rect">
            <a:avLst/>
          </a:prstGeom>
          <a:noFill/>
          <a:ln>
            <a:noFill/>
          </a:ln>
        </p:spPr>
      </p:pic>
      <p:pic>
        <p:nvPicPr>
          <p:cNvPr id="466" name="Google Shape;466;g3cc2b412058_0_112" descr="Ein Bild, das Grafiken, Grafikdesign, Schrift, Logo enthält.&#10;&#10;KI-generierte Inhalte können fehlerhaft sein."/>
          <p:cNvPicPr preferRelativeResize="0"/>
          <p:nvPr/>
        </p:nvPicPr>
        <p:blipFill rotWithShape="1">
          <a:blip r:embed="rId6">
            <a:alphaModFix/>
          </a:blip>
          <a:srcRect/>
          <a:stretch/>
        </p:blipFill>
        <p:spPr>
          <a:xfrm>
            <a:off x="9379408" y="3688533"/>
            <a:ext cx="1021487" cy="1381983"/>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g3cc2b412058_0_123"/>
          <p:cNvSpPr txBox="1">
            <a:spLocks noGrp="1"/>
          </p:cNvSpPr>
          <p:nvPr>
            <p:ph type="ctrTitle"/>
          </p:nvPr>
        </p:nvSpPr>
        <p:spPr>
          <a:xfrm>
            <a:off x="6485141" y="-776063"/>
            <a:ext cx="3282000" cy="2119800"/>
          </a:xfrm>
          <a:prstGeom prst="rect">
            <a:avLst/>
          </a:prstGeom>
          <a:noFill/>
          <a:ln>
            <a:noFill/>
          </a:ln>
        </p:spPr>
        <p:txBody>
          <a:bodyPr spcFirstLastPara="1" wrap="square" lIns="0" tIns="0" rIns="0" bIns="0" anchor="b" anchorCtr="0">
            <a:noAutofit/>
          </a:bodyPr>
          <a:lstStyle/>
          <a:p>
            <a:pPr marL="0" lvl="0" indent="0" algn="ctr" rtl="0">
              <a:lnSpc>
                <a:spcPct val="80000"/>
              </a:lnSpc>
              <a:spcBef>
                <a:spcPts val="0"/>
              </a:spcBef>
              <a:spcAft>
                <a:spcPts val="0"/>
              </a:spcAft>
              <a:buClr>
                <a:srgbClr val="3F3F3F"/>
              </a:buClr>
              <a:buSzPts val="6000"/>
              <a:buFont typeface="Play"/>
              <a:buNone/>
            </a:pPr>
            <a:r>
              <a:rPr lang="de-DE" sz="4000" dirty="0">
                <a:latin typeface="Aptos" panose="020B0004020202020204" pitchFamily="34" charset="0"/>
                <a:ea typeface="Arial"/>
                <a:cs typeface="Arial"/>
                <a:sym typeface="Arial"/>
              </a:rPr>
              <a:t>TRAINER TIPPS…</a:t>
            </a:r>
            <a:endParaRPr sz="4000" dirty="0">
              <a:latin typeface="Aptos" panose="020B0004020202020204" pitchFamily="34" charset="0"/>
              <a:ea typeface="Arial"/>
              <a:cs typeface="Arial"/>
              <a:sym typeface="Arial"/>
            </a:endParaRPr>
          </a:p>
        </p:txBody>
      </p:sp>
      <p:sp>
        <p:nvSpPr>
          <p:cNvPr id="473" name="Google Shape;473;g3cc2b412058_0_123"/>
          <p:cNvSpPr txBox="1">
            <a:spLocks noGrp="1"/>
          </p:cNvSpPr>
          <p:nvPr>
            <p:ph type="body" idx="1"/>
          </p:nvPr>
        </p:nvSpPr>
        <p:spPr>
          <a:xfrm>
            <a:off x="465539" y="2066486"/>
            <a:ext cx="5486400" cy="1645800"/>
          </a:xfrm>
          <a:prstGeom prst="rect">
            <a:avLst/>
          </a:prstGeom>
          <a:noFill/>
          <a:ln>
            <a:noFill/>
          </a:ln>
        </p:spPr>
        <p:txBody>
          <a:bodyPr spcFirstLastPara="1" wrap="square" lIns="0" tIns="0" rIns="0" bIns="0" anchor="t" anchorCtr="0">
            <a:noAutofit/>
          </a:bodyPr>
          <a:lstStyle/>
          <a:p>
            <a:pPr marL="230399" lvl="0" indent="0" algn="l" rtl="0">
              <a:lnSpc>
                <a:spcPct val="90000"/>
              </a:lnSpc>
              <a:spcBef>
                <a:spcPts val="1000"/>
              </a:spcBef>
              <a:spcAft>
                <a:spcPts val="0"/>
              </a:spcAft>
              <a:buSzPts val="2400"/>
              <a:buNone/>
            </a:pPr>
            <a:r>
              <a:rPr lang="de-DE" dirty="0">
                <a:latin typeface="Aptos" panose="020B0004020202020204" pitchFamily="34" charset="0"/>
                <a:sym typeface="Arial"/>
              </a:rPr>
              <a:t>Bevor Sie Kriterien aus den berücksichtigten Quellen </a:t>
            </a:r>
            <a:r>
              <a:rPr lang="de-DE" dirty="0">
                <a:latin typeface="Aptos" panose="020B0004020202020204" pitchFamily="34" charset="0"/>
              </a:rPr>
              <a:t>bei der Beschaffung berücksichtigen</a:t>
            </a:r>
            <a:r>
              <a:rPr lang="de-DE" dirty="0">
                <a:latin typeface="Aptos" panose="020B0004020202020204" pitchFamily="34" charset="0"/>
                <a:sym typeface="Arial"/>
              </a:rPr>
              <a:t>, sollten Sie drei Aspekte bewerten</a:t>
            </a:r>
            <a:r>
              <a:rPr lang="de-DE" dirty="0">
                <a:latin typeface="Aptos" panose="020B0004020202020204" pitchFamily="34" charset="0"/>
              </a:rPr>
              <a:t>:</a:t>
            </a:r>
            <a:endParaRPr dirty="0">
              <a:latin typeface="Aptos" panose="020B0004020202020204" pitchFamily="34" charset="0"/>
              <a:sym typeface="Arial"/>
            </a:endParaRPr>
          </a:p>
        </p:txBody>
      </p:sp>
      <p:grpSp>
        <p:nvGrpSpPr>
          <p:cNvPr id="474" name="Google Shape;474;g3cc2b412058_0_123"/>
          <p:cNvGrpSpPr/>
          <p:nvPr/>
        </p:nvGrpSpPr>
        <p:grpSpPr>
          <a:xfrm>
            <a:off x="465539" y="4521532"/>
            <a:ext cx="9881955" cy="1411800"/>
            <a:chOff x="2896" y="1503187"/>
            <a:chExt cx="9881955" cy="1411800"/>
          </a:xfrm>
        </p:grpSpPr>
        <p:sp>
          <p:nvSpPr>
            <p:cNvPr id="475" name="Google Shape;475;g3cc2b412058_0_123"/>
            <p:cNvSpPr/>
            <p:nvPr/>
          </p:nvSpPr>
          <p:spPr>
            <a:xfrm>
              <a:off x="2896" y="1503187"/>
              <a:ext cx="3529200" cy="1411800"/>
            </a:xfrm>
            <a:prstGeom prst="chevron">
              <a:avLst>
                <a:gd name="adj" fmla="val 50000"/>
              </a:avLst>
            </a:prstGeom>
            <a:solidFill>
              <a:srgbClr val="FBB50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476" name="Google Shape;476;g3cc2b412058_0_123"/>
            <p:cNvSpPr txBox="1"/>
            <p:nvPr/>
          </p:nvSpPr>
          <p:spPr>
            <a:xfrm>
              <a:off x="708758" y="1503187"/>
              <a:ext cx="2117700" cy="1411800"/>
            </a:xfrm>
            <a:prstGeom prst="rect">
              <a:avLst/>
            </a:prstGeom>
            <a:noFill/>
            <a:ln>
              <a:noFill/>
            </a:ln>
          </p:spPr>
          <p:txBody>
            <a:bodyPr spcFirstLastPara="1" wrap="square" lIns="88000" tIns="29325" rIns="29325" bIns="29325" anchor="ctr" anchorCtr="0">
              <a:noAutofit/>
            </a:bodyPr>
            <a:lstStyle/>
            <a:p>
              <a:pPr marL="0" marR="0" lvl="0" indent="0" algn="ctr" rtl="0">
                <a:lnSpc>
                  <a:spcPct val="90000"/>
                </a:lnSpc>
                <a:spcBef>
                  <a:spcPts val="0"/>
                </a:spcBef>
                <a:spcAft>
                  <a:spcPts val="0"/>
                </a:spcAft>
                <a:buNone/>
              </a:pPr>
              <a:r>
                <a:rPr lang="de-DE" sz="2200" b="1" i="0" u="none" strike="noStrike" cap="none" dirty="0">
                  <a:solidFill>
                    <a:schemeClr val="bg1"/>
                  </a:solidFill>
                  <a:latin typeface="Aptos" panose="020B0004020202020204" pitchFamily="34" charset="0"/>
                  <a:sym typeface="Arial"/>
                </a:rPr>
                <a:t>Technische Relevanz</a:t>
              </a:r>
              <a:endParaRPr sz="2200" b="0" i="0" u="none" strike="noStrike" cap="none" dirty="0">
                <a:solidFill>
                  <a:schemeClr val="bg1"/>
                </a:solidFill>
                <a:latin typeface="Aptos" panose="020B0004020202020204" pitchFamily="34" charset="0"/>
                <a:sym typeface="Arial"/>
              </a:endParaRPr>
            </a:p>
          </p:txBody>
        </p:sp>
        <p:sp>
          <p:nvSpPr>
            <p:cNvPr id="477" name="Google Shape;477;g3cc2b412058_0_123"/>
            <p:cNvSpPr/>
            <p:nvPr/>
          </p:nvSpPr>
          <p:spPr>
            <a:xfrm>
              <a:off x="3179274" y="1503187"/>
              <a:ext cx="3529200" cy="1411800"/>
            </a:xfrm>
            <a:prstGeom prst="chevron">
              <a:avLst>
                <a:gd name="adj" fmla="val 50000"/>
              </a:avLst>
            </a:prstGeom>
            <a:solidFill>
              <a:srgbClr val="A3C429"/>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478" name="Google Shape;478;g3cc2b412058_0_123"/>
            <p:cNvSpPr txBox="1"/>
            <p:nvPr/>
          </p:nvSpPr>
          <p:spPr>
            <a:xfrm>
              <a:off x="3885136" y="1503187"/>
              <a:ext cx="2117700" cy="1411800"/>
            </a:xfrm>
            <a:prstGeom prst="rect">
              <a:avLst/>
            </a:prstGeom>
            <a:noFill/>
            <a:ln>
              <a:noFill/>
            </a:ln>
          </p:spPr>
          <p:txBody>
            <a:bodyPr spcFirstLastPara="1" wrap="square" lIns="88000" tIns="29325" rIns="29325" bIns="29325" anchor="ctr" anchorCtr="0">
              <a:noAutofit/>
            </a:bodyPr>
            <a:lstStyle/>
            <a:p>
              <a:pPr marL="0" marR="0" lvl="0" indent="0" algn="ctr" rtl="0">
                <a:lnSpc>
                  <a:spcPct val="90000"/>
                </a:lnSpc>
                <a:spcBef>
                  <a:spcPts val="0"/>
                </a:spcBef>
                <a:spcAft>
                  <a:spcPts val="0"/>
                </a:spcAft>
                <a:buClr>
                  <a:srgbClr val="000000"/>
                </a:buClr>
                <a:buSzPts val="2200"/>
                <a:buFont typeface="Arial"/>
                <a:buNone/>
              </a:pPr>
              <a:r>
                <a:rPr lang="de-DE" sz="2200" b="1" i="0" u="none" strike="noStrike" cap="none">
                  <a:solidFill>
                    <a:schemeClr val="bg1"/>
                  </a:solidFill>
                  <a:latin typeface="Aptos" panose="020B0004020202020204" pitchFamily="34" charset="0"/>
                  <a:sym typeface="Arial"/>
                </a:rPr>
                <a:t>Überprüfbar- keit</a:t>
              </a:r>
              <a:endParaRPr sz="2200" b="0" i="0" u="none" strike="noStrike" cap="none">
                <a:solidFill>
                  <a:schemeClr val="bg1"/>
                </a:solidFill>
                <a:latin typeface="Aptos" panose="020B0004020202020204" pitchFamily="34" charset="0"/>
                <a:sym typeface="Arial"/>
              </a:endParaRPr>
            </a:p>
          </p:txBody>
        </p:sp>
        <p:sp>
          <p:nvSpPr>
            <p:cNvPr id="479" name="Google Shape;479;g3cc2b412058_0_123"/>
            <p:cNvSpPr/>
            <p:nvPr/>
          </p:nvSpPr>
          <p:spPr>
            <a:xfrm>
              <a:off x="6355651" y="1503187"/>
              <a:ext cx="3529200" cy="1411800"/>
            </a:xfrm>
            <a:prstGeom prst="chevron">
              <a:avLst>
                <a:gd name="adj" fmla="val 50000"/>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ptos" panose="020B0004020202020204" pitchFamily="34" charset="0"/>
                <a:sym typeface="Arial"/>
              </a:endParaRPr>
            </a:p>
          </p:txBody>
        </p:sp>
        <p:sp>
          <p:nvSpPr>
            <p:cNvPr id="480" name="Google Shape;480;g3cc2b412058_0_123"/>
            <p:cNvSpPr txBox="1"/>
            <p:nvPr/>
          </p:nvSpPr>
          <p:spPr>
            <a:xfrm>
              <a:off x="7061513" y="1503187"/>
              <a:ext cx="2117700" cy="1411800"/>
            </a:xfrm>
            <a:prstGeom prst="rect">
              <a:avLst/>
            </a:prstGeom>
            <a:noFill/>
            <a:ln>
              <a:noFill/>
            </a:ln>
          </p:spPr>
          <p:txBody>
            <a:bodyPr spcFirstLastPara="1" wrap="square" lIns="88000" tIns="29325" rIns="29325" bIns="29325" anchor="ctr" anchorCtr="0">
              <a:noAutofit/>
            </a:bodyPr>
            <a:lstStyle/>
            <a:p>
              <a:pPr marL="0" marR="0" lvl="0" indent="0" algn="ctr" rtl="0">
                <a:lnSpc>
                  <a:spcPct val="90000"/>
                </a:lnSpc>
                <a:spcBef>
                  <a:spcPts val="0"/>
                </a:spcBef>
                <a:spcAft>
                  <a:spcPts val="0"/>
                </a:spcAft>
                <a:buNone/>
              </a:pPr>
              <a:r>
                <a:rPr lang="de-DE" sz="2200" b="1" i="0" u="none" strike="noStrike" cap="none">
                  <a:solidFill>
                    <a:schemeClr val="bg1"/>
                  </a:solidFill>
                  <a:latin typeface="Aptos" panose="020B0004020202020204" pitchFamily="34" charset="0"/>
                  <a:sym typeface="Arial"/>
                </a:rPr>
                <a:t>Verhältnis- mäßigkeit und Wettbewerb</a:t>
              </a:r>
              <a:endParaRPr sz="2200" b="0" i="0" u="none" strike="noStrike" cap="none">
                <a:solidFill>
                  <a:schemeClr val="bg1"/>
                </a:solidFill>
                <a:latin typeface="Aptos" panose="020B0004020202020204" pitchFamily="34" charset="0"/>
                <a:sym typeface="Arial"/>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Google Shape;485;g3cc2b412058_0_135"/>
          <p:cNvSpPr txBox="1"/>
          <p:nvPr/>
        </p:nvSpPr>
        <p:spPr>
          <a:xfrm>
            <a:off x="6347842" y="3124908"/>
            <a:ext cx="3282000" cy="2119800"/>
          </a:xfrm>
          <a:prstGeom prst="rect">
            <a:avLst/>
          </a:prstGeom>
          <a:noFill/>
          <a:ln>
            <a:noFill/>
          </a:ln>
        </p:spPr>
        <p:txBody>
          <a:bodyPr spcFirstLastPara="1" wrap="square" lIns="0" tIns="0" rIns="0" bIns="0" anchor="b" anchorCtr="0">
            <a:noAutofit/>
          </a:bodyPr>
          <a:lstStyle/>
          <a:p>
            <a:pPr marL="0" marR="0" lvl="0" indent="0" algn="l" rtl="0">
              <a:lnSpc>
                <a:spcPct val="80000"/>
              </a:lnSpc>
              <a:spcBef>
                <a:spcPts val="0"/>
              </a:spcBef>
              <a:spcAft>
                <a:spcPts val="0"/>
              </a:spcAft>
              <a:buClr>
                <a:srgbClr val="3F3F3F"/>
              </a:buClr>
              <a:buSzPts val="6000"/>
              <a:buFont typeface="Play"/>
              <a:buNone/>
            </a:pPr>
            <a:r>
              <a:rPr lang="de-DE" sz="4000" b="1" i="0" u="none" strike="noStrike" cap="none" dirty="0">
                <a:solidFill>
                  <a:srgbClr val="3F3F3F"/>
                </a:solidFill>
                <a:latin typeface="Aptos" panose="020B0004020202020204" pitchFamily="34" charset="0"/>
                <a:sym typeface="Arial"/>
              </a:rPr>
              <a:t>TRAINER TIPPS…</a:t>
            </a:r>
            <a:endParaRPr sz="4000" b="0" i="0" u="none" strike="noStrike" cap="none" dirty="0">
              <a:solidFill>
                <a:srgbClr val="000000"/>
              </a:solidFill>
              <a:latin typeface="Aptos" panose="020B0004020202020204" pitchFamily="34" charset="0"/>
              <a:sym typeface="Arial"/>
            </a:endParaRPr>
          </a:p>
        </p:txBody>
      </p:sp>
      <p:sp>
        <p:nvSpPr>
          <p:cNvPr id="486" name="Google Shape;486;g3cc2b412058_0_135"/>
          <p:cNvSpPr txBox="1">
            <a:spLocks noGrp="1"/>
          </p:cNvSpPr>
          <p:nvPr>
            <p:ph type="body" idx="1"/>
          </p:nvPr>
        </p:nvSpPr>
        <p:spPr>
          <a:xfrm>
            <a:off x="6096000" y="1032730"/>
            <a:ext cx="5486400" cy="3027000"/>
          </a:xfrm>
          <a:prstGeom prst="rect">
            <a:avLst/>
          </a:prstGeom>
          <a:noFill/>
          <a:ln>
            <a:noFill/>
          </a:ln>
        </p:spPr>
        <p:txBody>
          <a:bodyPr spcFirstLastPara="1" wrap="square" lIns="0" tIns="0" rIns="0" bIns="0" anchor="t" anchorCtr="0">
            <a:noAutofit/>
          </a:bodyPr>
          <a:lstStyle/>
          <a:p>
            <a:pPr marL="230399" lvl="0" indent="0" algn="l" rtl="0">
              <a:lnSpc>
                <a:spcPct val="90000"/>
              </a:lnSpc>
              <a:spcBef>
                <a:spcPts val="1000"/>
              </a:spcBef>
              <a:spcAft>
                <a:spcPts val="0"/>
              </a:spcAft>
              <a:buSzPts val="2400"/>
              <a:buNone/>
            </a:pPr>
            <a:r>
              <a:rPr lang="de-DE" sz="2600" b="0" dirty="0">
                <a:solidFill>
                  <a:srgbClr val="3F3F3F"/>
                </a:solidFill>
                <a:latin typeface="Aptos" panose="020B0004020202020204" pitchFamily="34" charset="0"/>
                <a:sym typeface="Arial"/>
              </a:rPr>
              <a:t>Wenn Sie in einem Kurs für kleine Gemeinden Musterklauseln </a:t>
            </a:r>
            <a:r>
              <a:rPr lang="de-DE" sz="2600" b="0" dirty="0">
                <a:solidFill>
                  <a:srgbClr val="3F3F3F"/>
                </a:solidFill>
                <a:latin typeface="Aptos" panose="020B0004020202020204" pitchFamily="34" charset="0"/>
              </a:rPr>
              <a:t>vermitteln</a:t>
            </a:r>
            <a:r>
              <a:rPr lang="de-DE" sz="2600" b="0" dirty="0">
                <a:solidFill>
                  <a:srgbClr val="3F3F3F"/>
                </a:solidFill>
                <a:latin typeface="Aptos" panose="020B0004020202020204" pitchFamily="34" charset="0"/>
                <a:sym typeface="Arial"/>
              </a:rPr>
              <a:t>, konzentrieren Sie sich nicht nur auf den rechtlichen Teil, sondern darauf, wie diese Klauseln auf den lokalen Kontext </a:t>
            </a:r>
            <a:r>
              <a:rPr lang="de-DE" sz="2600" b="0" dirty="0">
                <a:solidFill>
                  <a:srgbClr val="3F3F3F"/>
                </a:solidFill>
                <a:latin typeface="Aptos" panose="020B0004020202020204" pitchFamily="34" charset="0"/>
              </a:rPr>
              <a:t>angewendet und angepasst werden können.</a:t>
            </a:r>
            <a:endParaRPr sz="2600" dirty="0">
              <a:solidFill>
                <a:srgbClr val="3F3F3F"/>
              </a:solidFill>
              <a:latin typeface="Aptos" panose="020B0004020202020204" pitchFamily="34" charset="0"/>
              <a:sym typeface="Arial"/>
            </a:endParaRPr>
          </a:p>
        </p:txBody>
      </p:sp>
      <p:pic>
        <p:nvPicPr>
          <p:cNvPr id="3074" name="Picture 2">
            <a:extLst>
              <a:ext uri="{FF2B5EF4-FFF2-40B4-BE49-F238E27FC236}">
                <a16:creationId xmlns:a16="http://schemas.microsoft.com/office/drawing/2014/main" id="{11D75F16-D126-7495-19DC-70F23992A78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329" b="25739"/>
          <a:stretch>
            <a:fillRect/>
          </a:stretch>
        </p:blipFill>
        <p:spPr bwMode="auto">
          <a:xfrm>
            <a:off x="2917669" y="1346887"/>
            <a:ext cx="2955230" cy="2391568"/>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a:extLst>
              <a:ext uri="{FF2B5EF4-FFF2-40B4-BE49-F238E27FC236}">
                <a16:creationId xmlns:a16="http://schemas.microsoft.com/office/drawing/2014/main" id="{C80A569B-44A5-948B-DB87-D4938861D876}"/>
              </a:ext>
            </a:extLst>
          </p:cNvPr>
          <p:cNvSpPr txBox="1"/>
          <p:nvPr/>
        </p:nvSpPr>
        <p:spPr>
          <a:xfrm>
            <a:off x="0" y="6380033"/>
            <a:ext cx="1998482" cy="230832"/>
          </a:xfrm>
          <a:prstGeom prst="rect">
            <a:avLst/>
          </a:prstGeom>
          <a:noFill/>
        </p:spPr>
        <p:txBody>
          <a:bodyPr wrap="square" rtlCol="0">
            <a:spAutoFit/>
          </a:bodyPr>
          <a:lstStyle/>
          <a:p>
            <a:r>
              <a:rPr lang="de-DE" sz="900" dirty="0">
                <a:solidFill>
                  <a:schemeClr val="bg1"/>
                </a:solidFill>
                <a:latin typeface="Aptos" panose="020B0004020202020204" pitchFamily="34" charset="0"/>
              </a:rPr>
              <a:t>Bildquelle: </a:t>
            </a:r>
            <a:r>
              <a:rPr lang="de-DE" sz="900" dirty="0" err="1">
                <a:solidFill>
                  <a:schemeClr val="bg1"/>
                </a:solidFill>
                <a:latin typeface="Aptos" panose="020B0004020202020204" pitchFamily="34" charset="0"/>
              </a:rPr>
              <a:t>Pexels</a:t>
            </a:r>
            <a:endParaRPr lang="de-DE" sz="900" dirty="0">
              <a:solidFill>
                <a:schemeClr val="bg1"/>
              </a:solidFill>
              <a:latin typeface="Aptos" panose="020B000402020202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Google Shape;492;g3cc2b412058_0_147"/>
          <p:cNvSpPr txBox="1">
            <a:spLocks noGrp="1"/>
          </p:cNvSpPr>
          <p:nvPr>
            <p:ph type="title"/>
          </p:nvPr>
        </p:nvSpPr>
        <p:spPr>
          <a:xfrm>
            <a:off x="594360" y="278129"/>
            <a:ext cx="9778500" cy="1494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Musterfragebogen für Lieferanten</a:t>
            </a:r>
            <a:endParaRPr dirty="0">
              <a:latin typeface="Aptos Serif" panose="02020604070405020304" pitchFamily="18" charset="0"/>
              <a:ea typeface="Arial"/>
              <a:cs typeface="Aptos Serif" panose="02020604070405020304" pitchFamily="18" charset="0"/>
              <a:sym typeface="Arial"/>
            </a:endParaRPr>
          </a:p>
        </p:txBody>
      </p:sp>
      <p:sp>
        <p:nvSpPr>
          <p:cNvPr id="493" name="Google Shape;493;g3cc2b412058_0_147"/>
          <p:cNvSpPr txBox="1">
            <a:spLocks noGrp="1"/>
          </p:cNvSpPr>
          <p:nvPr>
            <p:ph type="body" idx="1"/>
          </p:nvPr>
        </p:nvSpPr>
        <p:spPr>
          <a:xfrm>
            <a:off x="594360" y="2676525"/>
            <a:ext cx="4490700" cy="3597600"/>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b="1" dirty="0">
                <a:latin typeface="Aptos" panose="020B0004020202020204" pitchFamily="34" charset="0"/>
                <a:sym typeface="Arial"/>
              </a:rPr>
              <a:t>Warum verwenden:</a:t>
            </a:r>
            <a:endParaRPr dirty="0">
              <a:latin typeface="Aptos" panose="020B0004020202020204" pitchFamily="34" charset="0"/>
              <a:sym typeface="Arial"/>
            </a:endParaRPr>
          </a:p>
          <a:p>
            <a:pPr marL="457200" lvl="0" indent="0" algn="l" rtl="0">
              <a:lnSpc>
                <a:spcPct val="90000"/>
              </a:lnSpc>
              <a:spcBef>
                <a:spcPts val="1800"/>
              </a:spcBef>
              <a:spcAft>
                <a:spcPts val="0"/>
              </a:spcAft>
              <a:buNone/>
            </a:pPr>
            <a:r>
              <a:rPr lang="de-DE" dirty="0">
                <a:latin typeface="Aptos" panose="020B0004020202020204" pitchFamily="34" charset="0"/>
                <a:sym typeface="Arial"/>
              </a:rPr>
              <a:t>Standardisiert die Datenerfassung, </a:t>
            </a:r>
            <a:r>
              <a:rPr lang="de-DE" dirty="0">
                <a:latin typeface="Aptos" panose="020B0004020202020204" pitchFamily="34" charset="0"/>
              </a:rPr>
              <a:t>reduziert die Wahrscheinlichkeit, dass Rechtsmittel eingelegt werden, </a:t>
            </a:r>
            <a:r>
              <a:rPr lang="de-DE" dirty="0">
                <a:latin typeface="Aptos" panose="020B0004020202020204" pitchFamily="34" charset="0"/>
                <a:sym typeface="Arial"/>
              </a:rPr>
              <a:t>macht Nachhaltigkeit messbar und erleichtert die Überwachung der Umsetzung.</a:t>
            </a:r>
            <a:endParaRPr dirty="0">
              <a:latin typeface="Aptos" panose="020B0004020202020204" pitchFamily="34" charset="0"/>
              <a:sym typeface="Arial"/>
            </a:endParaRPr>
          </a:p>
        </p:txBody>
      </p:sp>
      <p:sp>
        <p:nvSpPr>
          <p:cNvPr id="494" name="Google Shape;494;g3cc2b412058_0_147"/>
          <p:cNvSpPr txBox="1">
            <a:spLocks noGrp="1"/>
          </p:cNvSpPr>
          <p:nvPr>
            <p:ph type="body" idx="2"/>
          </p:nvPr>
        </p:nvSpPr>
        <p:spPr>
          <a:xfrm>
            <a:off x="5881898" y="2676525"/>
            <a:ext cx="4490700" cy="3597600"/>
          </a:xfrm>
          <a:prstGeom prst="rect">
            <a:avLst/>
          </a:prstGeom>
          <a:noFill/>
          <a:ln>
            <a:noFill/>
          </a:ln>
        </p:spPr>
        <p:txBody>
          <a:bodyPr spcFirstLastPara="1" wrap="square" lIns="0" tIns="45700" rIns="0" bIns="0" anchor="t" anchorCtr="0">
            <a:normAutofit/>
          </a:bodyPr>
          <a:lstStyle/>
          <a:p>
            <a:pPr marL="457200" lvl="0" indent="-228600" algn="l" rtl="0">
              <a:lnSpc>
                <a:spcPct val="90000"/>
              </a:lnSpc>
              <a:spcBef>
                <a:spcPts val="1800"/>
              </a:spcBef>
              <a:spcAft>
                <a:spcPts val="0"/>
              </a:spcAft>
              <a:buClr>
                <a:srgbClr val="3F3F3F"/>
              </a:buClr>
              <a:buSzPts val="2000"/>
              <a:buFont typeface="Arial"/>
              <a:buNone/>
            </a:pPr>
            <a:r>
              <a:rPr lang="de-DE" b="1" dirty="0">
                <a:latin typeface="Aptos" panose="020B0004020202020204" pitchFamily="34" charset="0"/>
                <a:sym typeface="Arial"/>
              </a:rPr>
              <a:t>Tipp:</a:t>
            </a:r>
            <a:endParaRPr dirty="0">
              <a:latin typeface="Aptos" panose="020B0004020202020204" pitchFamily="34" charset="0"/>
              <a:sym typeface="Arial"/>
            </a:endParaRPr>
          </a:p>
          <a:p>
            <a:pPr marL="230399" lvl="0" indent="0" algn="l" rtl="0">
              <a:lnSpc>
                <a:spcPct val="90000"/>
              </a:lnSpc>
              <a:spcBef>
                <a:spcPts val="1800"/>
              </a:spcBef>
              <a:spcAft>
                <a:spcPts val="0"/>
              </a:spcAft>
              <a:buSzPts val="2000"/>
              <a:buNone/>
            </a:pPr>
            <a:r>
              <a:rPr lang="de-DE" dirty="0">
                <a:latin typeface="Aptos" panose="020B0004020202020204" pitchFamily="34" charset="0"/>
                <a:sym typeface="Arial"/>
              </a:rPr>
              <a:t>Vermitteln Sie, wie man den Fragebogen in einer einfachen und klaren Sprache für KMU strukturiert und die Option „Äquivalent“ für Überprüfungen verwendet. </a:t>
            </a:r>
            <a:endParaRPr dirty="0">
              <a:latin typeface="Aptos" panose="020B0004020202020204" pitchFamily="34" charset="0"/>
              <a:sym typeface="Arial"/>
            </a:endParaRPr>
          </a:p>
        </p:txBody>
      </p:sp>
      <p:sp>
        <p:nvSpPr>
          <p:cNvPr id="495" name="Google Shape;495;g3cc2b412058_0_147"/>
          <p:cNvSpPr/>
          <p:nvPr/>
        </p:nvSpPr>
        <p:spPr>
          <a:xfrm>
            <a:off x="1430160" y="5372071"/>
            <a:ext cx="2819100" cy="1207800"/>
          </a:xfrm>
          <a:prstGeom prst="ellipse">
            <a:avLst/>
          </a:prstGeom>
          <a:solidFill>
            <a:srgbClr val="65B1BE"/>
          </a:solidFill>
          <a:ln w="25400" cap="flat" cmpd="sng">
            <a:solidFill>
              <a:srgbClr val="4759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de-DE" sz="2000" b="1" i="0" u="none" strike="noStrike" cap="none" dirty="0">
                <a:solidFill>
                  <a:schemeClr val="lt1"/>
                </a:solidFill>
                <a:latin typeface="Aptos" panose="020B0004020202020204" pitchFamily="34" charset="0"/>
                <a:sym typeface="Arial"/>
              </a:rPr>
              <a:t>Musterfrage-bogen</a:t>
            </a:r>
            <a:endParaRPr sz="1400" b="0" i="0" u="none" strike="noStrike" cap="none" dirty="0">
              <a:solidFill>
                <a:srgbClr val="000000"/>
              </a:solidFill>
              <a:latin typeface="Aptos" panose="020B0004020202020204" pitchFamily="34" charset="0"/>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15"/>
          <p:cNvSpPr txBox="1">
            <a:spLocks noGrp="1"/>
          </p:cNvSpPr>
          <p:nvPr>
            <p:ph type="ctrTitle"/>
          </p:nvPr>
        </p:nvSpPr>
        <p:spPr>
          <a:xfrm>
            <a:off x="594360" y="411479"/>
            <a:ext cx="9019540" cy="329184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5400"/>
              <a:buNone/>
            </a:pPr>
            <a:r>
              <a:rPr lang="de-DE" sz="5400" dirty="0">
                <a:latin typeface="Aptos Serif" panose="02020604070405020304" pitchFamily="18" charset="0"/>
                <a:ea typeface="Arial"/>
                <a:cs typeface="Aptos Serif" panose="02020604070405020304" pitchFamily="18" charset="0"/>
                <a:sym typeface="Arial"/>
              </a:rPr>
              <a:t>Vielen Dank für Ihre Aufmerksamkeit!</a:t>
            </a:r>
            <a:endParaRPr dirty="0">
              <a:latin typeface="Aptos Serif" panose="02020604070405020304" pitchFamily="18" charset="0"/>
              <a:ea typeface="Arial"/>
              <a:cs typeface="Aptos Serif" panose="02020604070405020304" pitchFamily="18" charset="0"/>
              <a:sym typeface="Arial"/>
            </a:endParaRPr>
          </a:p>
        </p:txBody>
      </p:sp>
      <p:pic>
        <p:nvPicPr>
          <p:cNvPr id="502" name="Google Shape;502;p15" descr="Ein Bild, das Text, Schrift, Screenshot, Grafiken enthält.&#10;&#10;Automatisch generierte Beschreibung"/>
          <p:cNvPicPr preferRelativeResize="0"/>
          <p:nvPr/>
        </p:nvPicPr>
        <p:blipFill rotWithShape="1">
          <a:blip r:embed="rId3">
            <a:alphaModFix/>
          </a:blip>
          <a:srcRect/>
          <a:stretch/>
        </p:blipFill>
        <p:spPr>
          <a:xfrm>
            <a:off x="6443608" y="4918902"/>
            <a:ext cx="5273749" cy="1904297"/>
          </a:xfrm>
          <a:prstGeom prst="rect">
            <a:avLst/>
          </a:prstGeom>
          <a:noFill/>
          <a:ln>
            <a:noFill/>
          </a:ln>
        </p:spPr>
      </p:pic>
      <p:pic>
        <p:nvPicPr>
          <p:cNvPr id="2" name="Grafik 1" descr="Ein Bild, das Text, Screenshot, Schrift enthält.&#10;&#10;KI-generierte Inhalte können fehlerhaft sein.">
            <a:extLst>
              <a:ext uri="{FF2B5EF4-FFF2-40B4-BE49-F238E27FC236}">
                <a16:creationId xmlns:a16="http://schemas.microsoft.com/office/drawing/2014/main" id="{091C92AC-4584-43D7-1574-E8F0F2742449}"/>
              </a:ext>
            </a:extLst>
          </p:cNvPr>
          <p:cNvPicPr>
            <a:picLocks noChangeAspect="1"/>
          </p:cNvPicPr>
          <p:nvPr/>
        </p:nvPicPr>
        <p:blipFill>
          <a:blip r:embed="rId4"/>
          <a:stretch>
            <a:fillRect/>
          </a:stretch>
        </p:blipFill>
        <p:spPr>
          <a:xfrm>
            <a:off x="0" y="5383033"/>
            <a:ext cx="3687417" cy="147496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0"/>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Wichtige Schritte:</a:t>
            </a:r>
            <a:endParaRPr dirty="0">
              <a:latin typeface="Aptos Serif" panose="02020604070405020304" pitchFamily="18" charset="0"/>
              <a:ea typeface="Arial"/>
              <a:cs typeface="Aptos Serif" panose="02020604070405020304" pitchFamily="18" charset="0"/>
              <a:sym typeface="Arial"/>
            </a:endParaRPr>
          </a:p>
        </p:txBody>
      </p:sp>
      <p:sp>
        <p:nvSpPr>
          <p:cNvPr id="115" name="Google Shape;115;p30"/>
          <p:cNvSpPr txBox="1">
            <a:spLocks noGrp="1"/>
          </p:cNvSpPr>
          <p:nvPr>
            <p:ph type="body" idx="1"/>
          </p:nvPr>
        </p:nvSpPr>
        <p:spPr>
          <a:xfrm>
            <a:off x="594348" y="2281925"/>
            <a:ext cx="10867500" cy="4069800"/>
          </a:xfrm>
          <a:prstGeom prst="rect">
            <a:avLst/>
          </a:prstGeom>
          <a:noFill/>
          <a:ln>
            <a:noFill/>
          </a:ln>
        </p:spPr>
        <p:txBody>
          <a:bodyPr spcFirstLastPara="1" wrap="square" lIns="0" tIns="228600" rIns="0" bIns="0" anchor="t" anchorCtr="0">
            <a:normAutofit/>
          </a:bodyPr>
          <a:lstStyle/>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1.1 Erste Schritte</a:t>
            </a: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1.2 </a:t>
            </a:r>
            <a:r>
              <a:rPr lang="de-DE" dirty="0">
                <a:solidFill>
                  <a:srgbClr val="3F3F3F"/>
                </a:solidFill>
                <a:latin typeface="Aptos" panose="020B0004020202020204" pitchFamily="34" charset="0"/>
              </a:rPr>
              <a:t>Gütezeichen</a:t>
            </a:r>
            <a:r>
              <a:rPr lang="de-DE" dirty="0">
                <a:solidFill>
                  <a:srgbClr val="3F3F3F"/>
                </a:solidFill>
                <a:latin typeface="Aptos" panose="020B0004020202020204" pitchFamily="34" charset="0"/>
                <a:sym typeface="Arial"/>
              </a:rPr>
              <a:t> als unverzichtbare Tools</a:t>
            </a:r>
            <a:endParaRPr b="0" dirty="0">
              <a:solidFill>
                <a:srgbClr val="3F3F3F"/>
              </a:solidFill>
              <a:latin typeface="Aptos" panose="020B0004020202020204" pitchFamily="34" charset="0"/>
              <a:sym typeface="Arial"/>
            </a:endParaRP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1.3 Den Markt erkunden und einen Katalog erstellen</a:t>
            </a:r>
            <a:endParaRPr dirty="0">
              <a:solidFill>
                <a:srgbClr val="3F3F3F"/>
              </a:solidFill>
              <a:latin typeface="Aptos" panose="020B0004020202020204" pitchFamily="34" charset="0"/>
            </a:endParaRP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1.4 Produkte lokal und regional einkaufen</a:t>
            </a:r>
            <a:endParaRPr dirty="0">
              <a:solidFill>
                <a:srgbClr val="3F3F3F"/>
              </a:solidFill>
              <a:latin typeface="Aptos" panose="020B0004020202020204" pitchFamily="34" charset="0"/>
            </a:endParaRPr>
          </a:p>
          <a:p>
            <a:pPr marL="457200" lvl="0" indent="-228600" algn="l" rtl="0">
              <a:lnSpc>
                <a:spcPct val="80000"/>
              </a:lnSpc>
              <a:spcBef>
                <a:spcPts val="2200"/>
              </a:spcBef>
              <a:spcAft>
                <a:spcPts val="0"/>
              </a:spcAft>
              <a:buSzPts val="2400"/>
              <a:buNone/>
            </a:pPr>
            <a:r>
              <a:rPr lang="de-DE" dirty="0">
                <a:solidFill>
                  <a:srgbClr val="3F3F3F"/>
                </a:solidFill>
                <a:latin typeface="Aptos" panose="020B0004020202020204" pitchFamily="34" charset="0"/>
                <a:sym typeface="Arial"/>
              </a:rPr>
              <a:t>1.5 Erfolgreiche Kommunikation</a:t>
            </a:r>
            <a:br>
              <a:rPr lang="de-DE" b="0" dirty="0">
                <a:solidFill>
                  <a:srgbClr val="3F3F3F"/>
                </a:solidFill>
                <a:latin typeface="Aptos" panose="020B0004020202020204" pitchFamily="34" charset="0"/>
                <a:sym typeface="Arial"/>
              </a:rPr>
            </a:br>
            <a:endParaRPr dirty="0">
              <a:solidFill>
                <a:srgbClr val="3F3F3F"/>
              </a:solidFill>
              <a:latin typeface="Aptos" panose="020B0004020202020204" pitchFamily="34" charset="0"/>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3"/>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Erste Schritte</a:t>
            </a:r>
            <a:endParaRPr dirty="0">
              <a:latin typeface="Aptos Serif" panose="02020604070405020304" pitchFamily="18" charset="0"/>
              <a:ea typeface="Arial"/>
              <a:cs typeface="Aptos Serif" panose="02020604070405020304" pitchFamily="18" charset="0"/>
              <a:sym typeface="Arial"/>
            </a:endParaRPr>
          </a:p>
        </p:txBody>
      </p:sp>
      <p:grpSp>
        <p:nvGrpSpPr>
          <p:cNvPr id="122" name="Google Shape;122;p3"/>
          <p:cNvGrpSpPr/>
          <p:nvPr/>
        </p:nvGrpSpPr>
        <p:grpSpPr>
          <a:xfrm>
            <a:off x="707330" y="1261191"/>
            <a:ext cx="11099352" cy="5418667"/>
            <a:chOff x="0" y="0"/>
            <a:chExt cx="11099352" cy="5418667"/>
          </a:xfrm>
        </p:grpSpPr>
        <p:sp>
          <p:nvSpPr>
            <p:cNvPr id="123" name="Google Shape;123;p3"/>
            <p:cNvSpPr/>
            <p:nvPr/>
          </p:nvSpPr>
          <p:spPr>
            <a:xfrm>
              <a:off x="0" y="0"/>
              <a:ext cx="9444595" cy="5418667"/>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3"/>
            <p:cNvSpPr/>
            <p:nvPr/>
          </p:nvSpPr>
          <p:spPr>
            <a:xfrm>
              <a:off x="11935" y="1625600"/>
              <a:ext cx="3576446"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3"/>
            <p:cNvSpPr txBox="1"/>
            <p:nvPr/>
          </p:nvSpPr>
          <p:spPr>
            <a:xfrm>
              <a:off x="117742" y="1731407"/>
              <a:ext cx="3364832" cy="1955852"/>
            </a:xfrm>
            <a:prstGeom prst="rect">
              <a:avLst/>
            </a:prstGeom>
            <a:noFill/>
            <a:ln>
              <a:noFill/>
            </a:ln>
          </p:spPr>
          <p:txBody>
            <a:bodyPr spcFirstLastPara="1" wrap="square" lIns="133350" tIns="133350" rIns="133350" bIns="133350" anchor="ctr" anchorCtr="0">
              <a:noAutofit/>
            </a:bodyPr>
            <a:lstStyle/>
            <a:p>
              <a:pPr marL="0" marR="0" lvl="0" indent="0" algn="ctr" rtl="0">
                <a:lnSpc>
                  <a:spcPct val="90000"/>
                </a:lnSpc>
                <a:spcBef>
                  <a:spcPts val="0"/>
                </a:spcBef>
                <a:spcAft>
                  <a:spcPts val="0"/>
                </a:spcAft>
                <a:buClr>
                  <a:srgbClr val="000000"/>
                </a:buClr>
                <a:buSzPts val="3500"/>
                <a:buFont typeface="Arial"/>
                <a:buNone/>
              </a:pPr>
              <a:r>
                <a:rPr lang="de-DE" sz="2400" b="0" i="0" u="none" strike="noStrike" cap="none" dirty="0">
                  <a:solidFill>
                    <a:schemeClr val="lt1"/>
                  </a:solidFill>
                  <a:latin typeface="Aptos" panose="020B0004020202020204" pitchFamily="34" charset="0"/>
                  <a:sym typeface="Arial"/>
                </a:rPr>
                <a:t>Ein Team aufbauen und Unterstützungs- </a:t>
              </a:r>
              <a:r>
                <a:rPr lang="de-DE" sz="2400" b="0" i="0" u="none" strike="noStrike" cap="none" dirty="0" err="1">
                  <a:solidFill>
                    <a:schemeClr val="lt1"/>
                  </a:solidFill>
                  <a:latin typeface="Aptos" panose="020B0004020202020204" pitchFamily="34" charset="0"/>
                  <a:sym typeface="Arial"/>
                </a:rPr>
                <a:t>möglichkeiten</a:t>
              </a:r>
              <a:r>
                <a:rPr lang="de-DE" sz="2400" b="0" i="0" u="none" strike="noStrike" cap="none" dirty="0">
                  <a:solidFill>
                    <a:schemeClr val="lt1"/>
                  </a:solidFill>
                  <a:latin typeface="Aptos" panose="020B0004020202020204" pitchFamily="34" charset="0"/>
                  <a:sym typeface="Arial"/>
                </a:rPr>
                <a:t> erkunden/suchen</a:t>
              </a:r>
              <a:endParaRPr sz="2400" b="0" i="0" u="none" strike="noStrike" cap="none" dirty="0">
                <a:solidFill>
                  <a:schemeClr val="lt1"/>
                </a:solidFill>
                <a:latin typeface="Aptos" panose="020B0004020202020204" pitchFamily="34" charset="0"/>
                <a:sym typeface="Arial"/>
              </a:endParaRPr>
            </a:p>
          </p:txBody>
        </p:sp>
        <p:sp>
          <p:nvSpPr>
            <p:cNvPr id="126" name="Google Shape;126;p3"/>
            <p:cNvSpPr/>
            <p:nvPr/>
          </p:nvSpPr>
          <p:spPr>
            <a:xfrm>
              <a:off x="3767421" y="1625600"/>
              <a:ext cx="3576446"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3"/>
            <p:cNvSpPr txBox="1"/>
            <p:nvPr/>
          </p:nvSpPr>
          <p:spPr>
            <a:xfrm>
              <a:off x="3873228" y="1731407"/>
              <a:ext cx="3364832" cy="1955852"/>
            </a:xfrm>
            <a:prstGeom prst="rect">
              <a:avLst/>
            </a:prstGeom>
            <a:noFill/>
            <a:ln>
              <a:noFill/>
            </a:ln>
          </p:spPr>
          <p:txBody>
            <a:bodyPr spcFirstLastPara="1" wrap="square" lIns="133350" tIns="133350" rIns="133350" bIns="133350" anchor="ctr" anchorCtr="0">
              <a:noAutofit/>
            </a:bodyPr>
            <a:lstStyle/>
            <a:p>
              <a:pPr marL="0" marR="0" lvl="0" indent="0" algn="ctr" rtl="0">
                <a:lnSpc>
                  <a:spcPct val="90000"/>
                </a:lnSpc>
                <a:spcBef>
                  <a:spcPts val="0"/>
                </a:spcBef>
                <a:spcAft>
                  <a:spcPts val="0"/>
                </a:spcAft>
                <a:buClr>
                  <a:srgbClr val="000000"/>
                </a:buClr>
                <a:buSzPts val="3500"/>
                <a:buFont typeface="Arial"/>
                <a:buNone/>
              </a:pPr>
              <a:r>
                <a:rPr lang="de-DE" sz="2400" b="0" i="0" u="none" strike="noStrike" cap="none">
                  <a:solidFill>
                    <a:schemeClr val="lt1"/>
                  </a:solidFill>
                  <a:latin typeface="Aptos" panose="020B0004020202020204" pitchFamily="34" charset="0"/>
                  <a:sym typeface="Arial"/>
                </a:rPr>
                <a:t>Bestandsaufnahme durchführen</a:t>
              </a:r>
              <a:endParaRPr sz="2400" b="0" i="0" u="none" strike="noStrike" cap="none">
                <a:solidFill>
                  <a:schemeClr val="lt1"/>
                </a:solidFill>
                <a:latin typeface="Aptos" panose="020B0004020202020204" pitchFamily="34" charset="0"/>
                <a:sym typeface="Arial"/>
              </a:endParaRPr>
            </a:p>
          </p:txBody>
        </p:sp>
        <p:sp>
          <p:nvSpPr>
            <p:cNvPr id="128" name="Google Shape;128;p3"/>
            <p:cNvSpPr/>
            <p:nvPr/>
          </p:nvSpPr>
          <p:spPr>
            <a:xfrm>
              <a:off x="7522906" y="1625600"/>
              <a:ext cx="3576446"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 name="Google Shape;129;p3"/>
            <p:cNvSpPr txBox="1"/>
            <p:nvPr/>
          </p:nvSpPr>
          <p:spPr>
            <a:xfrm>
              <a:off x="7628713" y="1731407"/>
              <a:ext cx="3364832" cy="1955852"/>
            </a:xfrm>
            <a:prstGeom prst="rect">
              <a:avLst/>
            </a:prstGeom>
            <a:noFill/>
            <a:ln>
              <a:noFill/>
            </a:ln>
          </p:spPr>
          <p:txBody>
            <a:bodyPr spcFirstLastPara="1" wrap="square" lIns="133350" tIns="133350" rIns="133350" bIns="133350" anchor="ctr" anchorCtr="0">
              <a:noAutofit/>
            </a:bodyPr>
            <a:lstStyle/>
            <a:p>
              <a:pPr marL="0" marR="0" lvl="0" indent="0" algn="ctr" rtl="0">
                <a:lnSpc>
                  <a:spcPct val="90000"/>
                </a:lnSpc>
                <a:spcBef>
                  <a:spcPts val="0"/>
                </a:spcBef>
                <a:spcAft>
                  <a:spcPts val="0"/>
                </a:spcAft>
                <a:buClr>
                  <a:srgbClr val="000000"/>
                </a:buClr>
                <a:buSzPts val="3500"/>
                <a:buFont typeface="Arial"/>
                <a:buNone/>
              </a:pPr>
              <a:r>
                <a:rPr lang="de-DE" sz="2400" b="0" i="0" u="none" strike="noStrike" cap="none">
                  <a:solidFill>
                    <a:schemeClr val="lt1"/>
                  </a:solidFill>
                  <a:latin typeface="Aptos" panose="020B0004020202020204" pitchFamily="34" charset="0"/>
                  <a:sym typeface="Arial"/>
                </a:rPr>
                <a:t>Ziel setzen und Umfang definieren</a:t>
              </a:r>
              <a:endParaRPr sz="2400" b="0" i="0" u="none" strike="noStrike" cap="none">
                <a:solidFill>
                  <a:schemeClr val="lt1"/>
                </a:solidFill>
                <a:latin typeface="Aptos" panose="020B0004020202020204" pitchFamily="34" charset="0"/>
                <a:sym typeface="Arial"/>
              </a:endParaRPr>
            </a:p>
          </p:txBody>
        </p:sp>
      </p:grpSp>
      <p:sp>
        <p:nvSpPr>
          <p:cNvPr id="130" name="Google Shape;130;p3"/>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7"/>
          <p:cNvSpPr txBox="1">
            <a:spLocks noGrp="1"/>
          </p:cNvSpPr>
          <p:nvPr>
            <p:ph type="title"/>
          </p:nvPr>
        </p:nvSpPr>
        <p:spPr>
          <a:xfrm>
            <a:off x="528387" y="151673"/>
            <a:ext cx="7975482" cy="188377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SzPts val="4400"/>
              <a:buNone/>
            </a:pPr>
            <a:r>
              <a:rPr lang="de-DE" dirty="0">
                <a:latin typeface="Aptos Serif" panose="02020604070405020304" pitchFamily="18" charset="0"/>
                <a:ea typeface="Arial"/>
                <a:cs typeface="Aptos Serif" panose="02020604070405020304" pitchFamily="18" charset="0"/>
                <a:sym typeface="Arial"/>
              </a:rPr>
              <a:t>Ein Team aufbauen und Unterstützungsmöglichkeiten erkunden</a:t>
            </a:r>
            <a:endParaRPr dirty="0">
              <a:latin typeface="Aptos Serif" panose="02020604070405020304" pitchFamily="18" charset="0"/>
              <a:ea typeface="Arial"/>
              <a:cs typeface="Aptos Serif" panose="02020604070405020304" pitchFamily="18" charset="0"/>
              <a:sym typeface="Arial"/>
            </a:endParaRPr>
          </a:p>
        </p:txBody>
      </p:sp>
      <p:sp>
        <p:nvSpPr>
          <p:cNvPr id="136" name="Google Shape;136;p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6</a:t>
            </a:fld>
            <a:endParaRPr/>
          </a:p>
        </p:txBody>
      </p:sp>
      <p:grpSp>
        <p:nvGrpSpPr>
          <p:cNvPr id="137" name="Google Shape;137;p7"/>
          <p:cNvGrpSpPr/>
          <p:nvPr/>
        </p:nvGrpSpPr>
        <p:grpSpPr>
          <a:xfrm>
            <a:off x="594360" y="1287660"/>
            <a:ext cx="11213024" cy="5418667"/>
            <a:chOff x="5617" y="0"/>
            <a:chExt cx="11213024" cy="5418667"/>
          </a:xfrm>
        </p:grpSpPr>
        <p:sp>
          <p:nvSpPr>
            <p:cNvPr id="138" name="Google Shape;138;p7"/>
            <p:cNvSpPr/>
            <p:nvPr/>
          </p:nvSpPr>
          <p:spPr>
            <a:xfrm>
              <a:off x="841819" y="0"/>
              <a:ext cx="9540621" cy="5418667"/>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7"/>
            <p:cNvSpPr/>
            <p:nvPr/>
          </p:nvSpPr>
          <p:spPr>
            <a:xfrm>
              <a:off x="5617" y="1625600"/>
              <a:ext cx="2701933"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7"/>
            <p:cNvSpPr txBox="1"/>
            <p:nvPr/>
          </p:nvSpPr>
          <p:spPr>
            <a:xfrm>
              <a:off x="111424" y="1731407"/>
              <a:ext cx="2490319" cy="1955852"/>
            </a:xfrm>
            <a:prstGeom prst="rect">
              <a:avLst/>
            </a:prstGeom>
            <a:noFill/>
            <a:ln>
              <a:noFill/>
            </a:ln>
          </p:spPr>
          <p:txBody>
            <a:bodyPr spcFirstLastPara="1" wrap="square" lIns="114300" tIns="114300" rIns="114300" bIns="114300" anchor="ctr" anchorCtr="0">
              <a:noAutofit/>
            </a:bodyPr>
            <a:lstStyle/>
            <a:p>
              <a:pPr marL="0" marR="0" lvl="0" indent="0" algn="ctr" rtl="0">
                <a:lnSpc>
                  <a:spcPct val="90000"/>
                </a:lnSpc>
                <a:spcBef>
                  <a:spcPts val="0"/>
                </a:spcBef>
                <a:spcAft>
                  <a:spcPts val="0"/>
                </a:spcAft>
                <a:buClr>
                  <a:srgbClr val="000000"/>
                </a:buClr>
                <a:buSzPts val="3000"/>
                <a:buFont typeface="Arial"/>
                <a:buNone/>
              </a:pPr>
              <a:r>
                <a:rPr lang="de-DE" sz="2400" b="0" i="0" u="none" strike="noStrike" cap="none">
                  <a:solidFill>
                    <a:schemeClr val="lt1"/>
                  </a:solidFill>
                  <a:latin typeface="Aptos" panose="020B0004020202020204" pitchFamily="34" charset="0"/>
                  <a:sym typeface="Arial"/>
                </a:rPr>
                <a:t>Ernennung eines Koordinators</a:t>
              </a:r>
              <a:endParaRPr sz="2400" b="0" i="0" u="none" strike="noStrike" cap="none">
                <a:solidFill>
                  <a:schemeClr val="lt1"/>
                </a:solidFill>
                <a:latin typeface="Aptos" panose="020B0004020202020204" pitchFamily="34" charset="0"/>
                <a:sym typeface="Arial"/>
              </a:endParaRPr>
            </a:p>
          </p:txBody>
        </p:sp>
        <p:sp>
          <p:nvSpPr>
            <p:cNvPr id="141" name="Google Shape;141;p7"/>
            <p:cNvSpPr/>
            <p:nvPr/>
          </p:nvSpPr>
          <p:spPr>
            <a:xfrm>
              <a:off x="2842647" y="1625600"/>
              <a:ext cx="2701933"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p7"/>
            <p:cNvSpPr txBox="1"/>
            <p:nvPr/>
          </p:nvSpPr>
          <p:spPr>
            <a:xfrm>
              <a:off x="2948454" y="1731407"/>
              <a:ext cx="2490319" cy="1955852"/>
            </a:xfrm>
            <a:prstGeom prst="rect">
              <a:avLst/>
            </a:prstGeom>
            <a:noFill/>
            <a:ln>
              <a:noFill/>
            </a:ln>
          </p:spPr>
          <p:txBody>
            <a:bodyPr spcFirstLastPara="1" wrap="square" lIns="114300" tIns="114300" rIns="114300" bIns="114300" anchor="ctr" anchorCtr="0">
              <a:noAutofit/>
            </a:bodyPr>
            <a:lstStyle/>
            <a:p>
              <a:pPr marL="0" marR="0" lvl="0" indent="0" algn="ctr" rtl="0">
                <a:lnSpc>
                  <a:spcPct val="90000"/>
                </a:lnSpc>
                <a:spcBef>
                  <a:spcPts val="0"/>
                </a:spcBef>
                <a:spcAft>
                  <a:spcPts val="0"/>
                </a:spcAft>
                <a:buClr>
                  <a:srgbClr val="000000"/>
                </a:buClr>
                <a:buSzPts val="3000"/>
                <a:buFont typeface="Arial"/>
                <a:buNone/>
              </a:pPr>
              <a:r>
                <a:rPr lang="de-DE" sz="2400" b="0" i="0" u="none" strike="noStrike" cap="none">
                  <a:solidFill>
                    <a:schemeClr val="lt1"/>
                  </a:solidFill>
                  <a:latin typeface="Aptos" panose="020B0004020202020204" pitchFamily="34" charset="0"/>
                  <a:sym typeface="Arial"/>
                </a:rPr>
                <a:t>Bilden einer kleinen Arbeitsgruppe</a:t>
              </a:r>
              <a:endParaRPr sz="2400" b="0" i="0" u="none" strike="noStrike" cap="none">
                <a:solidFill>
                  <a:schemeClr val="lt1"/>
                </a:solidFill>
                <a:latin typeface="Aptos" panose="020B0004020202020204" pitchFamily="34" charset="0"/>
                <a:sym typeface="Arial"/>
              </a:endParaRPr>
            </a:p>
          </p:txBody>
        </p:sp>
        <p:sp>
          <p:nvSpPr>
            <p:cNvPr id="143" name="Google Shape;143;p7"/>
            <p:cNvSpPr/>
            <p:nvPr/>
          </p:nvSpPr>
          <p:spPr>
            <a:xfrm>
              <a:off x="5679678" y="1625600"/>
              <a:ext cx="2701933"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7"/>
            <p:cNvSpPr txBox="1"/>
            <p:nvPr/>
          </p:nvSpPr>
          <p:spPr>
            <a:xfrm>
              <a:off x="5785485" y="1731407"/>
              <a:ext cx="2490319" cy="1955852"/>
            </a:xfrm>
            <a:prstGeom prst="rect">
              <a:avLst/>
            </a:prstGeom>
            <a:noFill/>
            <a:ln>
              <a:noFill/>
            </a:ln>
          </p:spPr>
          <p:txBody>
            <a:bodyPr spcFirstLastPara="1" wrap="square" lIns="114300" tIns="114300" rIns="114300" bIns="114300" anchor="ctr" anchorCtr="0">
              <a:noAutofit/>
            </a:bodyPr>
            <a:lstStyle/>
            <a:p>
              <a:pPr marL="0" marR="0" lvl="0" indent="0" algn="ctr" rtl="0">
                <a:lnSpc>
                  <a:spcPct val="90000"/>
                </a:lnSpc>
                <a:spcBef>
                  <a:spcPts val="0"/>
                </a:spcBef>
                <a:spcAft>
                  <a:spcPts val="0"/>
                </a:spcAft>
                <a:buNone/>
              </a:pPr>
              <a:r>
                <a:rPr lang="de-DE" sz="2400" b="0" i="0" u="none" strike="noStrike" cap="none">
                  <a:solidFill>
                    <a:schemeClr val="lt1"/>
                  </a:solidFill>
                  <a:latin typeface="Aptos" panose="020B0004020202020204" pitchFamily="34" charset="0"/>
                  <a:sym typeface="Arial"/>
                </a:rPr>
                <a:t>Bei Bedarf zusätzliches Fachwissen einbeziehen</a:t>
              </a:r>
              <a:endParaRPr sz="2400" b="0" i="0" u="none" strike="noStrike" cap="none">
                <a:solidFill>
                  <a:schemeClr val="lt1"/>
                </a:solidFill>
                <a:latin typeface="Aptos" panose="020B0004020202020204" pitchFamily="34" charset="0"/>
                <a:sym typeface="Arial"/>
              </a:endParaRPr>
            </a:p>
          </p:txBody>
        </p:sp>
        <p:sp>
          <p:nvSpPr>
            <p:cNvPr id="145" name="Google Shape;145;p7"/>
            <p:cNvSpPr/>
            <p:nvPr/>
          </p:nvSpPr>
          <p:spPr>
            <a:xfrm>
              <a:off x="8516708" y="1625600"/>
              <a:ext cx="2701933"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7"/>
            <p:cNvSpPr txBox="1"/>
            <p:nvPr/>
          </p:nvSpPr>
          <p:spPr>
            <a:xfrm>
              <a:off x="8622515" y="1731407"/>
              <a:ext cx="2490319" cy="1955852"/>
            </a:xfrm>
            <a:prstGeom prst="rect">
              <a:avLst/>
            </a:prstGeom>
            <a:noFill/>
            <a:ln>
              <a:noFill/>
            </a:ln>
          </p:spPr>
          <p:txBody>
            <a:bodyPr spcFirstLastPara="1" wrap="square" lIns="114300" tIns="114300" rIns="114300" bIns="114300" anchor="ctr" anchorCtr="0">
              <a:noAutofit/>
            </a:bodyPr>
            <a:lstStyle/>
            <a:p>
              <a:pPr marL="0" marR="0" lvl="0" indent="0" algn="ctr" rtl="0">
                <a:lnSpc>
                  <a:spcPct val="90000"/>
                </a:lnSpc>
                <a:spcBef>
                  <a:spcPts val="0"/>
                </a:spcBef>
                <a:spcAft>
                  <a:spcPts val="0"/>
                </a:spcAft>
                <a:buNone/>
              </a:pPr>
              <a:r>
                <a:rPr lang="de-DE" sz="2400" b="0" i="0" u="none" strike="noStrike" cap="none">
                  <a:solidFill>
                    <a:schemeClr val="lt1"/>
                  </a:solidFill>
                  <a:latin typeface="Aptos" panose="020B0004020202020204" pitchFamily="34" charset="0"/>
                  <a:sym typeface="Arial"/>
                </a:rPr>
                <a:t>Verwendung verfügbarer Tools und Informationen</a:t>
              </a:r>
              <a:endParaRPr sz="1200">
                <a:latin typeface="Aptos" panose="020B0004020202020204" pitchFamily="34"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9"/>
          <p:cNvSpPr txBox="1">
            <a:spLocks noGrp="1"/>
          </p:cNvSpPr>
          <p:nvPr>
            <p:ph type="title"/>
          </p:nvPr>
        </p:nvSpPr>
        <p:spPr>
          <a:xfrm>
            <a:off x="594360" y="37245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Bestandsaufnahme durchführen</a:t>
            </a:r>
            <a:endParaRPr dirty="0">
              <a:latin typeface="Aptos Serif" panose="02020604070405020304" pitchFamily="18" charset="0"/>
              <a:ea typeface="Arial"/>
              <a:cs typeface="Aptos Serif" panose="02020604070405020304" pitchFamily="18" charset="0"/>
              <a:sym typeface="Arial"/>
            </a:endParaRPr>
          </a:p>
        </p:txBody>
      </p:sp>
      <p:sp>
        <p:nvSpPr>
          <p:cNvPr id="152" name="Google Shape;152;p9"/>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7</a:t>
            </a:fld>
            <a:endParaRPr/>
          </a:p>
        </p:txBody>
      </p:sp>
      <p:grpSp>
        <p:nvGrpSpPr>
          <p:cNvPr id="153" name="Google Shape;153;p9"/>
          <p:cNvGrpSpPr/>
          <p:nvPr/>
        </p:nvGrpSpPr>
        <p:grpSpPr>
          <a:xfrm>
            <a:off x="967225" y="1531620"/>
            <a:ext cx="10257549" cy="5418667"/>
            <a:chOff x="372865" y="0"/>
            <a:chExt cx="10257549" cy="5418667"/>
          </a:xfrm>
        </p:grpSpPr>
        <p:sp>
          <p:nvSpPr>
            <p:cNvPr id="154" name="Google Shape;154;p9"/>
            <p:cNvSpPr/>
            <p:nvPr/>
          </p:nvSpPr>
          <p:spPr>
            <a:xfrm>
              <a:off x="825245" y="0"/>
              <a:ext cx="9352788" cy="5418667"/>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9"/>
            <p:cNvSpPr/>
            <p:nvPr/>
          </p:nvSpPr>
          <p:spPr>
            <a:xfrm>
              <a:off x="372865" y="1625600"/>
              <a:ext cx="3300984"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9"/>
            <p:cNvSpPr txBox="1"/>
            <p:nvPr/>
          </p:nvSpPr>
          <p:spPr>
            <a:xfrm>
              <a:off x="478672" y="1731407"/>
              <a:ext cx="3089370" cy="1955852"/>
            </a:xfrm>
            <a:prstGeom prst="rect">
              <a:avLst/>
            </a:prstGeom>
            <a:noFill/>
            <a:ln>
              <a:noFill/>
            </a:ln>
          </p:spPr>
          <p:txBody>
            <a:bodyPr spcFirstLastPara="1" wrap="square" lIns="121900" tIns="121900" rIns="121900" bIns="121900" anchor="ctr" anchorCtr="0">
              <a:noAutofit/>
            </a:bodyPr>
            <a:lstStyle/>
            <a:p>
              <a:pPr marL="0" marR="0" lvl="0" indent="0" algn="ctr" rtl="0">
                <a:lnSpc>
                  <a:spcPct val="90000"/>
                </a:lnSpc>
                <a:spcBef>
                  <a:spcPts val="0"/>
                </a:spcBef>
                <a:spcAft>
                  <a:spcPts val="0"/>
                </a:spcAft>
                <a:buNone/>
              </a:pPr>
              <a:r>
                <a:rPr lang="de-DE" sz="2400" b="0" i="0" u="none" strike="noStrike" cap="none" dirty="0">
                  <a:solidFill>
                    <a:schemeClr val="lt1"/>
                  </a:solidFill>
                  <a:latin typeface="Aptos" panose="020B0004020202020204" pitchFamily="34" charset="0"/>
                  <a:sym typeface="Arial"/>
                </a:rPr>
                <a:t>Identifizierung der an der Beschaffung beteiligten Kollegen</a:t>
              </a:r>
              <a:endParaRPr sz="2400" b="0" i="0" u="none" strike="noStrike" cap="none" dirty="0">
                <a:solidFill>
                  <a:schemeClr val="lt1"/>
                </a:solidFill>
                <a:latin typeface="Aptos" panose="020B0004020202020204" pitchFamily="34" charset="0"/>
                <a:sym typeface="Arial"/>
              </a:endParaRPr>
            </a:p>
          </p:txBody>
        </p:sp>
        <p:sp>
          <p:nvSpPr>
            <p:cNvPr id="157" name="Google Shape;157;p9"/>
            <p:cNvSpPr/>
            <p:nvPr/>
          </p:nvSpPr>
          <p:spPr>
            <a:xfrm>
              <a:off x="3851147" y="1625600"/>
              <a:ext cx="3300984"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9"/>
            <p:cNvSpPr txBox="1"/>
            <p:nvPr/>
          </p:nvSpPr>
          <p:spPr>
            <a:xfrm>
              <a:off x="3956954" y="1731407"/>
              <a:ext cx="3089370" cy="1955852"/>
            </a:xfrm>
            <a:prstGeom prst="rect">
              <a:avLst/>
            </a:prstGeom>
            <a:noFill/>
            <a:ln>
              <a:noFill/>
            </a:ln>
          </p:spPr>
          <p:txBody>
            <a:bodyPr spcFirstLastPara="1" wrap="square" lIns="121900" tIns="121900" rIns="121900" bIns="121900" anchor="ctr" anchorCtr="0">
              <a:noAutofit/>
            </a:bodyPr>
            <a:lstStyle/>
            <a:p>
              <a:pPr marL="0" marR="0" lvl="0" indent="0" algn="ctr" rtl="0">
                <a:lnSpc>
                  <a:spcPct val="90000"/>
                </a:lnSpc>
                <a:spcBef>
                  <a:spcPts val="0"/>
                </a:spcBef>
                <a:spcAft>
                  <a:spcPts val="0"/>
                </a:spcAft>
                <a:buNone/>
              </a:pPr>
              <a:r>
                <a:rPr lang="de-DE" sz="2400" b="0" i="0" u="none" strike="noStrike" cap="none">
                  <a:solidFill>
                    <a:schemeClr val="lt1"/>
                  </a:solidFill>
                  <a:latin typeface="Aptos" panose="020B0004020202020204" pitchFamily="34" charset="0"/>
                  <a:sym typeface="Arial"/>
                </a:rPr>
                <a:t>Datenerhebung durch Rücksprache mit Kollegen</a:t>
              </a:r>
              <a:endParaRPr sz="2400" b="0" i="0" u="none" strike="noStrike" cap="none">
                <a:solidFill>
                  <a:schemeClr val="lt1"/>
                </a:solidFill>
                <a:latin typeface="Aptos" panose="020B0004020202020204" pitchFamily="34" charset="0"/>
                <a:sym typeface="Arial"/>
              </a:endParaRPr>
            </a:p>
          </p:txBody>
        </p:sp>
        <p:sp>
          <p:nvSpPr>
            <p:cNvPr id="159" name="Google Shape;159;p9"/>
            <p:cNvSpPr/>
            <p:nvPr/>
          </p:nvSpPr>
          <p:spPr>
            <a:xfrm>
              <a:off x="7329430" y="1625600"/>
              <a:ext cx="3300984"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9"/>
            <p:cNvSpPr txBox="1"/>
            <p:nvPr/>
          </p:nvSpPr>
          <p:spPr>
            <a:xfrm>
              <a:off x="7435237" y="1731407"/>
              <a:ext cx="3089370" cy="1955852"/>
            </a:xfrm>
            <a:prstGeom prst="rect">
              <a:avLst/>
            </a:prstGeom>
            <a:noFill/>
            <a:ln>
              <a:noFill/>
            </a:ln>
          </p:spPr>
          <p:txBody>
            <a:bodyPr spcFirstLastPara="1" wrap="square" lIns="121900" tIns="121900" rIns="121900" bIns="121900" anchor="ctr" anchorCtr="0">
              <a:noAutofit/>
            </a:bodyPr>
            <a:lstStyle/>
            <a:p>
              <a:pPr marL="0" marR="0" lvl="0" indent="0" algn="ctr" rtl="0">
                <a:lnSpc>
                  <a:spcPct val="90000"/>
                </a:lnSpc>
                <a:spcBef>
                  <a:spcPts val="0"/>
                </a:spcBef>
                <a:spcAft>
                  <a:spcPts val="0"/>
                </a:spcAft>
                <a:buNone/>
              </a:pPr>
              <a:r>
                <a:rPr lang="de-DE" sz="2400" b="0" i="0" u="none" strike="noStrike" cap="none">
                  <a:solidFill>
                    <a:schemeClr val="lt1"/>
                  </a:solidFill>
                  <a:latin typeface="Aptos" panose="020B0004020202020204" pitchFamily="34" charset="0"/>
                  <a:sym typeface="Arial"/>
                </a:rPr>
                <a:t>Informationen verarbeiten und einen Überblick erstellen</a:t>
              </a:r>
              <a:endParaRPr sz="2400" b="0" i="0" u="none" strike="noStrike" cap="none">
                <a:solidFill>
                  <a:schemeClr val="lt1"/>
                </a:solidFill>
                <a:latin typeface="Aptos" panose="020B0004020202020204" pitchFamily="34" charset="0"/>
                <a:sym typeface="Aria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10"/>
          <p:cNvSpPr txBox="1">
            <a:spLocks noGrp="1"/>
          </p:cNvSpPr>
          <p:nvPr>
            <p:ph type="title"/>
          </p:nvPr>
        </p:nvSpPr>
        <p:spPr>
          <a:xfrm>
            <a:off x="530435" y="380997"/>
            <a:ext cx="6787800" cy="1593600"/>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Ziele setzen und Umfang definieren</a:t>
            </a:r>
            <a:endParaRPr dirty="0">
              <a:latin typeface="Aptos Serif" panose="02020604070405020304" pitchFamily="18" charset="0"/>
              <a:ea typeface="Arial"/>
              <a:cs typeface="Aptos Serif" panose="02020604070405020304" pitchFamily="18" charset="0"/>
              <a:sym typeface="Arial"/>
            </a:endParaRPr>
          </a:p>
        </p:txBody>
      </p:sp>
      <p:sp>
        <p:nvSpPr>
          <p:cNvPr id="167" name="Google Shape;167;p10"/>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100"/>
              <a:buNone/>
            </a:pPr>
            <a:fld id="{00000000-1234-1234-1234-123412341234}" type="slidenum">
              <a:rPr lang="de-DE"/>
              <a:t>8</a:t>
            </a:fld>
            <a:endParaRPr/>
          </a:p>
        </p:txBody>
      </p:sp>
      <p:grpSp>
        <p:nvGrpSpPr>
          <p:cNvPr id="168" name="Google Shape;168;p10"/>
          <p:cNvGrpSpPr/>
          <p:nvPr/>
        </p:nvGrpSpPr>
        <p:grpSpPr>
          <a:xfrm>
            <a:off x="595579" y="1439333"/>
            <a:ext cx="11233251" cy="5418667"/>
            <a:chOff x="1219" y="0"/>
            <a:chExt cx="11233251" cy="5418667"/>
          </a:xfrm>
        </p:grpSpPr>
        <p:sp>
          <p:nvSpPr>
            <p:cNvPr id="169" name="Google Shape;169;p10"/>
            <p:cNvSpPr/>
            <p:nvPr/>
          </p:nvSpPr>
          <p:spPr>
            <a:xfrm>
              <a:off x="842676" y="0"/>
              <a:ext cx="9550336" cy="5418667"/>
            </a:xfrm>
            <a:prstGeom prst="rightArrow">
              <a:avLst>
                <a:gd name="adj1" fmla="val 50000"/>
                <a:gd name="adj2" fmla="val 50000"/>
              </a:avLst>
            </a:prstGeom>
            <a:solidFill>
              <a:srgbClr val="E1EFF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10"/>
            <p:cNvSpPr/>
            <p:nvPr/>
          </p:nvSpPr>
          <p:spPr>
            <a:xfrm>
              <a:off x="1219" y="1625600"/>
              <a:ext cx="2662860"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10"/>
            <p:cNvSpPr txBox="1"/>
            <p:nvPr/>
          </p:nvSpPr>
          <p:spPr>
            <a:xfrm>
              <a:off x="107026" y="1731407"/>
              <a:ext cx="2451246" cy="1955852"/>
            </a:xfrm>
            <a:prstGeom prst="rect">
              <a:avLst/>
            </a:prstGeom>
            <a:no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Clr>
                  <a:srgbClr val="000000"/>
                </a:buClr>
                <a:buSzPts val="2600"/>
                <a:buFont typeface="Arial"/>
                <a:buNone/>
              </a:pPr>
              <a:r>
                <a:rPr lang="de-DE" sz="2400" b="0" i="0" u="none" strike="noStrike" cap="none" dirty="0">
                  <a:solidFill>
                    <a:schemeClr val="lt1"/>
                  </a:solidFill>
                  <a:latin typeface="Aptos" panose="020B0004020202020204" pitchFamily="34" charset="0"/>
                  <a:cs typeface="Aptos Serif" panose="02020604070405020304" pitchFamily="18" charset="0"/>
                  <a:sym typeface="Arial"/>
                </a:rPr>
                <a:t>Entwicklung von </a:t>
              </a:r>
              <a:endParaRPr sz="2400" b="0" i="0" u="none" strike="noStrike" cap="none" dirty="0">
                <a:solidFill>
                  <a:srgbClr val="000000"/>
                </a:solidFill>
                <a:latin typeface="Aptos" panose="020B0004020202020204" pitchFamily="34" charset="0"/>
                <a:cs typeface="Aptos Serif" panose="02020604070405020304" pitchFamily="18" charset="0"/>
                <a:sym typeface="Arial"/>
              </a:endParaRPr>
            </a:p>
            <a:p>
              <a:pPr marL="0" marR="0" lvl="0" indent="0" algn="ctr" rtl="0">
                <a:lnSpc>
                  <a:spcPct val="90000"/>
                </a:lnSpc>
                <a:spcBef>
                  <a:spcPts val="910"/>
                </a:spcBef>
                <a:spcAft>
                  <a:spcPts val="0"/>
                </a:spcAft>
                <a:buClr>
                  <a:srgbClr val="000000"/>
                </a:buClr>
                <a:buSzPts val="2600"/>
                <a:buFont typeface="Arial"/>
                <a:buNone/>
              </a:pPr>
              <a:r>
                <a:rPr lang="de-DE" sz="2400" b="0" i="0" u="none" strike="noStrike" cap="none" dirty="0" err="1">
                  <a:solidFill>
                    <a:schemeClr val="lt1"/>
                  </a:solidFill>
                  <a:latin typeface="Aptos" panose="020B0004020202020204" pitchFamily="34" charset="0"/>
                  <a:cs typeface="Aptos Serif" panose="02020604070405020304" pitchFamily="18" charset="0"/>
                  <a:sym typeface="Arial"/>
                </a:rPr>
                <a:t>SMARTen</a:t>
              </a:r>
              <a:r>
                <a:rPr lang="de-DE" sz="2400" b="0" i="0" u="none" strike="noStrike" cap="none" dirty="0">
                  <a:solidFill>
                    <a:schemeClr val="lt1"/>
                  </a:solidFill>
                  <a:latin typeface="Aptos" panose="020B0004020202020204" pitchFamily="34" charset="0"/>
                  <a:cs typeface="Aptos Serif" panose="02020604070405020304" pitchFamily="18" charset="0"/>
                  <a:sym typeface="Arial"/>
                </a:rPr>
                <a:t> Zielen</a:t>
              </a:r>
              <a:endParaRPr sz="2400" b="0" i="0" u="none" strike="noStrike" cap="none" dirty="0">
                <a:solidFill>
                  <a:schemeClr val="lt1"/>
                </a:solidFill>
                <a:latin typeface="Aptos" panose="020B0004020202020204" pitchFamily="34" charset="0"/>
                <a:cs typeface="Aptos Serif" panose="02020604070405020304" pitchFamily="18" charset="0"/>
                <a:sym typeface="Arial"/>
              </a:endParaRPr>
            </a:p>
          </p:txBody>
        </p:sp>
        <p:sp>
          <p:nvSpPr>
            <p:cNvPr id="172" name="Google Shape;172;p10"/>
            <p:cNvSpPr/>
            <p:nvPr/>
          </p:nvSpPr>
          <p:spPr>
            <a:xfrm>
              <a:off x="2858016" y="1625600"/>
              <a:ext cx="2662860"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p10"/>
            <p:cNvSpPr txBox="1"/>
            <p:nvPr/>
          </p:nvSpPr>
          <p:spPr>
            <a:xfrm>
              <a:off x="2963823" y="1731407"/>
              <a:ext cx="2451246" cy="1955852"/>
            </a:xfrm>
            <a:prstGeom prst="rect">
              <a:avLst/>
            </a:prstGeom>
            <a:no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None/>
              </a:pPr>
              <a:r>
                <a:rPr lang="de-DE" sz="2400" b="0" i="0" u="none" strike="noStrike" cap="none">
                  <a:solidFill>
                    <a:schemeClr val="lt1"/>
                  </a:solidFill>
                  <a:latin typeface="Aptos" panose="020B0004020202020204" pitchFamily="34" charset="0"/>
                  <a:cs typeface="Aptos Serif" panose="02020604070405020304" pitchFamily="18" charset="0"/>
                  <a:sym typeface="Arial"/>
                </a:rPr>
                <a:t>Auswahl von Produkten und Dienst- leistungen</a:t>
              </a:r>
              <a:endParaRPr sz="2400" b="0" i="0" u="none" strike="noStrike" cap="none">
                <a:solidFill>
                  <a:schemeClr val="lt1"/>
                </a:solidFill>
                <a:latin typeface="Aptos" panose="020B0004020202020204" pitchFamily="34" charset="0"/>
                <a:cs typeface="Aptos Serif" panose="02020604070405020304" pitchFamily="18" charset="0"/>
                <a:sym typeface="Arial"/>
              </a:endParaRPr>
            </a:p>
          </p:txBody>
        </p:sp>
        <p:sp>
          <p:nvSpPr>
            <p:cNvPr id="174" name="Google Shape;174;p10"/>
            <p:cNvSpPr/>
            <p:nvPr/>
          </p:nvSpPr>
          <p:spPr>
            <a:xfrm>
              <a:off x="5714813" y="1625600"/>
              <a:ext cx="2662860"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 name="Google Shape;175;p10"/>
            <p:cNvSpPr txBox="1"/>
            <p:nvPr/>
          </p:nvSpPr>
          <p:spPr>
            <a:xfrm>
              <a:off x="5820620" y="1731407"/>
              <a:ext cx="2451246" cy="1955852"/>
            </a:xfrm>
            <a:prstGeom prst="rect">
              <a:avLst/>
            </a:prstGeom>
            <a:no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None/>
              </a:pPr>
              <a:r>
                <a:rPr lang="de-DE" sz="2400" b="0" i="0" u="none" strike="noStrike" cap="none">
                  <a:solidFill>
                    <a:schemeClr val="lt1"/>
                  </a:solidFill>
                  <a:latin typeface="Aptos" panose="020B0004020202020204" pitchFamily="34" charset="0"/>
                  <a:cs typeface="Aptos Serif" panose="02020604070405020304" pitchFamily="18" charset="0"/>
                  <a:sym typeface="Arial"/>
                </a:rPr>
                <a:t>Auswahl von Nachhaltigkeitskriterien</a:t>
              </a:r>
              <a:endParaRPr sz="2400" b="0" i="0" u="none" strike="noStrike" cap="none">
                <a:solidFill>
                  <a:schemeClr val="lt1"/>
                </a:solidFill>
                <a:latin typeface="Aptos" panose="020B0004020202020204" pitchFamily="34" charset="0"/>
                <a:cs typeface="Aptos Serif" panose="02020604070405020304" pitchFamily="18" charset="0"/>
                <a:sym typeface="Arial"/>
              </a:endParaRPr>
            </a:p>
          </p:txBody>
        </p:sp>
        <p:sp>
          <p:nvSpPr>
            <p:cNvPr id="176" name="Google Shape;176;p10"/>
            <p:cNvSpPr/>
            <p:nvPr/>
          </p:nvSpPr>
          <p:spPr>
            <a:xfrm>
              <a:off x="8571610" y="1625600"/>
              <a:ext cx="2662860" cy="2167466"/>
            </a:xfrm>
            <a:prstGeom prst="roundRect">
              <a:avLst>
                <a:gd name="adj" fmla="val 16667"/>
              </a:avLst>
            </a:prstGeom>
            <a:solidFill>
              <a:srgbClr val="65B1B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Google Shape;177;p10"/>
            <p:cNvSpPr txBox="1"/>
            <p:nvPr/>
          </p:nvSpPr>
          <p:spPr>
            <a:xfrm>
              <a:off x="8677417" y="1731407"/>
              <a:ext cx="2451246" cy="1955852"/>
            </a:xfrm>
            <a:prstGeom prst="rect">
              <a:avLst/>
            </a:prstGeom>
            <a:noFill/>
            <a:ln>
              <a:noFill/>
            </a:ln>
          </p:spPr>
          <p:txBody>
            <a:bodyPr spcFirstLastPara="1" wrap="square" lIns="99050" tIns="99050" rIns="99050" bIns="99050" anchor="ctr" anchorCtr="0">
              <a:noAutofit/>
            </a:bodyPr>
            <a:lstStyle/>
            <a:p>
              <a:pPr marL="0" marR="0" lvl="0" indent="0" algn="ctr" rtl="0">
                <a:lnSpc>
                  <a:spcPct val="90000"/>
                </a:lnSpc>
                <a:spcBef>
                  <a:spcPts val="0"/>
                </a:spcBef>
                <a:spcAft>
                  <a:spcPts val="0"/>
                </a:spcAft>
                <a:buNone/>
              </a:pPr>
              <a:r>
                <a:rPr lang="de-DE" sz="2400" b="0" i="0" u="none" strike="noStrike" cap="none">
                  <a:solidFill>
                    <a:schemeClr val="lt1"/>
                  </a:solidFill>
                  <a:latin typeface="Aptos" panose="020B0004020202020204" pitchFamily="34" charset="0"/>
                  <a:cs typeface="Aptos Serif" panose="02020604070405020304" pitchFamily="18" charset="0"/>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Einbeziehung von Nachhaltigkeits- kriterien in den Beschaffungs- prozess</a:t>
              </a:r>
              <a:endParaRPr sz="2400" b="0" i="0" u="none" strike="noStrike" cap="none">
                <a:solidFill>
                  <a:schemeClr val="lt1"/>
                </a:solidFill>
                <a:latin typeface="Aptos" panose="020B0004020202020204" pitchFamily="34" charset="0"/>
                <a:cs typeface="Aptos Serif" panose="02020604070405020304" pitchFamily="18" charset="0"/>
                <a:sym typeface="Aria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a:extLst>
            <a:ext uri="{FF2B5EF4-FFF2-40B4-BE49-F238E27FC236}">
              <a16:creationId xmlns:a16="http://schemas.microsoft.com/office/drawing/2014/main" id="{3DAC93F0-67CC-8311-9CED-2153731B2CAD}"/>
            </a:ext>
          </a:extLst>
        </p:cNvPr>
        <p:cNvGrpSpPr/>
        <p:nvPr/>
      </p:nvGrpSpPr>
      <p:grpSpPr>
        <a:xfrm>
          <a:off x="0" y="0"/>
          <a:ext cx="0" cy="0"/>
          <a:chOff x="0" y="0"/>
          <a:chExt cx="0" cy="0"/>
        </a:xfrm>
      </p:grpSpPr>
      <p:sp>
        <p:nvSpPr>
          <p:cNvPr id="114" name="Google Shape;114;p30">
            <a:extLst>
              <a:ext uri="{FF2B5EF4-FFF2-40B4-BE49-F238E27FC236}">
                <a16:creationId xmlns:a16="http://schemas.microsoft.com/office/drawing/2014/main" id="{BAB4FE22-B757-528A-B2B5-5BDF56563088}"/>
              </a:ext>
            </a:extLst>
          </p:cNvPr>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p>
            <a:pPr marL="0" lvl="0" indent="0" algn="l" rtl="0">
              <a:lnSpc>
                <a:spcPct val="80000"/>
              </a:lnSpc>
              <a:spcBef>
                <a:spcPts val="0"/>
              </a:spcBef>
              <a:spcAft>
                <a:spcPts val="0"/>
              </a:spcAft>
              <a:buClr>
                <a:srgbClr val="3F3F3F"/>
              </a:buClr>
              <a:buSzPts val="4400"/>
              <a:buFont typeface="Play"/>
              <a:buNone/>
            </a:pPr>
            <a:r>
              <a:rPr lang="de-DE" dirty="0">
                <a:latin typeface="Aptos Serif" panose="02020604070405020304" pitchFamily="18" charset="0"/>
                <a:ea typeface="Arial"/>
                <a:cs typeface="Aptos Serif" panose="02020604070405020304" pitchFamily="18" charset="0"/>
                <a:sym typeface="Arial"/>
              </a:rPr>
              <a:t>Wichtige Schritte:</a:t>
            </a:r>
            <a:endParaRPr dirty="0">
              <a:latin typeface="Aptos Serif" panose="02020604070405020304" pitchFamily="18" charset="0"/>
              <a:ea typeface="Arial"/>
              <a:cs typeface="Aptos Serif" panose="02020604070405020304" pitchFamily="18" charset="0"/>
              <a:sym typeface="Arial"/>
            </a:endParaRPr>
          </a:p>
        </p:txBody>
      </p:sp>
      <p:sp>
        <p:nvSpPr>
          <p:cNvPr id="115" name="Google Shape;115;p30">
            <a:extLst>
              <a:ext uri="{FF2B5EF4-FFF2-40B4-BE49-F238E27FC236}">
                <a16:creationId xmlns:a16="http://schemas.microsoft.com/office/drawing/2014/main" id="{40292A7F-1D1D-0491-963F-E1260B3BA700}"/>
              </a:ext>
            </a:extLst>
          </p:cNvPr>
          <p:cNvSpPr txBox="1">
            <a:spLocks noGrp="1"/>
          </p:cNvSpPr>
          <p:nvPr>
            <p:ph type="body" idx="1"/>
          </p:nvPr>
        </p:nvSpPr>
        <p:spPr>
          <a:xfrm>
            <a:off x="594348" y="2281925"/>
            <a:ext cx="10867500" cy="4069800"/>
          </a:xfrm>
          <a:prstGeom prst="rect">
            <a:avLst/>
          </a:prstGeom>
          <a:noFill/>
          <a:ln>
            <a:noFill/>
          </a:ln>
        </p:spPr>
        <p:txBody>
          <a:bodyPr spcFirstLastPara="1" wrap="square" lIns="0" tIns="228600" rIns="0" bIns="0" anchor="t" anchorCtr="0">
            <a:normAutofit/>
          </a:bodyPr>
          <a:lstStyle/>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1.1 Erste Schritte</a:t>
            </a: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1.2 </a:t>
            </a:r>
            <a:r>
              <a:rPr lang="de-DE" dirty="0">
                <a:solidFill>
                  <a:srgbClr val="3F3F3F"/>
                </a:solidFill>
                <a:latin typeface="Aptos" panose="020B0004020202020204" pitchFamily="34" charset="0"/>
              </a:rPr>
              <a:t>Gütezeichen</a:t>
            </a:r>
            <a:r>
              <a:rPr lang="de-DE" dirty="0">
                <a:solidFill>
                  <a:srgbClr val="3F3F3F"/>
                </a:solidFill>
                <a:latin typeface="Aptos" panose="020B0004020202020204" pitchFamily="34" charset="0"/>
                <a:sym typeface="Arial"/>
              </a:rPr>
              <a:t> als unverzichtbare Tools</a:t>
            </a:r>
            <a:endParaRPr b="0" dirty="0">
              <a:solidFill>
                <a:srgbClr val="3F3F3F"/>
              </a:solidFill>
              <a:latin typeface="Aptos" panose="020B0004020202020204" pitchFamily="34" charset="0"/>
              <a:sym typeface="Arial"/>
            </a:endParaRP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1.3 Den Markt erkunden und einen Katalog erstellen</a:t>
            </a:r>
            <a:endParaRPr dirty="0">
              <a:solidFill>
                <a:srgbClr val="3F3F3F"/>
              </a:solidFill>
              <a:latin typeface="Aptos" panose="020B0004020202020204" pitchFamily="34" charset="0"/>
            </a:endParaRPr>
          </a:p>
          <a:p>
            <a:pPr marL="457200" lvl="0" indent="-228600" algn="l" rtl="0">
              <a:lnSpc>
                <a:spcPct val="80000"/>
              </a:lnSpc>
              <a:spcBef>
                <a:spcPts val="2200"/>
              </a:spcBef>
              <a:spcAft>
                <a:spcPts val="0"/>
              </a:spcAft>
              <a:buClr>
                <a:schemeClr val="accent4"/>
              </a:buClr>
              <a:buSzPts val="2400"/>
              <a:buFont typeface="Arial"/>
              <a:buNone/>
            </a:pPr>
            <a:r>
              <a:rPr lang="de-DE" dirty="0">
                <a:solidFill>
                  <a:srgbClr val="3F3F3F"/>
                </a:solidFill>
                <a:latin typeface="Aptos" panose="020B0004020202020204" pitchFamily="34" charset="0"/>
                <a:sym typeface="Arial"/>
              </a:rPr>
              <a:t>1.4 Produkte lokal und regional einkaufen</a:t>
            </a:r>
            <a:endParaRPr dirty="0">
              <a:solidFill>
                <a:srgbClr val="3F3F3F"/>
              </a:solidFill>
              <a:latin typeface="Aptos" panose="020B0004020202020204" pitchFamily="34" charset="0"/>
            </a:endParaRPr>
          </a:p>
          <a:p>
            <a:pPr marL="457200" lvl="0" indent="-228600" algn="l" rtl="0">
              <a:lnSpc>
                <a:spcPct val="80000"/>
              </a:lnSpc>
              <a:spcBef>
                <a:spcPts val="2200"/>
              </a:spcBef>
              <a:spcAft>
                <a:spcPts val="0"/>
              </a:spcAft>
              <a:buSzPts val="2400"/>
              <a:buNone/>
            </a:pPr>
            <a:r>
              <a:rPr lang="de-DE" dirty="0">
                <a:solidFill>
                  <a:srgbClr val="3F3F3F"/>
                </a:solidFill>
                <a:latin typeface="Aptos" panose="020B0004020202020204" pitchFamily="34" charset="0"/>
                <a:sym typeface="Arial"/>
              </a:rPr>
              <a:t>1.5 Erfolgreiche Kommunikation</a:t>
            </a:r>
            <a:br>
              <a:rPr lang="de-DE" b="0" dirty="0">
                <a:solidFill>
                  <a:srgbClr val="3F3F3F"/>
                </a:solidFill>
                <a:latin typeface="Aptos" panose="020B0004020202020204" pitchFamily="34" charset="0"/>
                <a:sym typeface="Arial"/>
              </a:rPr>
            </a:br>
            <a:endParaRPr dirty="0">
              <a:solidFill>
                <a:srgbClr val="3F3F3F"/>
              </a:solidFill>
              <a:latin typeface="Aptos" panose="020B0004020202020204" pitchFamily="34" charset="0"/>
              <a:sym typeface="Arial"/>
            </a:endParaRPr>
          </a:p>
        </p:txBody>
      </p:sp>
    </p:spTree>
    <p:extLst>
      <p:ext uri="{BB962C8B-B14F-4D97-AF65-F5344CB8AC3E}">
        <p14:creationId xmlns:p14="http://schemas.microsoft.com/office/powerpoint/2010/main" val="381639728"/>
      </p:ext>
    </p:extLst>
  </p:cSld>
  <p:clrMapOvr>
    <a:masterClrMapping/>
  </p:clrMapOvr>
</p:sld>
</file>

<file path=ppt/theme/theme1.xml><?xml version="1.0" encoding="utf-8"?>
<a:theme xmlns:a="http://schemas.openxmlformats.org/drawingml/2006/main" name="Benutzerdefiniert">
  <a:themeElements>
    <a:clrScheme name="Benutzerdefiniert 5">
      <a:dk1>
        <a:srgbClr val="000000"/>
      </a:dk1>
      <a:lt1>
        <a:srgbClr val="FFFFFF"/>
      </a:lt1>
      <a:dk2>
        <a:srgbClr val="E4E4E4"/>
      </a:dk2>
      <a:lt2>
        <a:srgbClr val="A3C42A"/>
      </a:lt2>
      <a:accent1>
        <a:srgbClr val="A9D4DB"/>
      </a:accent1>
      <a:accent2>
        <a:srgbClr val="FAB609"/>
      </a:accent2>
      <a:accent3>
        <a:srgbClr val="4495A2"/>
      </a:accent3>
      <a:accent4>
        <a:srgbClr val="035854"/>
      </a:accent4>
      <a:accent5>
        <a:srgbClr val="CCDB84"/>
      </a:accent5>
      <a:accent6>
        <a:srgbClr val="A3C42A"/>
      </a:accent6>
      <a:hlink>
        <a:srgbClr val="035854"/>
      </a:hlink>
      <a:folHlink>
        <a:srgbClr val="0F49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3229</Words>
  <Application>Microsoft Macintosh PowerPoint</Application>
  <PresentationFormat>Breitbild</PresentationFormat>
  <Paragraphs>308</Paragraphs>
  <Slides>38</Slides>
  <Notes>38</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38</vt:i4>
      </vt:variant>
    </vt:vector>
  </HeadingPairs>
  <TitlesOfParts>
    <vt:vector size="44" baseType="lpstr">
      <vt:lpstr>Play</vt:lpstr>
      <vt:lpstr>Arial</vt:lpstr>
      <vt:lpstr>Aptos</vt:lpstr>
      <vt:lpstr>Calibri</vt:lpstr>
      <vt:lpstr>Aptos Serif</vt:lpstr>
      <vt:lpstr>Benutzerdefiniert</vt:lpstr>
      <vt:lpstr>PowerPoint-Präsentation</vt:lpstr>
      <vt:lpstr>Agenda </vt:lpstr>
      <vt:lpstr>Schritte zur Umsetzung</vt:lpstr>
      <vt:lpstr>Wichtige Schritte:</vt:lpstr>
      <vt:lpstr>Erste Schritte</vt:lpstr>
      <vt:lpstr>Ein Team aufbauen und Unterstützungsmöglichkeiten erkunden</vt:lpstr>
      <vt:lpstr>Bestandsaufnahme durchführen</vt:lpstr>
      <vt:lpstr>Ziele setzen und Umfang definieren</vt:lpstr>
      <vt:lpstr>Wichtige Schritte:</vt:lpstr>
      <vt:lpstr>So viele Gütezeichen…</vt:lpstr>
      <vt:lpstr>Warum sind Gütezeichen unverzichtbare Hilfsmittel? </vt:lpstr>
      <vt:lpstr>Wichtige Schritte:</vt:lpstr>
      <vt:lpstr>Den Markt erkunden und einen Katalog erstellen</vt:lpstr>
      <vt:lpstr>Erstellung eines Katalogs</vt:lpstr>
      <vt:lpstr>Identifizierung und Bewertung von Lieferanten</vt:lpstr>
      <vt:lpstr>Regelmäßige Überprüfung und Aktualisierung</vt:lpstr>
      <vt:lpstr>Wichtige Schritte:</vt:lpstr>
      <vt:lpstr>Produkte lokal und regional einkaufen</vt:lpstr>
      <vt:lpstr>Wichtige Schritte:</vt:lpstr>
      <vt:lpstr>Kommunikation: Einbindung der kommunalen Mitarbeiter</vt:lpstr>
      <vt:lpstr>Kommunikationswege:   Einbindung weiterer Interessengruppen</vt:lpstr>
      <vt:lpstr>2. Tools und Vorlagen </vt:lpstr>
      <vt:lpstr>Quellen für Kriterien und Musterausschreibungsklauseln </vt:lpstr>
      <vt:lpstr>EU GPP Kriterien</vt:lpstr>
      <vt:lpstr>EU-Ecolabel </vt:lpstr>
      <vt:lpstr>Gütezeichen </vt:lpstr>
      <vt:lpstr>Welche Arten von Gütezeichen gibt es?</vt:lpstr>
      <vt:lpstr>Gesetzlich vorgeschriebene Kennzeichnungen </vt:lpstr>
      <vt:lpstr>Umweltkennzeichnungen Typ I</vt:lpstr>
      <vt:lpstr>Soziallabel (die Umweltkenn- zeichnungen Typ I ähnlich sind)</vt:lpstr>
      <vt:lpstr>Gütezeichen mit ökologischen und sozialen Anforderungen</vt:lpstr>
      <vt:lpstr>Umweltkennzeichnungen Typ II</vt:lpstr>
      <vt:lpstr>Möglichkeiten für die Verwendung von Gütezeichen</vt:lpstr>
      <vt:lpstr>Umwelt- und Managementsysteme</vt:lpstr>
      <vt:lpstr>TRAINER TIPPS…</vt:lpstr>
      <vt:lpstr>PowerPoint-Präsentation</vt:lpstr>
      <vt:lpstr>Musterfragebogen für Lieferanten</vt:lpstr>
      <vt:lpstr>Vielen Dank für Ihre Aufmerksamkeit!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nicole</dc:creator>
  <cp:lastModifiedBy>Maya Knevels</cp:lastModifiedBy>
  <cp:revision>13</cp:revision>
  <dcterms:created xsi:type="dcterms:W3CDTF">2024-09-16T10:50:40Z</dcterms:created>
  <dcterms:modified xsi:type="dcterms:W3CDTF">2026-04-13T13:05:05Z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0x010100255B8ECBF0E41D4F84283CBD4EE3A7A4</vt:lpwstr>
  </property>
  <property fmtid="{D5CDD505-2E9C-101B-9397-08002B2CF9AE}" pid="3" name="MediaServiceImageTags">
    <vt:lpwstr/>
  </property>
</Properties>
</file>