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Aptos Serif" panose="02020604070405020304" pitchFamily="18" charset="0"/>
      <p:regular r:id="rId14"/>
      <p:bold r:id="rId15"/>
      <p:italic r:id="rId16"/>
      <p:boldItalic r:id="rId17"/>
    </p:embeddedFont>
    <p:embeddedFont>
      <p:font typeface="Play" pitchFamily="2" charset="0"/>
      <p:regular r:id="rId18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LK8wSJgSoK5mRIJjpMl8EqAqg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A3C429"/>
    <a:srgbClr val="65B1BE"/>
    <a:srgbClr val="FBB50A"/>
    <a:srgbClr val="5FB135"/>
    <a:srgbClr val="0458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62"/>
  </p:normalViewPr>
  <p:slideViewPr>
    <p:cSldViewPr snapToGrid="0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" name="Google Shape;151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" name="Google Shape;6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" name="Google Shape;6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" name="Google Shape;8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9" name="Google Shape;129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17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17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7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3">
  <p:cSld name="Titel 3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4" name="Google Shape;24;p20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25;p20"/>
          <p:cNvSpPr/>
          <p:nvPr/>
        </p:nvSpPr>
        <p:spPr>
          <a:xfrm>
            <a:off x="10879755" y="-1244903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6210036" y="-1896488"/>
            <a:ext cx="3792975" cy="3792975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/>
          <p:nvPr/>
        </p:nvSpPr>
        <p:spPr>
          <a:xfrm rot="5400000">
            <a:off x="10295512" y="1532512"/>
            <a:ext cx="3792975" cy="3792975"/>
          </a:xfrm>
          <a:prstGeom prst="pie">
            <a:avLst>
              <a:gd name="adj1" fmla="val 0"/>
              <a:gd name="adj2" fmla="val 10837603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Agenda 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4" name="Google Shape;34;p18"/>
          <p:cNvCxnSpPr/>
          <p:nvPr/>
        </p:nvCxnSpPr>
        <p:spPr>
          <a:xfrm>
            <a:off x="594360" y="2148840"/>
            <a:ext cx="2130552" cy="0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" name="Google Shape;35;p18"/>
          <p:cNvSpPr/>
          <p:nvPr/>
        </p:nvSpPr>
        <p:spPr>
          <a:xfrm>
            <a:off x="8076007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8"/>
          <p:cNvSpPr/>
          <p:nvPr/>
        </p:nvSpPr>
        <p:spPr>
          <a:xfrm>
            <a:off x="9723419" y="301731"/>
            <a:ext cx="846741" cy="80871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nzierung">
  <p:cSld name="Finanzierung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>
            <a:spLocks noGrp="1"/>
          </p:cNvSpPr>
          <p:nvPr>
            <p:ph type="body" idx="1"/>
          </p:nvPr>
        </p:nvSpPr>
        <p:spPr>
          <a:xfrm>
            <a:off x="2179161" y="3113786"/>
            <a:ext cx="4749959" cy="2036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29" descr="Ein Bild, das Screenshot, Schrift, Text, Electric Blue (Farbe)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41071" y="2129065"/>
            <a:ext cx="3150689" cy="87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">
  <p:cSld name="TESTO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646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35"/>
          <p:cNvSpPr txBox="1">
            <a:spLocks noGrp="1"/>
          </p:cNvSpPr>
          <p:nvPr>
            <p:ph type="sldNum" idx="12"/>
          </p:nvPr>
        </p:nvSpPr>
        <p:spPr>
          <a:xfrm>
            <a:off x="11351299" y="6288618"/>
            <a:ext cx="62056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body" idx="1"/>
          </p:nvPr>
        </p:nvSpPr>
        <p:spPr>
          <a:xfrm>
            <a:off x="594360" y="1825625"/>
            <a:ext cx="1100328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title"/>
          </p:nvPr>
        </p:nvSpPr>
        <p:spPr>
          <a:xfrm>
            <a:off x="59436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4" name="Google Shape;14;p16" descr="Logo ProCur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419633" y="5890912"/>
            <a:ext cx="1307555" cy="7138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7131" y="4836746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 txBox="1"/>
          <p:nvPr/>
        </p:nvSpPr>
        <p:spPr>
          <a:xfrm>
            <a:off x="6309904" y="4085366"/>
            <a:ext cx="2745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Datum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309904" y="2699012"/>
            <a:ext cx="5882100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de-DE" sz="32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Lokale Schulungen durchführen</a:t>
            </a:r>
            <a:endParaRPr lang="de-DE" sz="32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119" name="Google Shape;119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857" y="2224159"/>
            <a:ext cx="3409143" cy="1861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 txBox="1"/>
          <p:nvPr/>
        </p:nvSpPr>
        <p:spPr>
          <a:xfrm>
            <a:off x="6309904" y="1956744"/>
            <a:ext cx="4891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Train </a:t>
            </a:r>
            <a:r>
              <a:rPr lang="de-DE" sz="1800" b="0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the</a:t>
            </a: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Trainer: 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in Kommunen </a:t>
            </a:r>
            <a:endParaRPr sz="18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F25F6492-FEBB-3B1B-71C2-28018DA56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für Schritt vorgehen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10690675" cy="4386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Erklären Sie die folgenden Grundsätze: 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Fangen Sie klein an –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wählen Sie pro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Beschaffungsprozess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eine Verbesserung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im Bereich Nachhaltigkeit aus.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Sprechen Sie frühzeitig mit Lieferanten,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damit Sie die Kriterien ggf. an die nationalen/lokalen Gegebenheiten anpassen können.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Praktisch bleiben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– Verwenden Sie anpassungsfähige Vorlagen und nutzen Sie realistische Kriterien, die dem Markt entsprechen. 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Erfolge feiern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– Anerkennung motiviert zu weiteren Maßnahmen. </a:t>
            </a:r>
            <a:endParaRPr b="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901954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de-DE" sz="54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Vielen Dank für Ihre Aufmerksamkeit!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pic>
        <p:nvPicPr>
          <p:cNvPr id="154" name="Google Shape;154;p15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77025" y="4953703"/>
            <a:ext cx="5273749" cy="190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68F501E2-DB09-6263-C4A2-5062ACA49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594359" y="347227"/>
            <a:ext cx="8644234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Agenda – </a:t>
            </a:r>
            <a:b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</a:b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Lokale Schulungen durchführen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28" name="Google Shape;128;p6"/>
          <p:cNvSpPr txBox="1">
            <a:spLocks noGrp="1"/>
          </p:cNvSpPr>
          <p:nvPr>
            <p:ph type="body" idx="1"/>
          </p:nvPr>
        </p:nvSpPr>
        <p:spPr>
          <a:xfrm>
            <a:off x="594347" y="2281925"/>
            <a:ext cx="9644700" cy="3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685800" lvl="0" indent="-4572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Lokale Schulungen anbieten und durchführen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Was ist beim Training zu beachten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Anpassung des Trainings an lokale Gegebenheiten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</a:rPr>
              <a:t>Komplexe Konzepte vereinfachen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</a:rPr>
              <a:t>Schritt für Schritt-Vorgehen</a:t>
            </a:r>
            <a:endParaRPr dirty="0">
              <a:latin typeface="Aptos" panose="020B0004020202020204" pitchFamily="34" charset="0"/>
              <a:sym typeface="Arial"/>
            </a:endParaRPr>
          </a:p>
          <a:p>
            <a:pPr marL="228600" lvl="0" indent="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endParaRPr dirty="0"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6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de-DE" sz="44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Effektive lokale Schulungen anbieten</a:t>
            </a:r>
            <a:endParaRPr sz="44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58" name="Google Shape;58;p6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9632852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… 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Zukünftige Trainer können kleinen Gemeinden dabei helfen, praktische Schritte in Richtung Nachhaltigkeit zu unternehmen, indem sie Inhalte anpassen, sie vereinfachen und ein unterstützendes Umfeld für Zusammenarbeit und Verhaltensänderungen schaffen.</a:t>
            </a: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594350" y="189575"/>
            <a:ext cx="5311200" cy="15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Lokale Schulungen durchführen 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385692" y="2642831"/>
            <a:ext cx="3993019" cy="402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230399" lvl="0" indent="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Interne Schulungen zielen darauf ab, Veränderungen in den Beschaffungsprozessen zu unterstützen. Als Schulungsleiter*in sollten Sie sich daher auf folgende Punkte konzentrieren: 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grpSp>
        <p:nvGrpSpPr>
          <p:cNvPr id="66" name="Google Shape;66;p8"/>
          <p:cNvGrpSpPr/>
          <p:nvPr/>
        </p:nvGrpSpPr>
        <p:grpSpPr>
          <a:xfrm>
            <a:off x="4579725" y="986325"/>
            <a:ext cx="3541500" cy="5758410"/>
            <a:chOff x="2392762" y="0"/>
            <a:chExt cx="3541500" cy="5758410"/>
          </a:xfrm>
        </p:grpSpPr>
        <p:sp>
          <p:nvSpPr>
            <p:cNvPr id="67" name="Google Shape;67;p8"/>
            <p:cNvSpPr/>
            <p:nvPr/>
          </p:nvSpPr>
          <p:spPr>
            <a:xfrm>
              <a:off x="3162585" y="0"/>
              <a:ext cx="2771677" cy="27720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3"/>
                    <a:pt x="107126" y="25773"/>
                    <a:pt x="111044" y="52526"/>
                  </a:cubicBezTo>
                  <a:cubicBezTo>
                    <a:pt x="114961" y="79279"/>
                    <a:pt x="97559" y="104517"/>
                    <a:pt x="71162" y="110367"/>
                  </a:cubicBezTo>
                  <a:lnTo>
                    <a:pt x="70593" y="118429"/>
                  </a:lnTo>
                  <a:lnTo>
                    <a:pt x="56830" y="104890"/>
                  </a:lnTo>
                  <a:lnTo>
                    <a:pt x="72706" y="88508"/>
                  </a:lnTo>
                  <a:lnTo>
                    <a:pt x="72145" y="96445"/>
                  </a:lnTo>
                  <a:cubicBezTo>
                    <a:pt x="90761" y="90240"/>
                    <a:pt x="101708" y="70999"/>
                    <a:pt x="97532" y="51824"/>
                  </a:cubicBezTo>
                  <a:cubicBezTo>
                    <a:pt x="93356" y="32649"/>
                    <a:pt x="75399" y="19705"/>
                    <a:pt x="55889" y="21805"/>
                  </a:cubicBezTo>
                  <a:cubicBezTo>
                    <a:pt x="36379" y="23906"/>
                    <a:pt x="21588" y="40375"/>
                    <a:pt x="21588" y="60000"/>
                  </a:cubicBezTo>
                  <a:close/>
                </a:path>
              </a:pathLst>
            </a:custGeom>
            <a:solidFill>
              <a:srgbClr val="FBB50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68" name="Google Shape;68;p8"/>
            <p:cNvSpPr/>
            <p:nvPr/>
          </p:nvSpPr>
          <p:spPr>
            <a:xfrm>
              <a:off x="3775217" y="1000811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69" name="Google Shape;69;p8"/>
            <p:cNvSpPr txBox="1"/>
            <p:nvPr/>
          </p:nvSpPr>
          <p:spPr>
            <a:xfrm>
              <a:off x="3775217" y="1000811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i="0" u="none" strike="noStrike" cap="none" dirty="0">
                  <a:solidFill>
                    <a:srgbClr val="000000"/>
                  </a:solidFill>
                  <a:latin typeface="Aptos" panose="020B0004020202020204" pitchFamily="34" charset="0"/>
                  <a:sym typeface="Arial"/>
                </a:rPr>
                <a:t>Täglicher Bedarf zum Betrieb Ihrer kleinen Gemeinde</a:t>
              </a:r>
              <a:endParaRPr sz="120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0" name="Google Shape;70;p8"/>
            <p:cNvSpPr/>
            <p:nvPr/>
          </p:nvSpPr>
          <p:spPr>
            <a:xfrm>
              <a:off x="2392762" y="1592776"/>
              <a:ext cx="2771677" cy="27720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6481" y="23524"/>
                  </a:moveTo>
                  <a:lnTo>
                    <a:pt x="87165" y="32840"/>
                  </a:lnTo>
                  <a:cubicBezTo>
                    <a:pt x="75945" y="21617"/>
                    <a:pt x="58981" y="18448"/>
                    <a:pt x="44467" y="24866"/>
                  </a:cubicBezTo>
                  <a:cubicBezTo>
                    <a:pt x="29954" y="31283"/>
                    <a:pt x="20881" y="45964"/>
                    <a:pt x="21631" y="61816"/>
                  </a:cubicBezTo>
                  <a:cubicBezTo>
                    <a:pt x="22381" y="77668"/>
                    <a:pt x="32801" y="91427"/>
                    <a:pt x="47855" y="96445"/>
                  </a:cubicBezTo>
                  <a:lnTo>
                    <a:pt x="47294" y="88508"/>
                  </a:lnTo>
                  <a:lnTo>
                    <a:pt x="63170" y="104890"/>
                  </a:lnTo>
                  <a:lnTo>
                    <a:pt x="49407" y="118429"/>
                  </a:lnTo>
                  <a:lnTo>
                    <a:pt x="48838" y="110367"/>
                  </a:lnTo>
                  <a:lnTo>
                    <a:pt x="48838" y="110367"/>
                  </a:lnTo>
                  <a:cubicBezTo>
                    <a:pt x="27395" y="105615"/>
                    <a:pt x="11311" y="87806"/>
                    <a:pt x="8761" y="65990"/>
                  </a:cubicBezTo>
                  <a:cubicBezTo>
                    <a:pt x="6211" y="44174"/>
                    <a:pt x="17753" y="23136"/>
                    <a:pt x="37522" y="13566"/>
                  </a:cubicBezTo>
                  <a:cubicBezTo>
                    <a:pt x="57291" y="3995"/>
                    <a:pt x="80952" y="7992"/>
                    <a:pt x="96481" y="23524"/>
                  </a:cubicBezTo>
                  <a:close/>
                </a:path>
              </a:pathLst>
            </a:custGeom>
            <a:solidFill>
              <a:srgbClr val="A3C42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1" name="Google Shape;71;p8"/>
            <p:cNvSpPr/>
            <p:nvPr/>
          </p:nvSpPr>
          <p:spPr>
            <a:xfrm>
              <a:off x="3008516" y="2602801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2" name="Google Shape;72;p8"/>
            <p:cNvSpPr txBox="1"/>
            <p:nvPr/>
          </p:nvSpPr>
          <p:spPr>
            <a:xfrm>
              <a:off x="3008516" y="2602801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i="0" u="none" strike="noStrike" cap="none">
                  <a:solidFill>
                    <a:srgbClr val="000000"/>
                  </a:solidFill>
                  <a:latin typeface="Aptos" panose="020B0004020202020204" pitchFamily="34" charset="0"/>
                  <a:sym typeface="Arial"/>
                </a:rPr>
                <a:t>Anhand von Beispielen aus realen kommunalen </a:t>
              </a:r>
              <a:r>
                <a:rPr lang="de-DE" sz="1200">
                  <a:latin typeface="Aptos" panose="020B0004020202020204" pitchFamily="34" charset="0"/>
                </a:rPr>
                <a:t>Beschaffungen</a:t>
              </a:r>
              <a:endParaRPr sz="120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3" name="Google Shape;73;p8"/>
            <p:cNvSpPr/>
            <p:nvPr/>
          </p:nvSpPr>
          <p:spPr>
            <a:xfrm>
              <a:off x="3359856" y="3376156"/>
              <a:ext cx="2381300" cy="2382254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solidFill>
              <a:srgbClr val="65B1B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3778860" y="4207095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75" name="Google Shape;75;p8"/>
            <p:cNvSpPr txBox="1"/>
            <p:nvPr/>
          </p:nvSpPr>
          <p:spPr>
            <a:xfrm>
              <a:off x="3778860" y="4207095"/>
              <a:ext cx="1540167" cy="769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75" tIns="8875" rIns="8875" bIns="8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i="0" u="none" strike="noStrike" cap="none">
                  <a:solidFill>
                    <a:srgbClr val="000000"/>
                  </a:solidFill>
                  <a:latin typeface="Aptos" panose="020B0004020202020204" pitchFamily="34" charset="0"/>
                  <a:sym typeface="Arial"/>
                </a:rPr>
                <a:t>Beziehen Sie die Teilnehmer mit praktischen Übungen ein.</a:t>
              </a:r>
              <a:endParaRPr sz="120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</p:grpSp>
      <p:cxnSp>
        <p:nvCxnSpPr>
          <p:cNvPr id="76" name="Google Shape;76;p8"/>
          <p:cNvCxnSpPr>
            <a:cxnSpLocks/>
          </p:cNvCxnSpPr>
          <p:nvPr/>
        </p:nvCxnSpPr>
        <p:spPr>
          <a:xfrm>
            <a:off x="7718787" y="1358022"/>
            <a:ext cx="1351072" cy="1014063"/>
          </a:xfrm>
          <a:prstGeom prst="curvedConnector3">
            <a:avLst>
              <a:gd name="adj1" fmla="val 50000"/>
            </a:avLst>
          </a:prstGeom>
          <a:noFill/>
          <a:ln w="38100" cap="flat" cmpd="sng">
            <a:solidFill>
              <a:srgbClr val="3F3F3F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77" name="Google Shape;77;p8"/>
          <p:cNvSpPr/>
          <p:nvPr/>
        </p:nvSpPr>
        <p:spPr>
          <a:xfrm>
            <a:off x="8318496" y="2204999"/>
            <a:ext cx="3602540" cy="2768253"/>
          </a:xfrm>
          <a:prstGeom prst="ellipse">
            <a:avLst/>
          </a:prstGeom>
          <a:solidFill>
            <a:srgbClr val="65B1BE"/>
          </a:solidFill>
          <a:ln w="25400" cap="flat" cmpd="sng">
            <a:solidFill>
              <a:srgbClr val="4759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0" i="0" u="none" strike="noStrike" cap="none" dirty="0">
                <a:solidFill>
                  <a:schemeClr val="bg1"/>
                </a:solidFill>
                <a:latin typeface="Aptos" panose="020B0004020202020204" pitchFamily="34" charset="0"/>
                <a:sym typeface="Arial"/>
              </a:rPr>
              <a:t>Dieser Ansatz ermöglicht es Ihren Trainees, die neu erworbenen Fähigkeiten dank eines konkreten, zielgerichteten (an ihren Kontext angepassten) und praktischen Ansatzes sofort anzuwenden!</a:t>
            </a:r>
            <a:endParaRPr sz="1600" b="0" i="0" u="none" strike="noStrike" cap="none" dirty="0">
              <a:solidFill>
                <a:schemeClr val="bg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0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Wen trainieren Sie?</a:t>
            </a:r>
            <a:endParaRPr lang="de-DE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1"/>
          </p:nvPr>
        </p:nvSpPr>
        <p:spPr>
          <a:xfrm>
            <a:off x="594360" y="2553214"/>
            <a:ext cx="4822220" cy="3271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In kleinen Gemeinden kümmert sich oft eine Person um alles. </a:t>
            </a:r>
          </a:p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lang="de-DE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UNSER ZIEL: Nachhaltigkeit Schritt für Schritt integrieren! </a:t>
            </a:r>
            <a:endParaRPr lang="de-D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E9072E9-96E3-E058-9047-0433A43B8A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1" r="9086"/>
          <a:stretch>
            <a:fillRect/>
          </a:stretch>
        </p:blipFill>
        <p:spPr bwMode="auto">
          <a:xfrm>
            <a:off x="7007650" y="1589314"/>
            <a:ext cx="4822218" cy="367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4DF5E31-4A70-D309-A402-2801A8371B17}"/>
              </a:ext>
            </a:extLst>
          </p:cNvPr>
          <p:cNvSpPr txBox="1"/>
          <p:nvPr/>
        </p:nvSpPr>
        <p:spPr>
          <a:xfrm>
            <a:off x="594360" y="6622455"/>
            <a:ext cx="1998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ptos" panose="020B0004020202020204" pitchFamily="34" charset="0"/>
              </a:rPr>
              <a:t>Bildquelle: </a:t>
            </a:r>
            <a:r>
              <a:rPr lang="de-DE" sz="900" dirty="0" err="1">
                <a:latin typeface="Aptos" panose="020B0004020202020204" pitchFamily="34" charset="0"/>
              </a:rPr>
              <a:t>Pexels</a:t>
            </a:r>
            <a:endParaRPr lang="de-DE" sz="90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1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Was der Trainer tun sollte </a:t>
            </a:r>
            <a:r>
              <a:rPr lang="de-DE" dirty="0">
                <a:solidFill>
                  <a:schemeClr val="lt2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🡪</a:t>
            </a:r>
            <a:endParaRPr dirty="0">
              <a:solidFill>
                <a:schemeClr val="lt2"/>
              </a:solidFill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grpSp>
        <p:nvGrpSpPr>
          <p:cNvPr id="92" name="Google Shape;92;p31"/>
          <p:cNvGrpSpPr/>
          <p:nvPr/>
        </p:nvGrpSpPr>
        <p:grpSpPr>
          <a:xfrm>
            <a:off x="1230393" y="2213248"/>
            <a:ext cx="9923160" cy="4253320"/>
            <a:chOff x="60" y="735177"/>
            <a:chExt cx="9923160" cy="4253320"/>
          </a:xfrm>
        </p:grpSpPr>
        <p:sp>
          <p:nvSpPr>
            <p:cNvPr id="93" name="Google Shape;93;p31"/>
            <p:cNvSpPr/>
            <p:nvPr/>
          </p:nvSpPr>
          <p:spPr>
            <a:xfrm rot="5400000">
              <a:off x="590350" y="1763166"/>
              <a:ext cx="1778041" cy="295862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BB50A"/>
            </a:solidFill>
            <a:ln w="25400" cap="flat" cmpd="sng">
              <a:solidFill>
                <a:srgbClr val="FAB5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31"/>
            <p:cNvSpPr/>
            <p:nvPr/>
          </p:nvSpPr>
          <p:spPr>
            <a:xfrm>
              <a:off x="293551" y="2647157"/>
              <a:ext cx="267106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31"/>
            <p:cNvSpPr txBox="1"/>
            <p:nvPr/>
          </p:nvSpPr>
          <p:spPr>
            <a:xfrm>
              <a:off x="293551" y="2647157"/>
              <a:ext cx="267106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2000" b="0" i="0" u="none" strike="noStrike" cap="none" dirty="0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Sprechen Sie eine </a:t>
              </a:r>
              <a:r>
                <a:rPr lang="de-DE" sz="2000" b="1" i="0" u="none" strike="noStrike" cap="none" dirty="0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einfache und praktische Sprache. </a:t>
              </a:r>
              <a:endParaRPr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96" name="Google Shape;96;p31"/>
            <p:cNvSpPr/>
            <p:nvPr/>
          </p:nvSpPr>
          <p:spPr>
            <a:xfrm>
              <a:off x="2460637" y="1545349"/>
              <a:ext cx="503973" cy="503973"/>
            </a:xfrm>
            <a:prstGeom prst="triangle">
              <a:avLst>
                <a:gd name="adj" fmla="val 100000"/>
              </a:avLst>
            </a:prstGeom>
            <a:solidFill>
              <a:srgbClr val="5FB135"/>
            </a:solidFill>
            <a:ln w="25400" cap="flat" cmpd="sng">
              <a:solidFill>
                <a:srgbClr val="5FB1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31"/>
            <p:cNvSpPr/>
            <p:nvPr/>
          </p:nvSpPr>
          <p:spPr>
            <a:xfrm rot="5400000">
              <a:off x="3860250" y="954026"/>
              <a:ext cx="1778041" cy="295862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A3C429"/>
            </a:solidFill>
            <a:ln w="25400" cap="flat" cmpd="sng">
              <a:solidFill>
                <a:srgbClr val="A3C42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31"/>
            <p:cNvSpPr/>
            <p:nvPr/>
          </p:nvSpPr>
          <p:spPr>
            <a:xfrm>
              <a:off x="3563450" y="1838017"/>
              <a:ext cx="267106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31"/>
            <p:cNvSpPr txBox="1"/>
            <p:nvPr/>
          </p:nvSpPr>
          <p:spPr>
            <a:xfrm>
              <a:off x="3563450" y="1838017"/>
              <a:ext cx="267106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2000" b="0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Konzentrieren Sie sich auf </a:t>
              </a:r>
              <a:r>
                <a:rPr lang="de-DE" sz="2000" b="1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erreichbare Kriterien. </a:t>
              </a:r>
              <a:endParaRPr sz="2000" b="1" i="0" u="none" strike="noStrike" cap="none">
                <a:solidFill>
                  <a:srgbClr val="3F3F3F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00" name="Google Shape;100;p31"/>
            <p:cNvSpPr/>
            <p:nvPr/>
          </p:nvSpPr>
          <p:spPr>
            <a:xfrm>
              <a:off x="5730537" y="736209"/>
              <a:ext cx="503973" cy="503973"/>
            </a:xfrm>
            <a:prstGeom prst="triangle">
              <a:avLst>
                <a:gd name="adj" fmla="val 100000"/>
              </a:avLst>
            </a:prstGeom>
            <a:solidFill>
              <a:srgbClr val="045854"/>
            </a:solidFill>
            <a:ln w="25400" cap="flat" cmpd="sng">
              <a:solidFill>
                <a:srgbClr val="04585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31"/>
            <p:cNvSpPr/>
            <p:nvPr/>
          </p:nvSpPr>
          <p:spPr>
            <a:xfrm rot="5400000">
              <a:off x="7130149" y="144887"/>
              <a:ext cx="1778041" cy="295862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65B1BE"/>
            </a:solidFill>
            <a:ln w="25400" cap="flat" cmpd="sng">
              <a:solidFill>
                <a:srgbClr val="65B1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31"/>
            <p:cNvSpPr/>
            <p:nvPr/>
          </p:nvSpPr>
          <p:spPr>
            <a:xfrm>
              <a:off x="6833350" y="1028877"/>
              <a:ext cx="267106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31"/>
            <p:cNvSpPr txBox="1"/>
            <p:nvPr/>
          </p:nvSpPr>
          <p:spPr>
            <a:xfrm>
              <a:off x="6833350" y="1028877"/>
              <a:ext cx="3089870" cy="2341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2000" b="0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Stellen Sie </a:t>
              </a:r>
              <a:r>
                <a:rPr lang="de-DE" sz="2000" b="1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Materialien </a:t>
              </a:r>
              <a:r>
                <a:rPr lang="de-DE" sz="2000" b="0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bereit, die </a:t>
              </a:r>
              <a:r>
                <a:rPr lang="de-DE" sz="2000">
                  <a:solidFill>
                    <a:srgbClr val="3F3F3F"/>
                  </a:solidFill>
                  <a:latin typeface="Aptos" panose="020B0004020202020204" pitchFamily="34" charset="0"/>
                </a:rPr>
                <a:t>bei der Beschaffung </a:t>
              </a:r>
              <a:r>
                <a:rPr lang="de-DE" sz="2000" b="0" i="0" u="none" strike="noStrike" cap="none">
                  <a:solidFill>
                    <a:srgbClr val="3F3F3F"/>
                  </a:solidFill>
                  <a:latin typeface="Aptos" panose="020B0004020202020204" pitchFamily="34" charset="0"/>
                  <a:sym typeface="Arial"/>
                </a:rPr>
                <a:t>verwendet werden können.</a:t>
              </a:r>
              <a:endParaRPr sz="2000" b="0" i="0" u="none" strike="noStrike" cap="none">
                <a:solidFill>
                  <a:srgbClr val="3F3F3F"/>
                </a:solidFill>
                <a:latin typeface="Aptos" panose="020B00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594360" y="318345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Warum ist lokale Anpassung wichtig? 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10" name="Google Shape;110;p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111" name="Google Shape;111;p3"/>
          <p:cNvSpPr txBox="1"/>
          <p:nvPr/>
        </p:nvSpPr>
        <p:spPr>
          <a:xfrm>
            <a:off x="594546" y="2528704"/>
            <a:ext cx="1100290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muss mit den lokalen Gegebenheiten in Einklang stehen: </a:t>
            </a:r>
            <a:endParaRPr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2" name="Google Shape;112;p3"/>
          <p:cNvSpPr/>
          <p:nvPr/>
        </p:nvSpPr>
        <p:spPr>
          <a:xfrm>
            <a:off x="783100" y="3428775"/>
            <a:ext cx="2569800" cy="2519400"/>
          </a:xfrm>
          <a:prstGeom prst="flowChartConnector">
            <a:avLst/>
          </a:prstGeom>
          <a:solidFill>
            <a:srgbClr val="65B1BE"/>
          </a:solidFill>
          <a:ln w="25400" cap="flat" cmpd="sng">
            <a:solidFill>
              <a:srgbClr val="4759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Jede Gemeinde hat ihre eigenen Herausforderungen und ihren eigenen Kontext. </a:t>
            </a:r>
            <a:endParaRPr sz="1400" b="0" i="0" u="none" strike="noStrike" cap="none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3" name="Google Shape;113;p3"/>
          <p:cNvSpPr/>
          <p:nvPr/>
        </p:nvSpPr>
        <p:spPr>
          <a:xfrm>
            <a:off x="6516974" y="3375301"/>
            <a:ext cx="2381400" cy="2367600"/>
          </a:xfrm>
          <a:prstGeom prst="flowChartConnector">
            <a:avLst/>
          </a:prstGeom>
          <a:solidFill>
            <a:srgbClr val="FBB50A"/>
          </a:solidFill>
          <a:ln w="25400" cap="flat" cmpd="sng">
            <a:solidFill>
              <a:srgbClr val="4759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Mitarbeiter handeln eher, wenn sie ihren eigenen Kontext erkennen. </a:t>
            </a:r>
            <a:endParaRPr sz="1400" b="0" i="0" u="none" strike="noStrike" cap="none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3483987" y="3612900"/>
            <a:ext cx="2901900" cy="2864100"/>
          </a:xfrm>
          <a:prstGeom prst="flowChartConnector">
            <a:avLst/>
          </a:prstGeom>
          <a:solidFill>
            <a:srgbClr val="A3C429"/>
          </a:solidFill>
          <a:ln w="25400" cap="flat" cmpd="sng">
            <a:solidFill>
              <a:srgbClr val="4759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 dirty="0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Lokale Anpassung verwandelt Schulungen vom </a:t>
            </a:r>
            <a:r>
              <a:rPr lang="de-DE" sz="1400" b="0" i="1" u="none" strike="noStrike" cap="none" dirty="0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Informationsaustausch </a:t>
            </a:r>
            <a:r>
              <a:rPr lang="de-DE" sz="1400" b="0" i="0" u="none" strike="noStrike" cap="none" dirty="0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in </a:t>
            </a:r>
            <a:r>
              <a:rPr lang="de-DE" sz="1400" b="0" i="1" u="none" strike="noStrike" cap="none" dirty="0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Aktionsplanung.</a:t>
            </a:r>
            <a:endParaRPr sz="1400" b="0" i="1" u="none" strike="noStrike" cap="none" dirty="0">
              <a:solidFill>
                <a:schemeClr val="dk1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9032601" y="3428675"/>
            <a:ext cx="2778300" cy="2519400"/>
          </a:xfrm>
          <a:prstGeom prst="flowChartConnector">
            <a:avLst/>
          </a:prstGeom>
          <a:solidFill>
            <a:srgbClr val="5FB135"/>
          </a:solidFill>
          <a:ln w="25400" cap="flat" cmpd="sng">
            <a:solidFill>
              <a:srgbClr val="4759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>
                <a:solidFill>
                  <a:schemeClr val="dk1"/>
                </a:solidFill>
                <a:latin typeface="Aptos" panose="020B0004020202020204" pitchFamily="34" charset="0"/>
                <a:sym typeface="Arial"/>
              </a:rPr>
              <a:t>Die Anpassung der Schulungsinhalte an die lokalen Gegebenheiten trägt zur Stärkung der Zusammenarbeit mit lokalen Akteuren bei.</a:t>
            </a:r>
            <a:endParaRPr sz="1400" b="0" i="0" u="none" strike="noStrike" cap="none">
              <a:solidFill>
                <a:schemeClr val="dk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2"/>
          <p:cNvSpPr txBox="1">
            <a:spLocks noGrp="1"/>
          </p:cNvSpPr>
          <p:nvPr>
            <p:ph type="title"/>
          </p:nvPr>
        </p:nvSpPr>
        <p:spPr>
          <a:xfrm>
            <a:off x="594345" y="189575"/>
            <a:ext cx="9945300" cy="15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Anpassung der Materialien an den lokalen Kontext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21" name="Google Shape;121;p32"/>
          <p:cNvSpPr txBox="1">
            <a:spLocks noGrp="1"/>
          </p:cNvSpPr>
          <p:nvPr>
            <p:ph type="body" idx="1"/>
          </p:nvPr>
        </p:nvSpPr>
        <p:spPr>
          <a:xfrm>
            <a:off x="468368" y="2007136"/>
            <a:ext cx="11255263" cy="1037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Anpassung </a:t>
            </a:r>
            <a:r>
              <a:rPr lang="de-DE" sz="2000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hilft </a:t>
            </a:r>
            <a:r>
              <a:rPr lang="de-DE" sz="2000" b="0" dirty="0">
                <a:solidFill>
                  <a:srgbClr val="3F3F3F"/>
                </a:solidFill>
                <a:latin typeface="Aptos" panose="020B0004020202020204" pitchFamily="34" charset="0"/>
              </a:rPr>
              <a:t>Mitarbeitern</a:t>
            </a:r>
            <a:r>
              <a:rPr lang="de-DE" sz="2000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zu erkennen, </a:t>
            </a: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was Nachhaltigkeit für </a:t>
            </a: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</a:rPr>
              <a:t>ihre Gemeinde </a:t>
            </a: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bedeutet. </a:t>
            </a:r>
            <a:r>
              <a:rPr lang="de-DE" sz="2000" b="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Selbst mit begrenzten personellen Ressourcen und wenig Erfahrung lässt sich Nachhaltigkeit durch</a:t>
            </a: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Anpassung an den lokalen Kontext integrieren … </a:t>
            </a:r>
            <a:b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</a:rPr>
            </a:b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</a:rPr>
              <a:t>Nur WIE?</a:t>
            </a:r>
            <a:endParaRPr sz="200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sz="200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sz="200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22" name="Google Shape;122;p32"/>
          <p:cNvSpPr txBox="1"/>
          <p:nvPr/>
        </p:nvSpPr>
        <p:spPr>
          <a:xfrm>
            <a:off x="601650" y="3565850"/>
            <a:ext cx="5294400" cy="28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5715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Noto Sans Symbols"/>
              <a:buChar char="❖"/>
            </a:pP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Setzen Sie N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achhaltigkeitskriterien in Zusammenhang mit lokalen Zielen und Vorschriften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.</a:t>
            </a:r>
            <a:endParaRPr sz="1100"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Noto Sans Symbols"/>
              <a:buChar char="❖"/>
            </a:pP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Analysieren Sie, was 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lokale Lieferanten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realistisch gesehen liefern können.</a:t>
            </a:r>
            <a:endParaRPr sz="2000" b="1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571500" marR="0" lvl="0" indent="-1905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23" name="Google Shape;123;p32"/>
          <p:cNvSpPr txBox="1"/>
          <p:nvPr/>
        </p:nvSpPr>
        <p:spPr>
          <a:xfrm>
            <a:off x="5896050" y="3565850"/>
            <a:ext cx="5914800" cy="30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5715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Noto Sans Symbols"/>
              <a:buChar char="❖"/>
            </a:pP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Beginnen Sie damit, Nachhaltigkeit auf die</a:t>
            </a:r>
            <a:r>
              <a:rPr lang="de-DE" sz="2000" dirty="0">
                <a:solidFill>
                  <a:srgbClr val="3F3F3F"/>
                </a:solidFill>
                <a:latin typeface="Aptos" panose="020B0004020202020204" pitchFamily="34" charset="0"/>
              </a:rPr>
              <a:t> </a:t>
            </a:r>
            <a:r>
              <a:rPr lang="de-DE" sz="2000" b="1" dirty="0">
                <a:solidFill>
                  <a:srgbClr val="3F3F3F"/>
                </a:solidFill>
                <a:latin typeface="Aptos" panose="020B0004020202020204" pitchFamily="34" charset="0"/>
              </a:rPr>
              <a:t>Beschaffung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der gängi</a:t>
            </a:r>
            <a:r>
              <a:rPr lang="de-DE" sz="2000" b="1" dirty="0">
                <a:solidFill>
                  <a:srgbClr val="3F3F3F"/>
                </a:solidFill>
                <a:latin typeface="Aptos" panose="020B0004020202020204" pitchFamily="34" charset="0"/>
              </a:rPr>
              <a:t>gsten Produkte und Dienstleistungen 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anzuwenden.</a:t>
            </a:r>
            <a:endParaRPr sz="1100"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Noto Sans Symbols"/>
              <a:buChar char="❖"/>
            </a:pP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Stellen Sie Materialien und Beispiele aus 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ähnlichen Gemeinden </a:t>
            </a:r>
            <a:r>
              <a:rPr lang="de-DE" sz="20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zur Verfügung.</a:t>
            </a:r>
            <a:endParaRPr sz="2000" b="1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Komplexe Konzepte vereinfachen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32" name="Google Shape;132;p33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10240655" cy="1037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Nachhaltigkeit verständlich und umsetzbar machen: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grpSp>
        <p:nvGrpSpPr>
          <p:cNvPr id="133" name="Google Shape;133;p33"/>
          <p:cNvGrpSpPr/>
          <p:nvPr/>
        </p:nvGrpSpPr>
        <p:grpSpPr>
          <a:xfrm>
            <a:off x="767745" y="3559625"/>
            <a:ext cx="11026652" cy="1192070"/>
            <a:chOff x="5119" y="1776546"/>
            <a:chExt cx="11026652" cy="1192070"/>
          </a:xfrm>
        </p:grpSpPr>
        <p:sp>
          <p:nvSpPr>
            <p:cNvPr id="134" name="Google Shape;134;p33"/>
            <p:cNvSpPr/>
            <p:nvPr/>
          </p:nvSpPr>
          <p:spPr>
            <a:xfrm>
              <a:off x="5119" y="1776546"/>
              <a:ext cx="2980176" cy="1192070"/>
            </a:xfrm>
            <a:prstGeom prst="chevron">
              <a:avLst>
                <a:gd name="adj" fmla="val 50000"/>
              </a:avLst>
            </a:prstGeom>
            <a:solidFill>
              <a:srgbClr val="FBB50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5" name="Google Shape;135;p33"/>
            <p:cNvSpPr txBox="1"/>
            <p:nvPr/>
          </p:nvSpPr>
          <p:spPr>
            <a:xfrm>
              <a:off x="601154" y="1853256"/>
              <a:ext cx="1788106" cy="11153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24000" rIns="24000" bIns="2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Ersetzen Sie Fachbegriffe durch klare Aufgaben- </a:t>
              </a:r>
              <a:r>
                <a:rPr lang="de-DE" sz="1600" b="0" i="0" u="none" strike="noStrike" cap="none" dirty="0" err="1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stellungen</a:t>
              </a:r>
              <a:r>
                <a:rPr lang="de-DE" sz="16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.</a:t>
              </a:r>
              <a:endParaRPr sz="16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6" name="Google Shape;136;p33"/>
            <p:cNvSpPr/>
            <p:nvPr/>
          </p:nvSpPr>
          <p:spPr>
            <a:xfrm>
              <a:off x="2687278" y="1776546"/>
              <a:ext cx="2980176" cy="1192070"/>
            </a:xfrm>
            <a:prstGeom prst="chevron">
              <a:avLst>
                <a:gd name="adj" fmla="val 50000"/>
              </a:avLst>
            </a:prstGeom>
            <a:solidFill>
              <a:srgbClr val="65B1B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7" name="Google Shape;137;p33"/>
            <p:cNvSpPr txBox="1"/>
            <p:nvPr/>
          </p:nvSpPr>
          <p:spPr>
            <a:xfrm>
              <a:off x="3283313" y="1776546"/>
              <a:ext cx="1788106" cy="11920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24000" rIns="24000" bIns="2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Erklären Sie jeweils nur ein Konzept.</a:t>
              </a:r>
              <a:endParaRPr sz="16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8" name="Google Shape;138;p33"/>
            <p:cNvSpPr/>
            <p:nvPr/>
          </p:nvSpPr>
          <p:spPr>
            <a:xfrm>
              <a:off x="5369437" y="1776546"/>
              <a:ext cx="2980176" cy="1192070"/>
            </a:xfrm>
            <a:prstGeom prst="chevron">
              <a:avLst>
                <a:gd name="adj" fmla="val 50000"/>
              </a:avLst>
            </a:prstGeom>
            <a:solidFill>
              <a:srgbClr val="00585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9" name="Google Shape;139;p33"/>
            <p:cNvSpPr txBox="1"/>
            <p:nvPr/>
          </p:nvSpPr>
          <p:spPr>
            <a:xfrm>
              <a:off x="5965472" y="1776546"/>
              <a:ext cx="1788106" cy="11920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24000" rIns="24000" bIns="2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Verwenden Sie visuelle Hilfsmittel (Flussdiagramme, Symbole, Checklisten)</a:t>
              </a:r>
              <a:endParaRPr sz="16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40" name="Google Shape;140;p33"/>
            <p:cNvSpPr/>
            <p:nvPr/>
          </p:nvSpPr>
          <p:spPr>
            <a:xfrm>
              <a:off x="8051595" y="1776546"/>
              <a:ext cx="2980176" cy="1192070"/>
            </a:xfrm>
            <a:prstGeom prst="chevron">
              <a:avLst>
                <a:gd name="adj" fmla="val 50000"/>
              </a:avLst>
            </a:prstGeom>
            <a:solidFill>
              <a:srgbClr val="A3C429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41" name="Google Shape;141;p33"/>
            <p:cNvSpPr txBox="1"/>
            <p:nvPr/>
          </p:nvSpPr>
          <p:spPr>
            <a:xfrm>
              <a:off x="8647630" y="1776546"/>
              <a:ext cx="1788106" cy="11920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24000" rIns="24000" bIns="2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6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Antworten Sie immer: „Was sind die konkreten Erwartungen?“</a:t>
              </a:r>
              <a:endParaRPr sz="16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 5">
      <a:dk1>
        <a:srgbClr val="000000"/>
      </a:dk1>
      <a:lt1>
        <a:srgbClr val="FFFFFF"/>
      </a:lt1>
      <a:dk2>
        <a:srgbClr val="E4E4E4"/>
      </a:dk2>
      <a:lt2>
        <a:srgbClr val="A3C42A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35854"/>
      </a:hlink>
      <a:folHlink>
        <a:srgbClr val="0F49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Microsoft Macintosh PowerPoint</Application>
  <PresentationFormat>Breitbild</PresentationFormat>
  <Paragraphs>58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Play</vt:lpstr>
      <vt:lpstr>Arial</vt:lpstr>
      <vt:lpstr>Noto Sans Symbols</vt:lpstr>
      <vt:lpstr>Aptos</vt:lpstr>
      <vt:lpstr>Calibri</vt:lpstr>
      <vt:lpstr>Aptos Serif</vt:lpstr>
      <vt:lpstr>Benutzerdefiniert</vt:lpstr>
      <vt:lpstr>PowerPoint-Präsentation</vt:lpstr>
      <vt:lpstr>Agenda –  Lokale Schulungen durchführen</vt:lpstr>
      <vt:lpstr>Effektive lokale Schulungen anbieten</vt:lpstr>
      <vt:lpstr>Lokale Schulungen durchführen </vt:lpstr>
      <vt:lpstr>Wen trainieren Sie?</vt:lpstr>
      <vt:lpstr>Was der Trainer tun sollte 🡪</vt:lpstr>
      <vt:lpstr>Warum ist lokale Anpassung wichtig? </vt:lpstr>
      <vt:lpstr>Anpassung der Materialien an den lokalen Kontext</vt:lpstr>
      <vt:lpstr>Komplexe Konzepte vereinfachen</vt:lpstr>
      <vt:lpstr>Schritt für Schritt vorgehen</vt:lpstr>
      <vt:lpstr>Vielen Dank für Ihre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nicole</dc:creator>
  <cp:lastModifiedBy>Maya Knevels</cp:lastModifiedBy>
  <cp:revision>4</cp:revision>
  <dcterms:created xsi:type="dcterms:W3CDTF">2024-09-16T10:50:40Z</dcterms:created>
  <dcterms:modified xsi:type="dcterms:W3CDTF">2026-04-14T09:40:06Z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0x010100255B8ECBF0E41D4F84283CBD4EE3A7A4</vt:lpwstr>
  </property>
  <property fmtid="{D5CDD505-2E9C-101B-9397-08002B2CF9AE}" pid="3" name="MediaServiceImageTags">
    <vt:lpwstr/>
  </property>
</Properties>
</file>